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797675" cy="9926625"/>
  <p:embeddedFontLst>
    <p:embeddedFont>
      <p:font typeface="Book Antiqua"/>
      <p:regular r:id="rId16"/>
      <p:bold r:id="rId17"/>
      <p:italic r:id="rId18"/>
      <p:boldItalic r:id="rId19"/>
    </p:embeddedFon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GillSans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BookAntiqua-bold.fntdata"/><Relationship Id="rId16" Type="http://schemas.openxmlformats.org/officeDocument/2006/relationships/font" Target="fonts/BookAntiqua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BookAntiqua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BookAntiqua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3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5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6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8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9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0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1435680" y="1447920"/>
            <a:ext cx="749772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2"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"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2"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3"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4"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2" name="Google Shape;6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76200" y="1447920"/>
            <a:ext cx="6016320" cy="480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76200" y="1447920"/>
            <a:ext cx="6016320" cy="4800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" type="subTitle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2"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1435680" y="274680"/>
            <a:ext cx="7497720" cy="5297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1"/>
          <p:cNvSpPr txBox="1"/>
          <p:nvPr>
            <p:ph idx="1"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21"/>
          <p:cNvSpPr txBox="1"/>
          <p:nvPr>
            <p:ph idx="2"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1"/>
          <p:cNvSpPr txBox="1"/>
          <p:nvPr>
            <p:ph idx="3"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2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2"/>
          <p:cNvSpPr txBox="1"/>
          <p:nvPr>
            <p:ph idx="1"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22"/>
          <p:cNvSpPr txBox="1"/>
          <p:nvPr>
            <p:ph idx="2"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22"/>
          <p:cNvSpPr txBox="1"/>
          <p:nvPr>
            <p:ph idx="3"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3"/>
          <p:cNvSpPr txBox="1"/>
          <p:nvPr>
            <p:ph idx="1"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23"/>
          <p:cNvSpPr txBox="1"/>
          <p:nvPr>
            <p:ph idx="2"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23"/>
          <p:cNvSpPr txBox="1"/>
          <p:nvPr>
            <p:ph idx="3"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4"/>
          <p:cNvSpPr txBox="1"/>
          <p:nvPr>
            <p:ph idx="1" type="body"/>
          </p:nvPr>
        </p:nvSpPr>
        <p:spPr>
          <a:xfrm>
            <a:off x="1435680" y="1447920"/>
            <a:ext cx="749772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24"/>
          <p:cNvSpPr txBox="1"/>
          <p:nvPr>
            <p:ph idx="2"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5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5"/>
          <p:cNvSpPr txBox="1"/>
          <p:nvPr>
            <p:ph idx="1"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25"/>
          <p:cNvSpPr txBox="1"/>
          <p:nvPr>
            <p:ph idx="2"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25"/>
          <p:cNvSpPr txBox="1"/>
          <p:nvPr>
            <p:ph idx="3"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25"/>
          <p:cNvSpPr txBox="1"/>
          <p:nvPr>
            <p:ph idx="4"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6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6"/>
          <p:cNvSpPr txBox="1"/>
          <p:nvPr>
            <p:ph idx="1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26"/>
          <p:cNvSpPr txBox="1"/>
          <p:nvPr>
            <p:ph idx="2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19" name="Google Shape;119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76200" y="1447920"/>
            <a:ext cx="6016320" cy="480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76200" y="1447920"/>
            <a:ext cx="6016320" cy="4800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1" type="subTitle"/>
          </p:nvPr>
        </p:nvSpPr>
        <p:spPr>
          <a:xfrm>
            <a:off x="1435680" y="274680"/>
            <a:ext cx="7497720" cy="5297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3"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"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3"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2"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3"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100000" ty="0" sy="100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DFDF8">
              <a:alpha val="32941"/>
            </a:srgbClr>
          </a:solidFill>
          <a:ln cap="flat" cmpd="sng" w="9525">
            <a:solidFill>
              <a:srgbClr val="CFCBB9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392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cap="flat" cmpd="sng" w="27350">
            <a:solidFill>
              <a:srgbClr val="FEFBEB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AFADA1">
                <a:alpha val="8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CFCF8">
                  <a:alpha val="69803"/>
                </a:srgbClr>
              </a:gs>
              <a:gs pos="70000">
                <a:srgbClr val="FFFFFB">
                  <a:alpha val="54901"/>
                </a:srgbClr>
              </a:gs>
              <a:gs pos="100000">
                <a:srgbClr val="DEDBB6">
                  <a:alpha val="60000"/>
                </a:srgbClr>
              </a:gs>
            </a:gsLst>
            <a:lin ang="0" scaled="0"/>
          </a:gradFill>
          <a:ln cap="flat" cmpd="sng" w="9525">
            <a:solidFill>
              <a:srgbClr val="C2BFAC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5534D">
                <a:alpha val="3490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rotWithShape="0" dir="5400000" dist="25400">
              <a:srgbClr val="000000">
                <a:alpha val="4392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72716B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1432440" y="360000"/>
            <a:ext cx="7406280" cy="147168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921600" y="1413720"/>
            <a:ext cx="209880" cy="209880"/>
          </a:xfrm>
          <a:prstGeom prst="ellipse">
            <a:avLst/>
          </a:prstGeom>
          <a:gradFill>
            <a:gsLst>
              <a:gs pos="0">
                <a:srgbClr val="D3E5FF">
                  <a:alpha val="94901"/>
                </a:srgbClr>
              </a:gs>
              <a:gs pos="50000">
                <a:srgbClr val="BFD5FB">
                  <a:alpha val="89803"/>
                </a:srgbClr>
              </a:gs>
              <a:gs pos="95000">
                <a:srgbClr val="679FFD">
                  <a:alpha val="87843"/>
                </a:srgbClr>
              </a:gs>
              <a:gs pos="100000">
                <a:srgbClr val="0071FF">
                  <a:alpha val="84705"/>
                </a:srgbClr>
              </a:gs>
            </a:gsLst>
            <a:lin ang="0" scaled="0"/>
          </a:gradFill>
          <a:ln cap="flat" cmpd="sng" w="9525">
            <a:solidFill>
              <a:srgbClr val="4579B9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392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1157040" y="1344960"/>
            <a:ext cx="63720" cy="63720"/>
          </a:xfrm>
          <a:prstGeom prst="ellipse">
            <a:avLst/>
          </a:prstGeom>
          <a:noFill/>
          <a:ln cap="flat" cmpd="sng" w="12600">
            <a:solidFill>
              <a:srgbClr val="4571A5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392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100000" ty="0" sy="100000"/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DFDF8">
              <a:alpha val="32941"/>
            </a:srgbClr>
          </a:solidFill>
          <a:ln cap="flat" cmpd="sng" w="9525">
            <a:solidFill>
              <a:srgbClr val="CFCBB9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392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cap="flat" cmpd="sng" w="27350">
            <a:solidFill>
              <a:srgbClr val="FEFBEB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AFADA1">
                <a:alpha val="8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CFCF8">
                  <a:alpha val="69803"/>
                </a:srgbClr>
              </a:gs>
              <a:gs pos="70000">
                <a:srgbClr val="FFFFFB">
                  <a:alpha val="54901"/>
                </a:srgbClr>
              </a:gs>
              <a:gs pos="100000">
                <a:srgbClr val="DEDBB6">
                  <a:alpha val="60000"/>
                </a:srgbClr>
              </a:gs>
            </a:gsLst>
            <a:lin ang="0" scaled="0"/>
          </a:gradFill>
          <a:ln cap="flat" cmpd="sng" w="9525">
            <a:solidFill>
              <a:srgbClr val="C2BFAC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55534D">
                <a:alpha val="3490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rotWithShape="0" dir="5400000" dist="25400">
              <a:srgbClr val="000000">
                <a:alpha val="4392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72716B">
                <a:alpha val="24705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4"/>
          <p:cNvSpPr txBox="1"/>
          <p:nvPr>
            <p:ph idx="10"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4"/>
          <p:cNvSpPr txBox="1"/>
          <p:nvPr>
            <p:ph idx="11"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4"/>
          <p:cNvSpPr txBox="1"/>
          <p:nvPr>
            <p:ph idx="12"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/>
          <p:nvPr/>
        </p:nvSpPr>
        <p:spPr>
          <a:xfrm>
            <a:off x="5292000" y="1989000"/>
            <a:ext cx="3456000" cy="1511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0">
            <a:noAutofit/>
          </a:bodyPr>
          <a:lstStyle/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5F4A31"/>
                </a:solidFill>
                <a:latin typeface="Book Antiqua"/>
                <a:ea typeface="Book Antiqua"/>
                <a:cs typeface="Book Antiqua"/>
                <a:sym typeface="Book Antiqua"/>
              </a:rPr>
              <a:t>ПЕДАГОГІЧНА РАДА №3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5F4A31"/>
                </a:solidFill>
                <a:latin typeface="Book Antiqua"/>
                <a:ea typeface="Book Antiqua"/>
                <a:cs typeface="Book Antiqua"/>
                <a:sym typeface="Book Antiqua"/>
              </a:rPr>
              <a:t>ТРАВЕНЬ, 2022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7640" y="188640"/>
            <a:ext cx="3979800" cy="6192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8"/>
          <p:cNvSpPr txBox="1"/>
          <p:nvPr/>
        </p:nvSpPr>
        <p:spPr>
          <a:xfrm>
            <a:off x="1115640" y="936000"/>
            <a:ext cx="7776360" cy="1151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0">
            <a:noAutofit/>
          </a:bodyPr>
          <a:lstStyle/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5F4A31"/>
                </a:solidFill>
                <a:latin typeface="Book Antiqua"/>
                <a:ea typeface="Book Antiqua"/>
                <a:cs typeface="Book Antiqua"/>
                <a:sym typeface="Book Antiqua"/>
              </a:rPr>
              <a:t>ПИТАННЯ ДЛЯ ОБГОВОРЕННЯ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36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6839" lvl="0" marL="54468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ts val="1920"/>
              <a:buFont typeface="Arial"/>
              <a:buChar char="•"/>
            </a:pPr>
            <a:r>
              <a:rPr b="0" i="0" lang="ru-RU" sz="2400" u="none" cap="none" strike="noStrike">
                <a:solidFill>
                  <a:srgbClr val="361309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порядок завершення навчального року та внесення змін до Порядку зарахування до ліцею. </a:t>
            </a:r>
            <a:endParaRPr/>
          </a:p>
          <a:p>
            <a:pPr indent="-294279" lvl="0" marL="54468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ts val="256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6839" lvl="0" marL="54468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ts val="1920"/>
              <a:buFont typeface="Arial"/>
              <a:buChar char="•"/>
            </a:pPr>
            <a:r>
              <a:rPr b="0" i="0" lang="ru-RU" sz="2400" u="none" cap="none" strike="noStrike">
                <a:solidFill>
                  <a:srgbClr val="361309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стан викладання та вивчення рівня навчальних досягнень учнів із англійської мови.</a:t>
            </a:r>
            <a:endParaRPr/>
          </a:p>
          <a:p>
            <a:pPr indent="-294279" lvl="0" marL="54468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ts val="256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6839" lvl="0" marL="54468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ts val="1920"/>
              <a:buFont typeface="Arial"/>
              <a:buChar char="•"/>
            </a:pPr>
            <a:r>
              <a:rPr b="0" i="0" lang="ru-RU" sz="2400" u="none" cap="none" strike="noStrike">
                <a:solidFill>
                  <a:srgbClr val="361309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діяльність педагогічного колективу ліцею щодо розвитку громадянської компетентності ліцеїстів. 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23360" lvl="0" marL="45072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/>
          <p:nvPr/>
        </p:nvSpPr>
        <p:spPr>
          <a:xfrm>
            <a:off x="571320" y="285840"/>
            <a:ext cx="8280720" cy="935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600" u="none" cap="none" strike="noStrike">
                <a:solidFill>
                  <a:srgbClr val="5F4A3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ЗАВДАННЯ  </a:t>
            </a:r>
            <a:r>
              <a:rPr b="1" i="0" lang="ru-RU" sz="3600" u="none" cap="none" strike="noStrike">
                <a:solidFill>
                  <a:srgbClr val="5F4A31"/>
                </a:solidFill>
                <a:latin typeface="Book Antiqua"/>
                <a:ea typeface="Book Antiqua"/>
                <a:cs typeface="Book Antiqua"/>
                <a:sym typeface="Book Antiqua"/>
              </a:rPr>
              <a:t>ПЕДАГОГІЧНОЇ  РАДИ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9"/>
          <p:cNvSpPr/>
          <p:nvPr/>
        </p:nvSpPr>
        <p:spPr>
          <a:xfrm>
            <a:off x="1143000" y="1714320"/>
            <a:ext cx="7714800" cy="318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456840" lvl="0" marL="457200" marR="0" rtl="0" algn="just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Gill Sans"/>
              <a:buAutoNum type="arabicPeriod"/>
            </a:pPr>
            <a:r>
              <a:rPr b="0" i="0" lang="ru-RU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Розглянути питання про </a:t>
            </a:r>
            <a:r>
              <a:rPr b="0" i="0" lang="ru-RU" sz="2000" u="none" cap="none" strike="noStrike">
                <a:solidFill>
                  <a:srgbClr val="361309"/>
                </a:solidFill>
                <a:latin typeface="Book Antiqua"/>
                <a:ea typeface="Book Antiqua"/>
                <a:cs typeface="Book Antiqua"/>
                <a:sym typeface="Book Antiqua"/>
              </a:rPr>
              <a:t>завершення навчального року та підготовку до засідання ПР № 4, № 5 та № 7. </a:t>
            </a:r>
            <a:endParaRPr/>
          </a:p>
          <a:p>
            <a:pPr indent="-456840" lvl="0" marL="457200" marR="0" rtl="0" algn="just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200"/>
              <a:buFont typeface="Gill Sans"/>
              <a:buAutoNum type="arabicPeriod"/>
            </a:pPr>
            <a:r>
              <a:rPr b="0" i="0" lang="ru-RU" sz="22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Проаналізувати стан викладання та рівень навчальних досягнень учнів з англійської мови.</a:t>
            </a:r>
            <a:endParaRPr/>
          </a:p>
          <a:p>
            <a:pPr indent="-456840" lvl="0" marL="457200" marR="0" rtl="0" algn="just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200"/>
              <a:buFont typeface="Gill Sans"/>
              <a:buAutoNum type="arabicPeriod"/>
            </a:pPr>
            <a:r>
              <a:rPr b="0" i="0" lang="ru-RU" sz="22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Визначити завдання щодо розвитку громадянської компетентності.</a:t>
            </a:r>
            <a:endParaRPr/>
          </a:p>
          <a:p>
            <a:pPr indent="-342540" lvl="0" marL="457200" marR="0" rtl="0" algn="just">
              <a:lnSpc>
                <a:spcPct val="133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Gill San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/>
          <p:nvPr/>
        </p:nvSpPr>
        <p:spPr>
          <a:xfrm>
            <a:off x="1424520" y="360000"/>
            <a:ext cx="714348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ПОРЯДОК ЗАВЕРШЕННЯ НАВЧАЛЬНОГО РОКУ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30"/>
          <p:cNvSpPr/>
          <p:nvPr/>
        </p:nvSpPr>
        <p:spPr>
          <a:xfrm>
            <a:off x="1143000" y="2000160"/>
            <a:ext cx="78210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Навчальна практика й навчальні екскурсії у 2021-2022 н.р. не проводяться (згідно з результатами опитування)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Дата завершення навчального року – 31.05.2022 р.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Виставлення семестрових і річних оцінок до 27.05.2022 р.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Останній дзвоник – 31.05.2022 р.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О 14:00 31.05.2022 р. – засідання ПР (питання ПР № 4, № 5 та №7), спільне засідання (питання СЗ № 1 та № 2)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"/>
          <p:cNvSpPr txBox="1"/>
          <p:nvPr>
            <p:ph type="title"/>
          </p:nvPr>
        </p:nvSpPr>
        <p:spPr>
          <a:xfrm>
            <a:off x="1392865" y="0"/>
            <a:ext cx="751927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ru-RU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ПІДГОТОВКА ДО ПР № 4, № 5 ТА № 7</a:t>
            </a:r>
            <a:endParaRPr b="1" sz="28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49" name="Google Shape;149;p31"/>
          <p:cNvSpPr txBox="1"/>
          <p:nvPr>
            <p:ph idx="1" type="subTitle"/>
          </p:nvPr>
        </p:nvSpPr>
        <p:spPr>
          <a:xfrm>
            <a:off x="1425047" y="1437288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Arial"/>
              <a:buAutoNum type="arabicPeriod"/>
            </a:pPr>
            <a:r>
              <a:rPr b="0" i="0" lang="ru-RU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ефективність організації фізичного виховання в ліцеї та про медико-педагогічний контроль за фізичним вихованням учнів у 2021-2022 н.р.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Arial"/>
              <a:buAutoNum type="arabicPeriod"/>
            </a:pPr>
            <a:r>
              <a:rPr b="0" i="0" lang="ru-RU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затвердження претендентів на Ліцейський олімп.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Arial"/>
              <a:buAutoNum type="arabicPeriod"/>
            </a:pPr>
            <a:r>
              <a:rPr b="0" i="0" lang="ru-RU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моральне та матеріальне заохочення учасників освітнього процесу (спільне засідання).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Arial"/>
              <a:buAutoNum type="arabicPeriod"/>
            </a:pPr>
            <a:r>
              <a:rPr b="0" i="0" lang="ru-RU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Про результати річної атестації ліцеїстів, переведення та нагородження ПЛ за високі досягнення в навчанні.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Arial"/>
              <a:buAutoNum type="arabicPeriod"/>
            </a:pPr>
            <a:r>
              <a:rPr b="0" i="0" lang="ru-RU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Про стан роботи з питань ОП, БЖ у 2021-2022 н.р. 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Arial"/>
              <a:buAutoNum type="arabicPeriod"/>
            </a:pPr>
            <a:r>
              <a:rPr b="0" i="0" lang="ru-RU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відрахування та нагородження ПГ за особливі успіхи у вивченні окремих предметів 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2000"/>
              <a:buFont typeface="Arial"/>
              <a:buAutoNum type="arabicPeriod"/>
            </a:pPr>
            <a:r>
              <a:rPr b="0" i="0" lang="ru-RU" sz="20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нагородження Золотими та Срібними медалями випускників ліцею (спільне засідання).</a:t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1270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/>
          <p:nvPr>
            <p:ph type="title"/>
          </p:nvPr>
        </p:nvSpPr>
        <p:spPr>
          <a:xfrm>
            <a:off x="1456945" y="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ru-RU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ПІДГОТОВКА ДО ПР № 4, № 5 ТА № 7</a:t>
            </a:r>
            <a:endParaRPr/>
          </a:p>
        </p:txBody>
      </p:sp>
      <p:sp>
        <p:nvSpPr>
          <p:cNvPr id="155" name="Google Shape;155;p32"/>
          <p:cNvSpPr txBox="1"/>
          <p:nvPr>
            <p:ph idx="1" type="subTitle"/>
          </p:nvPr>
        </p:nvSpPr>
        <p:spPr>
          <a:xfrm>
            <a:off x="489097" y="2573079"/>
            <a:ext cx="8474149" cy="380645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Підготувати: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довідки про ефективність організації фізичного виховання до 26.05.2022 (Т.Вантух), про стан викладання англійської мови до 26.05.2022 (С.Мухінська) про стан роботи з ОП до 26.05.2022 (В. Шуляк, Т. Вантух)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претендентів на нагородження в номінаціях «Ліцейського олімпу» до 19.05.2022 (голови ПК), нагородні матеріали на педагогів до 21.05.2022 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зведені відомості про успішність на 31.05.2022 (вихователі)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претендентів на нагородження ПЛ, ПГ, ЗМ та СМ, подяки батькам на 31.05.2022 (вихователі)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табелі успішності на 31.05.2022, надіслати скановані документи учням та батькам до 03.06.2022 (вихователі)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звіти-презентації голів ПК та учнівського самоврядування про роботу за 2021/22 н.р. на 31.05.2022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пропозиції щодо проєктів плану роботи та Освітньої програми на 31.05.2022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довідку про результати комплексного вивчення й самооцінювання якості освітньої діяльності за напрямом «Система оцінювання здобувачів освіти» у 2021/22 н.р. до 23.06.2022 (анкети – до 31.05.2022)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3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lang="ru-RU" sz="2800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ЗМІНИ ДО ПОРЯДКУ ЗАРАХУВАННЯ</a:t>
            </a:r>
            <a:endParaRPr b="1" sz="28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61" name="Google Shape;161;p33"/>
          <p:cNvSpPr txBox="1"/>
          <p:nvPr>
            <p:ph idx="1" type="subTitle"/>
          </p:nvPr>
        </p:nvSpPr>
        <p:spPr>
          <a:xfrm>
            <a:off x="1329353" y="967563"/>
            <a:ext cx="7497720" cy="316248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Заяви подаються із </a:t>
            </a:r>
            <a:r>
              <a:rPr b="1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23 травня по 24 червня </a:t>
            </a:r>
            <a:r>
              <a:rPr b="0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 включно </a:t>
            </a:r>
            <a:endParaRPr b="0" i="0" sz="16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Вступники заповнюють Google форму із </a:t>
            </a:r>
            <a:r>
              <a:rPr b="1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01 квітня по 24 червня</a:t>
            </a:r>
            <a:r>
              <a:rPr b="0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.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Конкурс оголошується – </a:t>
            </a:r>
            <a:r>
              <a:rPr b="1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15:30 год. 24 червня </a:t>
            </a:r>
            <a:r>
              <a:rPr b="0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(за потреби).</a:t>
            </a:r>
            <a:endParaRPr b="0" i="0" sz="16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Оприлюднюється – не пізніше </a:t>
            </a:r>
            <a:r>
              <a:rPr b="1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17:00 24 червня</a:t>
            </a:r>
            <a:r>
              <a:rPr b="0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.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Результати конкурсу оприлюднюються не пізніше </a:t>
            </a:r>
            <a:r>
              <a:rPr b="1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29 червня.</a:t>
            </a:r>
            <a:endParaRPr b="1" i="0" sz="16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Book Antiqua"/>
              <a:buNone/>
            </a:pPr>
            <a:r>
              <a:rPr b="0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Зараховуються на особливих умовах мають діти-сироти, діти, позбавлені батьківського піклування, діти працівників ліцею, діти з інвалідністю, діти, які постраждали від аварії на Чорнобильській АЕС, діти загиблих учасників АТО/ООС, діти загиблих учасників російсько-української війни.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62" name="Google Shape;162;p33"/>
          <p:cNvSpPr txBox="1"/>
          <p:nvPr/>
        </p:nvSpPr>
        <p:spPr>
          <a:xfrm>
            <a:off x="1407327" y="3949295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103"/>
              </a:buClr>
              <a:buSzPts val="2800"/>
              <a:buFont typeface="Book Antiqua"/>
              <a:buNone/>
            </a:pPr>
            <a:r>
              <a:rPr b="1" i="0" lang="ru-RU" sz="2800" u="none" cap="none" strike="noStrike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ЗМІНИ ДО РОБОТИ ШМЛ</a:t>
            </a:r>
            <a:endParaRPr b="1" i="0" sz="2800" u="none" cap="none" strike="noStrike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63" name="Google Shape;163;p33"/>
          <p:cNvSpPr txBox="1"/>
          <p:nvPr/>
        </p:nvSpPr>
        <p:spPr>
          <a:xfrm>
            <a:off x="1286540" y="4939122"/>
            <a:ext cx="7373958" cy="1286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285750" lvl="0" marL="28575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Arial"/>
              <a:buChar char="•"/>
            </a:pPr>
            <a:r>
              <a:rPr b="0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Графік роботи всіх груп – </a:t>
            </a:r>
            <a:r>
              <a:rPr b="1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03, 10, 17 червня</a:t>
            </a:r>
            <a:endParaRPr/>
          </a:p>
          <a:p>
            <a:pPr indent="-184150" lvl="0" marL="28575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285750" lvl="0" marL="28575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600"/>
              <a:buFont typeface="Arial"/>
              <a:buChar char="•"/>
            </a:pPr>
            <a:r>
              <a:rPr b="0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Підсумкове тестування – </a:t>
            </a:r>
            <a:r>
              <a:rPr b="1" i="0" lang="ru-RU" sz="16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24 червня</a:t>
            </a:r>
            <a:endParaRPr b="1" i="0" sz="16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4"/>
          <p:cNvSpPr txBox="1"/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61309"/>
              </a:buClr>
              <a:buSzPts val="2800"/>
              <a:buFont typeface="Book Antiqua"/>
              <a:buNone/>
            </a:pPr>
            <a:r>
              <a:rPr lang="ru-RU" sz="2800">
                <a:solidFill>
                  <a:srgbClr val="361309"/>
                </a:solidFill>
                <a:latin typeface="Book Antiqua"/>
                <a:ea typeface="Book Antiqua"/>
                <a:cs typeface="Book Antiqua"/>
                <a:sym typeface="Book Antiqua"/>
              </a:rPr>
              <a:t>ПРО ДІЯЛЬНІСТЬ ПЕДАГОГІЧНОГО КОЛЕКТИВУ ЛІЦЕЮ ЩОДО РОЗВИТКУ ГРОМАДЯНСЬКОЇ КОМПЕТЕНТНОСТІ ЛІЦЕЇСТІВ</a:t>
            </a:r>
            <a:endParaRPr b="1" sz="2800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69" name="Google Shape;169;p34"/>
          <p:cNvSpPr txBox="1"/>
          <p:nvPr>
            <p:ph idx="1" type="subTitle"/>
          </p:nvPr>
        </p:nvSpPr>
        <p:spPr>
          <a:xfrm>
            <a:off x="1106069" y="1818168"/>
            <a:ext cx="7497720" cy="3675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Червень – генеральне прибирання в закладі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Липень – 12 р.д. (штатні), жовтень, грудень (сумісники) – відпустка без збереження заробітної плати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Червень, липень – робота за індивідуальним планом організаційно-методичної діяльності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01-24 сепня – частина основної щорічної відпустки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B1D15"/>
              </a:buClr>
              <a:buSzPts val="1800"/>
              <a:buFont typeface="Book Antiqua"/>
              <a:buNone/>
            </a:pPr>
            <a:r>
              <a:rPr b="0" i="0" lang="ru-RU" sz="1800" u="none" cap="none" strike="noStrike">
                <a:solidFill>
                  <a:srgbClr val="3B1D15"/>
                </a:solidFill>
                <a:latin typeface="Book Antiqua"/>
                <a:ea typeface="Book Antiqua"/>
                <a:cs typeface="Book Antiqua"/>
                <a:sym typeface="Book Antiqua"/>
              </a:rPr>
              <a:t>??? Додаткова соціальна відпустка (10 днів)</a:t>
            </a:r>
            <a:endParaRPr b="0" i="0" sz="1800" u="none" cap="none" strike="noStrike">
              <a:solidFill>
                <a:srgbClr val="3B1D15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5"/>
          <p:cNvSpPr/>
          <p:nvPr/>
        </p:nvSpPr>
        <p:spPr>
          <a:xfrm>
            <a:off x="1541721" y="2214504"/>
            <a:ext cx="7091915" cy="13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000" u="none" cap="none" strike="noStrike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Дякуємо за увагу!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000" u="none" cap="none" strike="noStrike">
              <a:solidFill>
                <a:srgbClr val="4B2103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000" u="none" cap="none" strike="noStrike">
                <a:solidFill>
                  <a:srgbClr val="4B2103"/>
                </a:solidFill>
                <a:latin typeface="Book Antiqua"/>
                <a:ea typeface="Book Antiqua"/>
                <a:cs typeface="Book Antiqua"/>
                <a:sym typeface="Book Antiqua"/>
              </a:rPr>
              <a:t>Бажаємо здоров’я та миру!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