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embeddedFontLst>
    <p:embeddedFont>
      <p:font typeface="Book Antiqua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1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8155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/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15760" y="-815760"/>
            <a:ext cx="1638000" cy="16380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DFDF8">
              <a:alpha val="32941"/>
            </a:srgbClr>
          </a:solidFill>
          <a:ln w="9525" cap="flat" cmpd="sng">
            <a:solidFill>
              <a:srgbClr val="CFCBB9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168840" y="21240"/>
            <a:ext cx="1701360" cy="1701360"/>
          </a:xfrm>
          <a:prstGeom prst="ellipse">
            <a:avLst/>
          </a:prstGeom>
          <a:noFill/>
          <a:ln w="27350" cap="flat" cmpd="sng">
            <a:solidFill>
              <a:srgbClr val="FEFBEB"/>
            </a:solidFill>
            <a:prstDash val="solid"/>
            <a:round/>
            <a:headEnd type="none" w="sm" len="sm"/>
            <a:tailEnd type="none" w="sm" len="sm"/>
          </a:ln>
          <a:effectLst>
            <a:outerShdw blurRad="25400" dist="25400" dir="5400000" algn="tl" rotWithShape="0">
              <a:srgbClr val="AFADA1">
                <a:alpha val="8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/>
          <p:nvPr/>
        </p:nvSpPr>
        <p:spPr>
          <a:xfrm rot="2315400">
            <a:off x="182880" y="1054440"/>
            <a:ext cx="1125000" cy="1101960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CFCF8">
                  <a:alpha val="69803"/>
                </a:srgbClr>
              </a:gs>
              <a:gs pos="70000">
                <a:srgbClr val="FFFFFB">
                  <a:alpha val="54901"/>
                </a:srgbClr>
              </a:gs>
              <a:gs pos="100000">
                <a:srgbClr val="DEDBB6">
                  <a:alpha val="60000"/>
                </a:srgbClr>
              </a:gs>
            </a:gsLst>
            <a:lin ang="0" scaled="0"/>
          </a:gradFill>
          <a:ln w="9525" cap="flat" cmpd="sng">
            <a:solidFill>
              <a:srgbClr val="C2BFAC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5534D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013040" y="0"/>
            <a:ext cx="8130240" cy="6857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014840" y="0"/>
            <a:ext cx="72360" cy="6857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72716B">
                <a:alpha val="2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921600" y="1413720"/>
            <a:ext cx="209520" cy="209520"/>
          </a:xfrm>
          <a:prstGeom prst="ellipse">
            <a:avLst/>
          </a:prstGeom>
          <a:gradFill>
            <a:gsLst>
              <a:gs pos="0">
                <a:srgbClr val="D3E5FF">
                  <a:alpha val="94901"/>
                </a:srgbClr>
              </a:gs>
              <a:gs pos="50000">
                <a:srgbClr val="BFD5FB">
                  <a:alpha val="89803"/>
                </a:srgbClr>
              </a:gs>
              <a:gs pos="95000">
                <a:srgbClr val="679FFD">
                  <a:alpha val="87843"/>
                </a:srgbClr>
              </a:gs>
              <a:gs pos="100000">
                <a:srgbClr val="0071FF">
                  <a:alpha val="84705"/>
                </a:srgbClr>
              </a:gs>
            </a:gsLst>
            <a:lin ang="0" scaled="0"/>
          </a:gradFill>
          <a:ln w="9525" cap="flat" cmpd="sng">
            <a:solidFill>
              <a:srgbClr val="4579B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1157040" y="1344960"/>
            <a:ext cx="63360" cy="63360"/>
          </a:xfrm>
          <a:prstGeom prst="ellipse">
            <a:avLst/>
          </a:prstGeom>
          <a:noFill/>
          <a:ln w="12600" cap="flat" cmpd="sng">
            <a:solidFill>
              <a:srgbClr val="4571A5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435680" y="274680"/>
            <a:ext cx="7497360" cy="114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1812960" y="5346000"/>
            <a:ext cx="6048000" cy="117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45000" anchor="t" anchorCtr="0">
            <a:noAutofit/>
          </a:bodyPr>
          <a:lstStyle/>
          <a:p>
            <a:pPr marL="273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5F4A31"/>
                </a:solidFill>
                <a:latin typeface="Book Antiqua"/>
                <a:ea typeface="Book Antiqua"/>
                <a:cs typeface="Book Antiqua"/>
                <a:sym typeface="Book Antiqua"/>
              </a:rPr>
              <a:t>ПЕДАГОГІЧНА РАДА №8 (3)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u="none" strike="noStrike" cap="none">
                <a:solidFill>
                  <a:srgbClr val="5F4A31"/>
                </a:solidFill>
                <a:latin typeface="Book Antiqua"/>
                <a:ea typeface="Book Antiqua"/>
                <a:cs typeface="Book Antiqua"/>
                <a:sym typeface="Book Antiqua"/>
              </a:rPr>
              <a:t>грудень</a:t>
            </a:r>
            <a:r>
              <a:rPr lang="ru-RU" sz="2400" b="1" i="0" u="none" strike="noStrike" cap="none">
                <a:solidFill>
                  <a:srgbClr val="5F4A31"/>
                </a:solidFill>
                <a:latin typeface="Book Antiqua"/>
                <a:ea typeface="Book Antiqua"/>
                <a:cs typeface="Book Antiqua"/>
                <a:sym typeface="Book Antiqua"/>
              </a:rPr>
              <a:t>, 2022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6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 descr="Випускники радять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3240" y="295838"/>
            <a:ext cx="3240360" cy="4734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340768"/>
            <a:ext cx="6474296" cy="51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1115616" y="221040"/>
            <a:ext cx="7570824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Веселих свят!!!</a:t>
            </a:r>
            <a:endParaRPr sz="6000" b="1" i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1071360" y="642960"/>
            <a:ext cx="7776000" cy="11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45000" anchor="t" anchorCtr="0">
            <a:noAutofit/>
          </a:bodyPr>
          <a:lstStyle/>
          <a:p>
            <a:pPr marL="2736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5F4A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ПИТАННЯ ДЛЯ ОБГОВОРЕННЯ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6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6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0720" marR="0" lvl="0" indent="-36288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Про виконання плану підвищення кваліфікації у 2022 році та затвердження плану підвищення кваліфікації педагогічних працівників на 2023 рік.</a:t>
            </a:r>
            <a:endParaRPr sz="2400" b="0" i="0" u="none" strike="noStrike" cap="none">
              <a:solidFill>
                <a:srgbClr val="3613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720" marR="0" lvl="0" indent="-36288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Про стан викладання та вивчення рівня навчальних досягнень учнів із предмету «Німецька мова».</a:t>
            </a:r>
            <a:endParaRPr sz="2400" b="0" i="0" u="none" strike="noStrike" cap="none">
              <a:solidFill>
                <a:srgbClr val="3613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720" marR="0" lvl="0" indent="-36288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Про виконання Плану заходів із питань організації запобігання та виявлення корупції за 2022 р. та затвердження Плану заходів із питань організації запобігання та виявлення корупції на 2023 р.</a:t>
            </a:r>
            <a:endParaRPr sz="2400" b="0" i="0" u="none" strike="noStrike" cap="none">
              <a:solidFill>
                <a:srgbClr val="3613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720" marR="0" lvl="0" indent="-423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571320" y="285840"/>
            <a:ext cx="8280360" cy="9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5F4A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5F4A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ПЕДАГОГІЧНОЇ  РАДИ: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1259632" y="1535760"/>
            <a:ext cx="7704856" cy="515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457200" marR="0" lvl="0" indent="-4564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200"/>
              <a:buFont typeface="Arial"/>
              <a:buAutoNum type="arabicPeriod"/>
            </a:pPr>
            <a:r>
              <a:rPr lang="ru-RU" sz="2200" b="0" i="0" u="none" strike="noStrike" cap="none">
                <a:solidFill>
                  <a:srgbClr val="3B1D1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Визнати результати плану підвищення кваліфікації у 2022 році та затвердити орієнтовний план підвищення кваліфікації педагогічних працівників на 2023 рік;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AutoNum type="arabicPeriod"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Схвалити рекомендації, надані за результатами вивчення стану викладання та рівня навчальних досягнень учнів із предмету “Німецька мова”;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6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200"/>
              <a:buFont typeface="Arial"/>
              <a:buAutoNum type="arabicPeriod"/>
            </a:pPr>
            <a:r>
              <a:rPr lang="ru-RU" sz="2200" b="0" i="0" u="none" strike="noStrike" cap="none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Розглянути питання виконання Плану заходів із питань організації запобігання та виявлення корупції за 2022 р. та затвердження Плану заходів із питань організації запобігання та виявлення корупції на 2023 рік. </a:t>
            </a:r>
            <a:endParaRPr/>
          </a:p>
          <a:p>
            <a:pPr marL="457200" marR="0" lvl="0" indent="-31678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B1D1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720" marR="0" lvl="0" indent="-36288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 b="0" i="0" u="none" strike="noStrike" cap="none">
              <a:solidFill>
                <a:srgbClr val="36130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18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3B1D15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971600" y="221040"/>
            <a:ext cx="7714840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УХВАЛА до питання  №1 «</a:t>
            </a:r>
            <a:r>
              <a:rPr lang="ru-RU" b="1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виконання плану підвищення кваліфікації у 2022 році та затвердження плану підвищення кваліфікації педагогічних працівників на 2023 рік»</a:t>
            </a:r>
            <a:endParaRPr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115616" y="1604520"/>
            <a:ext cx="7570824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latin typeface="Times New Roman"/>
                <a:ea typeface="Times New Roman"/>
                <a:cs typeface="Times New Roman"/>
                <a:sym typeface="Times New Roman"/>
              </a:rPr>
              <a:t>Заступнику директора з НВР С.Карпенко: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підготувати наказ по ліцею, яким визнати результати </a:t>
            </a:r>
            <a:r>
              <a:rPr lang="ru-RU" sz="1800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виконання плану підвищення кваліфікації у 2022 році та розмістити на сайті ліцею орієнтовний план підвищення кваліфікації на 2023 рік.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Головам предметних кафедр:</a:t>
            </a:r>
            <a:endParaRPr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контролювати подання клопотання до ПР (на засідання нарад при директорові) про визнання результатів підвищення кваліфікації (у місячний термін після завершення підвищення кваліфікації) та внесення інформації до Googlе форми.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43608" y="221040"/>
            <a:ext cx="7642832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latin typeface="Times New Roman"/>
                <a:ea typeface="Times New Roman"/>
                <a:cs typeface="Times New Roman"/>
                <a:sym typeface="Times New Roman"/>
              </a:rPr>
              <a:t>УХВАЛА до питання  №2 «Про стан викладання та вивчення рівня навчальних досягнень учнів із предмету «Німецька мова»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043608" y="1196752"/>
            <a:ext cx="7642832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latin typeface="Times New Roman"/>
                <a:ea typeface="Times New Roman"/>
                <a:cs typeface="Times New Roman"/>
                <a:sym typeface="Times New Roman"/>
              </a:rPr>
              <a:t>Адміністрації: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забезпечувати проведення уроків із німецької мови з використанням інформаційно-комунікаційних технологій;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покращити матеріально-технічну базу з викладання предмету.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>
                <a:latin typeface="Times New Roman"/>
                <a:ea typeface="Times New Roman"/>
                <a:cs typeface="Times New Roman"/>
                <a:sym typeface="Times New Roman"/>
              </a:rPr>
              <a:t>Голові предметної кафедри на засіданні кафедри вчителів іноземних мов: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проаналізувати типові помилки учнів та обговорити шляхи їх усунення;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порівняти результати семестрового та річного оцінювання учнів, що отримали бали середнього рівнів;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залучати до позанавчальної діяльності учнів, що перебувають за кордоном.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i="1">
                <a:latin typeface="Times New Roman"/>
                <a:ea typeface="Times New Roman"/>
                <a:cs typeface="Times New Roman"/>
                <a:sym typeface="Times New Roman"/>
              </a:rPr>
              <a:t>Учителю німецької мови: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продовжити роботу по забезпеченню належного методичного рівня викладання предмету «Німецька мова» в умовах змішаного навчання, застосовуючи усі доступні засоби комунікацій; 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організувати роботу над корекцією типових помилок учнів, як в урочний час, так і в індивідуальних домашніх завданнях (особливу увагу звернути на учнів, які продемонстрували середній рівень знань);</a:t>
            </a:r>
            <a:endParaRPr/>
          </a:p>
          <a:p>
            <a:pPr marL="285750" lvl="1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використати години навчальної практики для повторення матеріалу, недостатньо засвоєного учнями 10 класу.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1043608" y="692696"/>
            <a:ext cx="7642832" cy="77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УХВАЛА до питання  №3 «</a:t>
            </a:r>
            <a:r>
              <a:rPr lang="ru-RU" sz="2000" b="1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виконання Плану заходів із питань організації запобігання та виявлення корупції за 2022 р. та затвердження Плану заходів із питань організації запобігання та виявлення корупції </a:t>
            </a:r>
            <a:br>
              <a:rPr lang="ru-RU" sz="2000" b="1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2023 р.</a:t>
            </a:r>
            <a:r>
              <a:rPr lang="ru-RU" sz="2000" b="1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000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1115616" y="2276872"/>
            <a:ext cx="7570824" cy="330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прийняти інформацію до відома;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вважати План заходів </a:t>
            </a:r>
            <a:r>
              <a:rPr lang="ru-RU" sz="2000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 питань організації запобігання та виявлення корупції за 2022 р. в основному виконаним та схвалити План заходів на 2023 рік;</a:t>
            </a:r>
            <a:endParaRPr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361309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розмістити на сайті ліцею звіт про виконання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Плану заходів </a:t>
            </a:r>
            <a:r>
              <a:rPr lang="ru-RU" sz="2000">
                <a:solidFill>
                  <a:srgbClr val="3613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 питань організації запобігання та виявлення корупції за 2022 р. (відповідальний А. Компанець)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1043608" y="221040"/>
            <a:ext cx="7642832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/>
              <a:t>Структура навчального року</a:t>
            </a:r>
            <a:endParaRPr sz="2800" b="1" i="1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1043608" y="1556792"/>
            <a:ext cx="7653176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Орієнтовні терміни проведення канікул</a:t>
            </a:r>
            <a:endParaRPr/>
          </a:p>
          <a:p>
            <a:pPr marL="82296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26.12.2022 – 08.01.2023</a:t>
            </a:r>
            <a:endParaRPr/>
          </a:p>
          <a:p>
            <a:pPr marL="82296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27.03.2023 – 02.04.2023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Поділ на семестри</a:t>
            </a:r>
            <a:endParaRPr/>
          </a:p>
          <a:p>
            <a:pPr marL="82296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ІІ семестр 08.01.2023 – 26.05.2023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Розклад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(чисельник, знаменник)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2296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Із 08.01.2023 - знаменник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Times New Roman"/>
                <a:ea typeface="Times New Roman"/>
                <a:cs typeface="Times New Roman"/>
                <a:sym typeface="Times New Roman"/>
              </a:rPr>
              <a:t>Навчальна практика та екскурсії</a:t>
            </a:r>
            <a:endParaRPr/>
          </a:p>
          <a:p>
            <a:pPr marL="82296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Протягом року – звіт про виконання за І семестр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115616" y="221040"/>
            <a:ext cx="7570824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/>
              <a:t>Засідання предметних кафедр </a:t>
            </a:r>
            <a:endParaRPr sz="2400" b="1" i="1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1043608" y="1604520"/>
            <a:ext cx="7642832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Кафедра суспільно-гуманітарних дисциплін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10.01.2023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Кафедра природничо-математичних дисциплін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11.01.2023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Кафедра іноземних мов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11.01.2023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Times New Roman"/>
                <a:ea typeface="Times New Roman"/>
                <a:cs typeface="Times New Roman"/>
                <a:sym typeface="Times New Roman"/>
              </a:rPr>
              <a:t>Кафедра вчителів фізичної культури, предмету «Захист України» та вихователів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11.01.2023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1115616" y="221040"/>
            <a:ext cx="7570824" cy="125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Терміни подачі звітів</a:t>
            </a:r>
            <a:b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b="1">
                <a:latin typeface="Times New Roman"/>
                <a:ea typeface="Times New Roman"/>
                <a:cs typeface="Times New Roman"/>
                <a:sym typeface="Times New Roman"/>
              </a:rPr>
              <a:t> та планів </a:t>
            </a:r>
            <a:endParaRPr sz="3600" b="1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1115616" y="1484784"/>
            <a:ext cx="7570824" cy="4824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Звіт педагогів за підсумками І семестру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2022-2023 н.р. до </a:t>
            </a: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27.12.2022 р.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Звіт про роботу кафедри до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29.12.2022 р.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Пропозиції до Проєкту ухвали засідання ПР щодо удосконалення освітнього процесу – до </a:t>
            </a:r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10.01.2023 р.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Плани проведення основних видів контролю на ІІ семестр – до  </a:t>
            </a:r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12.01.2023 р.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(звіт голів кафедри)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Календарні плани - </a:t>
            </a:r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16.01.2023 р.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Анкети для формування бази даних випускників до </a:t>
            </a:r>
            <a:r>
              <a:rPr lang="ru-RU" sz="2800" b="1" i="1">
                <a:latin typeface="Times New Roman"/>
                <a:ea typeface="Times New Roman"/>
                <a:cs typeface="Times New Roman"/>
                <a:sym typeface="Times New Roman"/>
              </a:rPr>
              <a:t>20.01.2023 р.</a:t>
            </a:r>
            <a:endParaRPr sz="2800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Екран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Book Antiqua</vt:lpstr>
      <vt:lpstr>Office Theme</vt:lpstr>
      <vt:lpstr>Презентація PowerPoint</vt:lpstr>
      <vt:lpstr>Презентація PowerPoint</vt:lpstr>
      <vt:lpstr>Презентація PowerPoint</vt:lpstr>
      <vt:lpstr>УХВАЛА до питання  №1 «Про виконання плану підвищення кваліфікації у 2022 році та затвердження плану підвищення кваліфікації педагогічних працівників на 2023 рік»</vt:lpstr>
      <vt:lpstr>УХВАЛА до питання  №2 «Про стан викладання та вивчення рівня навчальних досягнень учнів із предмету «Німецька мова»</vt:lpstr>
      <vt:lpstr>УХВАЛА до питання  №3 «Про виконання Плану заходів із питань організації запобігання та виявлення корупції за 2022 р. та затвердження Плану заходів із питань організації запобігання та виявлення корупції  на 2023 р.»</vt:lpstr>
      <vt:lpstr>Структура навчального року</vt:lpstr>
      <vt:lpstr>Засідання предметних кафедр </vt:lpstr>
      <vt:lpstr>Терміни подачі звітів  та планів </vt:lpstr>
      <vt:lpstr>Веселих свят!!!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Мария</cp:lastModifiedBy>
  <cp:revision>1</cp:revision>
  <dcterms:modified xsi:type="dcterms:W3CDTF">2023-01-02T12:39:14Z</dcterms:modified>
</cp:coreProperties>
</file>