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  <p:sldMasterId id="2147483816" r:id="rId3"/>
  </p:sldMasterIdLst>
  <p:notesMasterIdLst>
    <p:notesMasterId r:id="rId83"/>
  </p:notesMasterIdLst>
  <p:handoutMasterIdLst>
    <p:handoutMasterId r:id="rId84"/>
  </p:handoutMasterIdLst>
  <p:sldIdLst>
    <p:sldId id="436" r:id="rId4"/>
    <p:sldId id="388" r:id="rId5"/>
    <p:sldId id="431" r:id="rId6"/>
    <p:sldId id="442" r:id="rId7"/>
    <p:sldId id="495" r:id="rId8"/>
    <p:sldId id="356" r:id="rId9"/>
    <p:sldId id="427" r:id="rId10"/>
    <p:sldId id="447" r:id="rId11"/>
    <p:sldId id="394" r:id="rId12"/>
    <p:sldId id="441" r:id="rId13"/>
    <p:sldId id="395" r:id="rId14"/>
    <p:sldId id="496" r:id="rId15"/>
    <p:sldId id="391" r:id="rId16"/>
    <p:sldId id="497" r:id="rId17"/>
    <p:sldId id="392" r:id="rId18"/>
    <p:sldId id="444" r:id="rId19"/>
    <p:sldId id="446" r:id="rId20"/>
    <p:sldId id="307" r:id="rId21"/>
    <p:sldId id="377" r:id="rId22"/>
    <p:sldId id="453" r:id="rId23"/>
    <p:sldId id="378" r:id="rId24"/>
    <p:sldId id="390" r:id="rId25"/>
    <p:sldId id="429" r:id="rId26"/>
    <p:sldId id="338" r:id="rId27"/>
    <p:sldId id="473" r:id="rId28"/>
    <p:sldId id="339" r:id="rId29"/>
    <p:sldId id="455" r:id="rId30"/>
    <p:sldId id="456" r:id="rId31"/>
    <p:sldId id="457" r:id="rId32"/>
    <p:sldId id="458" r:id="rId33"/>
    <p:sldId id="459" r:id="rId34"/>
    <p:sldId id="460" r:id="rId35"/>
    <p:sldId id="468" r:id="rId36"/>
    <p:sldId id="461" r:id="rId37"/>
    <p:sldId id="467" r:id="rId38"/>
    <p:sldId id="492" r:id="rId39"/>
    <p:sldId id="494" r:id="rId40"/>
    <p:sldId id="470" r:id="rId41"/>
    <p:sldId id="422" r:id="rId42"/>
    <p:sldId id="486" r:id="rId43"/>
    <p:sldId id="488" r:id="rId44"/>
    <p:sldId id="472" r:id="rId45"/>
    <p:sldId id="382" r:id="rId46"/>
    <p:sldId id="485" r:id="rId47"/>
    <p:sldId id="409" r:id="rId48"/>
    <p:sldId id="464" r:id="rId49"/>
    <p:sldId id="465" r:id="rId50"/>
    <p:sldId id="330" r:id="rId51"/>
    <p:sldId id="430" r:id="rId52"/>
    <p:sldId id="360" r:id="rId53"/>
    <p:sldId id="333" r:id="rId54"/>
    <p:sldId id="474" r:id="rId55"/>
    <p:sldId id="340" r:id="rId56"/>
    <p:sldId id="475" r:id="rId57"/>
    <p:sldId id="476" r:id="rId58"/>
    <p:sldId id="477" r:id="rId59"/>
    <p:sldId id="478" r:id="rId60"/>
    <p:sldId id="479" r:id="rId61"/>
    <p:sldId id="480" r:id="rId62"/>
    <p:sldId id="482" r:id="rId63"/>
    <p:sldId id="483" r:id="rId64"/>
    <p:sldId id="484" r:id="rId65"/>
    <p:sldId id="367" r:id="rId66"/>
    <p:sldId id="487" r:id="rId67"/>
    <p:sldId id="336" r:id="rId68"/>
    <p:sldId id="489" r:id="rId69"/>
    <p:sldId id="493" r:id="rId70"/>
    <p:sldId id="490" r:id="rId71"/>
    <p:sldId id="401" r:id="rId72"/>
    <p:sldId id="379" r:id="rId73"/>
    <p:sldId id="396" r:id="rId74"/>
    <p:sldId id="491" r:id="rId75"/>
    <p:sldId id="399" r:id="rId76"/>
    <p:sldId id="435" r:id="rId77"/>
    <p:sldId id="355" r:id="rId78"/>
    <p:sldId id="426" r:id="rId79"/>
    <p:sldId id="424" r:id="rId80"/>
    <p:sldId id="498" r:id="rId81"/>
    <p:sldId id="438" r:id="rId82"/>
  </p:sldIdLst>
  <p:sldSz cx="9144000" cy="6858000" type="screen4x3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Помірний стиль 3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Помірний стиль 4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3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49826" y="1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A7D55642-4B80-46FE-AE9F-2466ED781E5C}" type="datetimeFigureOut">
              <a:rPr lang="uk-UA" smtClean="0"/>
              <a:t>09.06.2020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1" y="9428311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49826" y="9428311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788305B1-BF81-4DA9-8501-2EE86EC59A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177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/>
          <a:lstStyle>
            <a:lvl1pPr algn="r">
              <a:defRPr sz="1200"/>
            </a:lvl1pPr>
          </a:lstStyle>
          <a:p>
            <a:fld id="{59B533DE-F321-400D-B6E7-8CB7BDD9214C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75" tIns="46038" rIns="92075" bIns="460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2"/>
            <a:ext cx="5438140" cy="4466988"/>
          </a:xfrm>
          <a:prstGeom prst="rect">
            <a:avLst/>
          </a:prstGeom>
        </p:spPr>
        <p:txBody>
          <a:bodyPr vert="horz" lIns="92075" tIns="46038" rIns="92075" bIns="460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6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 anchor="b"/>
          <a:lstStyle>
            <a:lvl1pPr algn="r">
              <a:defRPr sz="1200"/>
            </a:lvl1pPr>
          </a:lstStyle>
          <a:p>
            <a:fld id="{E4237461-AEC9-4E67-85D7-30C7618229DA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0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37461-AEC9-4E67-85D7-30C7618229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7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lnSpc>
                <a:spcPct val="100000"/>
              </a:lnSpc>
            </a:pPr>
            <a:fld id="{B9A875AE-3B28-4791-B6A0-4BE17DF76F20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72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18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8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9288" y="4714276"/>
            <a:ext cx="5439101" cy="44668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89" tIns="46045" rIns="92089" bIns="46045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25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13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9288" y="4714276"/>
            <a:ext cx="5439101" cy="44668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89" tIns="46045" rIns="92089" bIns="46045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2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22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9288" y="4714276"/>
            <a:ext cx="5439101" cy="44668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89" tIns="46045" rIns="92089" bIns="46045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9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39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9288" y="4714276"/>
            <a:ext cx="5439101" cy="44668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89" tIns="46045" rIns="92089" bIns="46045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5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40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9288" y="4714276"/>
            <a:ext cx="5439101" cy="44668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89" tIns="46045" rIns="92089" bIns="46045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1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41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9288" y="4714276"/>
            <a:ext cx="5439101" cy="44668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89" tIns="46045" rIns="92089" bIns="46045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87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3241F1-FFDA-4B09-893F-682E38064F38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701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37461-AEC9-4E67-85D7-30C7618229DA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3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69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3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7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7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3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1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9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7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8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4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E434EDD-6CDB-4D5A-B25E-773DE24DC594}" type="datetimeFigureOut">
              <a:rPr lang="uk-UA" smtClean="0"/>
              <a:pPr/>
              <a:t>09.06.2020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41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09.06.2020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4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54000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30028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71887" y="2906350"/>
            <a:ext cx="5472113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ДИРЕКТОРА НІЖИНСЬКОГО ОБЛАСНОГО ПЕДАГОГІЧНОГО ЛІЦЕЮ ЧЕРНІГІВСЬКОЇ ОБЛАСНОЇ РАДИ ПРО РОБОТУ 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2019-2020 </a:t>
            </a:r>
            <a:r>
              <a:rPr lang="uk-UA" sz="32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Лена\Downloads\IMG_074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3765812" cy="6025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Сліпак\Downloads\gerb_liceya (1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970" y="30218"/>
            <a:ext cx="2146030" cy="29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2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ліпак\Downloads\зображення_viber_2020-06-02_13-43-3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116632"/>
            <a:ext cx="4805469" cy="6627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332656"/>
            <a:ext cx="853244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ПРИЗЕРИ </a:t>
            </a:r>
            <a:r>
              <a:rPr lang="en-US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ЕТАПУ ВСЕУКРАЇНСЬКИХ ОЛІМПІАД</a:t>
            </a:r>
            <a:br>
              <a:rPr lang="ru-RU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БАЗОВИХ ПРЕДМЕТІВ У 201</a:t>
            </a:r>
            <a:r>
              <a:rPr lang="en-US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 р.</a:t>
            </a:r>
            <a:r>
              <a:rPr lang="en-US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altLang="uk-UA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дипломів)</a:t>
            </a:r>
            <a:endParaRPr lang="ru-RU" altLang="uk-UA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451267"/>
              </p:ext>
            </p:extLst>
          </p:nvPr>
        </p:nvGraphicFramePr>
        <p:xfrm>
          <a:off x="1187623" y="1406481"/>
          <a:ext cx="7704856" cy="47579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89894"/>
                <a:gridCol w="1282315"/>
                <a:gridCol w="844929"/>
                <a:gridCol w="1320020"/>
                <a:gridCol w="1651475"/>
                <a:gridCol w="2016223"/>
              </a:tblGrid>
              <a:tr h="127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з/п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Назва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олімпіади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Диплом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ПІБ учня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Клас, курс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ПІБ учителя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Українська                мова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література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Купа Дарина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укр.філ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Хоми Вікторія </a:t>
                      </a:r>
                      <a:endParaRPr lang="uk-UA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Бондаренко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Юрій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Історія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Журбін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Олег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Давиденко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Юрій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1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Англійська мова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Мельник Вікторія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Павлюк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Лариса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Стрига Анна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Петренко Лариса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Бачковський Ілля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Павлюк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Лариса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Бородавко Марія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Павлюк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Лариса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Біологія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Силенко Зоя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укр.філ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Сліпак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Світлана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Географія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Журбін Олег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Гах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Інна  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Інформатика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Кузьменко Володимир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мат.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Харченко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Володимир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Екологія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Гриб Анна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Дерід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Юлія </a:t>
                      </a:r>
                      <a:endParaRPr lang="uk-UA" sz="14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Сліпак Світлана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Німецька   мова 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Сисоєва Юлія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ін.філ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Фесенко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Наталія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980" marR="2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2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16632"/>
            <a:ext cx="707817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2"/>
          <p:cNvSpPr txBox="1">
            <a:spLocks/>
          </p:cNvSpPr>
          <p:nvPr/>
        </p:nvSpPr>
        <p:spPr>
          <a:xfrm>
            <a:off x="214282" y="188640"/>
            <a:ext cx="8929718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ЛІЦЕЙСЬКЕ НАУКОВЕ ТОВАРИСТВО ЮНИХ ФІЛОЛОГІВ</a:t>
            </a:r>
          </a:p>
        </p:txBody>
      </p:sp>
      <p:pic>
        <p:nvPicPr>
          <p:cNvPr id="5122" name="Picture 2" descr="C:\Users\Сліпак\Downloads\IMG_50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88843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ліпак\Downloads\IMG_499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993" y="1568232"/>
            <a:ext cx="3958271" cy="3853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ліпак\Downloads\IMG_504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717121"/>
            <a:ext cx="3365985" cy="3097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96" y="314333"/>
            <a:ext cx="5809702" cy="2821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099" y="3371190"/>
            <a:ext cx="6643314" cy="3226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ustomShape 1"/>
          <p:cNvSpPr/>
          <p:nvPr/>
        </p:nvSpPr>
        <p:spPr>
          <a:xfrm>
            <a:off x="5795436" y="980728"/>
            <a:ext cx="3270066" cy="12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200" b="1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 З ЦІКАВИМИ ЛЮДЬМИ</a:t>
            </a: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 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130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річчя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 дня </a:t>
            </a:r>
            <a:r>
              <a:rPr lang="ru-RU" sz="2200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народження</a:t>
            </a:r>
            <a:endParaRPr lang="ru-RU" sz="2200" spc="-1" dirty="0" smtClean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Остапа </a:t>
            </a:r>
            <a:r>
              <a:rPr lang="ru-RU" sz="2200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Вишні</a:t>
            </a:r>
            <a:endParaRPr lang="ru-RU" sz="2200" spc="-1" dirty="0" smtClean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000" i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(НДУ </a:t>
            </a:r>
            <a:r>
              <a:rPr lang="ru-RU" sz="2000" i="1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імені</a:t>
            </a:r>
            <a:r>
              <a:rPr lang="ru-RU" sz="2000" i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i="1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Миколи</a:t>
            </a:r>
            <a:r>
              <a:rPr lang="ru-RU" sz="2000" i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Гоголя)</a:t>
            </a:r>
          </a:p>
          <a:p>
            <a:pPr marL="19080" indent="-18360" algn="ctr">
              <a:lnSpc>
                <a:spcPct val="100000"/>
              </a:lnSpc>
            </a:pPr>
            <a:endParaRPr lang="ru-RU" i="1" spc="-1" dirty="0" smtClean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31640" y="116632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Регіональний конкурс учнівської творчості “СТЕЖКА ДО ШЕВЧЕНКА” (дистанційно)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Сліпак\Downloads\зображення_viber_2020-06-02_14-23-3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1750233"/>
            <a:ext cx="4113493" cy="4390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Сліпак\Downloads\зображення_viber_2020-06-02_14-15-3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138864"/>
            <a:ext cx="3897085" cy="5544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940152" y="1138864"/>
            <a:ext cx="146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54 учасники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4427984" y="157080"/>
            <a:ext cx="4279232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32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Предметні тижні</a:t>
            </a:r>
            <a:endParaRPr lang="uk-UA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4427984" y="965519"/>
            <a:ext cx="4351240" cy="39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DejaVu Sans"/>
              </a:rPr>
              <a:t>- 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фізичної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культури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та спорту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(вересень, відповідальний В. Боровик), 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мистецтва (жовтень, відповідальна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r>
              <a:rPr lang="en-US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Борисова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психології (жовтень, відповідальна </a:t>
            </a:r>
            <a:endParaRPr lang="uk-UA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М. 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Лясковська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математики 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та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інформатики 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відповідальні Т. Ігнатенко, Т. 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Шмаглій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слов’янської писемності та української мови (листопад, відповідальна А. 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Іващенко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фізики та астрономії (листопад, відповідальна Ю. 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Дерід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правознавства (листопад, відповідальна 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О. Дудченко),</a:t>
            </a:r>
            <a:endParaRPr lang="en-US" sz="1800" b="0" strike="noStrike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історія (січень, відповідальна Л.Дудка),</a:t>
            </a: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української літератури (березень, відповідальна А. 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Іващенко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</a:t>
            </a:r>
          </a:p>
        </p:txBody>
      </p:sp>
      <p:pic>
        <p:nvPicPr>
          <p:cNvPr id="306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71" y="332656"/>
            <a:ext cx="3710469" cy="2541334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1520" y="3284984"/>
            <a:ext cx="3880720" cy="3312368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4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4427984" y="157080"/>
            <a:ext cx="4279232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32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Предметні тижні</a:t>
            </a:r>
            <a:endParaRPr lang="uk-UA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4355976" y="744823"/>
            <a:ext cx="4688280" cy="39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зарубіжної літератури (відповідальна Т.Шевчук),</a:t>
            </a: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біології та екології (відповідальна С.Сліпак)</a:t>
            </a:r>
          </a:p>
          <a:p>
            <a:pPr marL="216000" indent="-215640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57080"/>
            <a:ext cx="3747565" cy="289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411" y="3212976"/>
            <a:ext cx="4233573" cy="327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420888"/>
            <a:ext cx="3439887" cy="43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6300192" y="675369"/>
            <a:ext cx="1633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дистанційно</a:t>
            </a:r>
            <a:r>
              <a:rPr lang="en-US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2025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1604" y="0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Виховна робота в закладі</a:t>
            </a:r>
          </a:p>
          <a:p>
            <a:pPr algn="just"/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877669"/>
            <a:ext cx="37862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ХУДОЖНЬО-ЕСТЕТИЧНЕ ВИХОВАННЯ:</a:t>
            </a:r>
          </a:p>
          <a:p>
            <a:pPr algn="ctr"/>
            <a:endParaRPr lang="uk-UA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 Першого дзвоника ;</a:t>
            </a:r>
          </a:p>
          <a:p>
            <a:pPr marL="342900" indent="-342900" algn="just">
              <a:buFontTx/>
              <a:buChar char="-"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Вечори знайомств; </a:t>
            </a:r>
          </a:p>
          <a:p>
            <a:pPr marL="342900" indent="-342900" algn="just">
              <a:buFontTx/>
              <a:buChar char="-"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зустрічі випускників;</a:t>
            </a:r>
          </a:p>
          <a:p>
            <a:pPr algn="just"/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 День самоврядування;</a:t>
            </a:r>
          </a:p>
          <a:p>
            <a:pPr algn="just"/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Вечір відпочинку у культурно-просвітницькому центрі «Юність»; </a:t>
            </a:r>
          </a:p>
          <a:p>
            <a:pPr algn="just"/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Новорічний КЛІП-АРТ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267" name="Picture 3" descr="C:\Users\Сліпак\Downloads\зображення_viber_2020-06-02_15-14-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06" y="3645024"/>
            <a:ext cx="4597463" cy="3065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28" y="620688"/>
            <a:ext cx="4256886" cy="2837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12" y="764704"/>
            <a:ext cx="4669126" cy="311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 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67380" y="0"/>
            <a:ext cx="7498080" cy="548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ПОСВЯТА В ЛІЦЕЇСТИ</a:t>
            </a:r>
            <a:endParaRPr lang="uk-UA" sz="3200" b="1" dirty="0">
              <a:solidFill>
                <a:schemeClr val="tx2">
                  <a:lumMod val="75000"/>
                </a:schemeClr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2513375" cy="2686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032952"/>
            <a:ext cx="4628821" cy="3471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374" y="3932731"/>
            <a:ext cx="3751043" cy="2695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051720" y="936720"/>
            <a:ext cx="699436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4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27" name="CustomShape 2"/>
          <p:cNvSpPr/>
          <p:nvPr/>
        </p:nvSpPr>
        <p:spPr>
          <a:xfrm>
            <a:off x="1115615" y="4653136"/>
            <a:ext cx="7901187" cy="196463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2"/>
          <a:lstStyle/>
          <a:p>
            <a:pPr algn="just"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24 – «спеціаліст вищої категорії»;</a:t>
            </a:r>
            <a:endParaRPr lang="uk-UA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8 – «спеціаліст першої категорії»;</a:t>
            </a:r>
            <a:endParaRPr lang="uk-UA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2 – «спеціаліст другої категорії»;</a:t>
            </a:r>
            <a:endParaRPr lang="uk-UA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12 – «спеціаліст»;</a:t>
            </a:r>
          </a:p>
          <a:p>
            <a:pPr>
              <a:lnSpc>
                <a:spcPct val="100000"/>
              </a:lnSpc>
            </a:pP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3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- доктори наук, професори кафедр НДУ імені Миколи Гоголя;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14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- кандидати наук, доценти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кафедр НДУ імені Миколи Гоголя;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2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- </a:t>
            </a: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відмінники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освіти України;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9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- </a:t>
            </a: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вчителі-методисти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; 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9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- старші вчителі;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4 –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лауреати </a:t>
            </a:r>
            <a:r>
              <a:rPr lang="uk-UA" sz="1600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Премії </a:t>
            </a:r>
            <a:r>
              <a:rPr lang="uk-UA" sz="1600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Софії </a:t>
            </a:r>
            <a:r>
              <a:rPr lang="uk-UA" sz="1600" strike="noStrike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Русової</a:t>
            </a:r>
            <a:endParaRPr lang="uk-UA" sz="1600" strike="noStrike" dirty="0" smtClean="0">
              <a:solidFill>
                <a:schemeClr val="tx2">
                  <a:lumMod val="75000"/>
                </a:schemeClr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endParaRPr lang="uk-UA" sz="1600" dirty="0" smtClean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47- педагогів;</a:t>
            </a:r>
          </a:p>
          <a:p>
            <a:pPr>
              <a:lnSpc>
                <a:spcPct val="10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9 –непедагогічних працівників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C:\Users\Сліпак\Downloads\DSC_09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940" y="936720"/>
            <a:ext cx="7532914" cy="3363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2"/>
          <p:cNvSpPr/>
          <p:nvPr/>
        </p:nvSpPr>
        <p:spPr>
          <a:xfrm>
            <a:off x="971600" y="188640"/>
            <a:ext cx="8362512" cy="5760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/>
          <a:lstStyle/>
          <a:p>
            <a:pPr algn="ctr">
              <a:lnSpc>
                <a:spcPct val="100000"/>
              </a:lnSpc>
            </a:pPr>
            <a:r>
              <a:rPr lang="uk-UA" sz="3200" b="1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lang="uk-UA" sz="3200" b="1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КОЛЕКТИВ ЛІЦЕЮ</a:t>
            </a:r>
            <a:endParaRPr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endParaRPr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7504" y="116632"/>
            <a:ext cx="5040448" cy="3600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0" name="CustomShape 1"/>
          <p:cNvSpPr/>
          <p:nvPr/>
        </p:nvSpPr>
        <p:spPr>
          <a:xfrm>
            <a:off x="5004000" y="1052640"/>
            <a:ext cx="3639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Конкурс 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ліцейських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талантів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«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Осінній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зорепад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79575" y="2848202"/>
            <a:ext cx="5796136" cy="398708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899592" y="4509000"/>
            <a:ext cx="2775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Новорічна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казка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Снігова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королева»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53" y="188640"/>
            <a:ext cx="9026047" cy="63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5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90702" y="1052736"/>
            <a:ext cx="3257161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ДЕНЬ ВИШИВАНКИ У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ЛІЦЕЇ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(дистанційно)</a:t>
            </a:r>
            <a:endParaRPr lang="uk-UA" sz="3200" b="1" dirty="0">
              <a:solidFill>
                <a:schemeClr val="tx2">
                  <a:lumMod val="75000"/>
                </a:schemeClr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02" y="3169377"/>
            <a:ext cx="8297722" cy="368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221" y="260648"/>
            <a:ext cx="560304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8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116632"/>
            <a:ext cx="7704856" cy="805139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 ОСТАННЬОГО ДЗВОНИКА (дистанційно)</a:t>
            </a:r>
            <a:endParaRPr lang="uk-UA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041850"/>
            <a:ext cx="8823839" cy="5308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8" y="142852"/>
            <a:ext cx="78581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ПРАВОВЕ ТА ПРЕВЕНТИВНЕ ВИХОВАННЯ УЧНІВ: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години спілкування «Право, обов’язок, свобода й відповідальність», «Кримінальна та адміністративна відповідальність неповнолітніх», «Твої права та обов’язки», «Особиста відповідальність – пріоритетна риса громадянина»;</a:t>
            </a:r>
          </a:p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зустрічі із завідуючою сектором профілактики правопорушень серед дітей служби у справах дітей виконавчого комітету Ніжинської міської ради на теми: «Адміністративна відповідальність неповнолітніх», «Кримінальна відповідальність неповнолітніх», «Шкільний 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булінг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зустрічі із заступником начальника Ніжинського 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міськрайонного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відділу державної виконавчої служби на теми: «Адміністративна відповідальність неповнолітніх», «Шкільний 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булінг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«Робота державного виконавця»;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зустрічі з працівниками ювенальної превенції Ніжинського відділу поліції ГУНП  в Чернігівській області</a:t>
            </a:r>
            <a:endParaRPr lang="uk-UA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09" name="Picture 1" descr="C:\Users\Сліпак\Desktop\IMG_65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4174725"/>
            <a:ext cx="609600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80" y="0"/>
            <a:ext cx="9086120" cy="642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7524328" y="6422751"/>
            <a:ext cx="1302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Палаєва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937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07634" y="260648"/>
            <a:ext cx="518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ФІЗИЧНЕ ВИХОВАННЯ УЧНІВ: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925154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Ранкова фіззарядка; 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Кубок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Ніжина з футболу серед збірних команд закладів освіти;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Кубок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 з міні-футболу серед команд закладів освіти;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Кубок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 з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волейболу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 команд закладів освіти;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Першість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міні-футболу, футболу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тенісу</a:t>
            </a:r>
            <a:endParaRPr lang="uk-UA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Першість ліцею з волейболу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4890" y="3659223"/>
            <a:ext cx="5354482" cy="299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275" y="944944"/>
            <a:ext cx="4495229" cy="284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5580000" y="548640"/>
            <a:ext cx="3352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Козацькі</a:t>
            </a:r>
            <a:r>
              <a:rPr lang="ru-RU" sz="36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розваги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14080" y="2637000"/>
            <a:ext cx="4902120" cy="36763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1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6719" r="-447" b="3855"/>
          <a:stretch/>
        </p:blipFill>
        <p:spPr>
          <a:xfrm>
            <a:off x="539640" y="116640"/>
            <a:ext cx="4896000" cy="32835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2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40" y="3789000"/>
            <a:ext cx="3836880" cy="28933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24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1547640" y="21240"/>
            <a:ext cx="7497360" cy="5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ОСІННІЙ ЛЕГКОАТЛЕТИЧНИЙ ПРОБІГ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99640" y="3329689"/>
            <a:ext cx="4545360" cy="3030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4629" y="3645000"/>
            <a:ext cx="4537440" cy="3023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7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76056" y="860290"/>
            <a:ext cx="3686760" cy="245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67" y="933784"/>
            <a:ext cx="4713982" cy="2711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76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691640" y="260640"/>
            <a:ext cx="720936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2200" b="0" strike="noStrike" spc="-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9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20240" y="1196640"/>
            <a:ext cx="4041000" cy="30297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0" name="CustomShape 2"/>
          <p:cNvSpPr/>
          <p:nvPr/>
        </p:nvSpPr>
        <p:spPr>
          <a:xfrm>
            <a:off x="611640" y="4869000"/>
            <a:ext cx="2775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Міжнародний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волонтерський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форум</a:t>
            </a:r>
          </a:p>
          <a:p>
            <a:pPr algn="ctr">
              <a:lnSpc>
                <a:spcPct val="100000"/>
              </a:lnSpc>
            </a:pPr>
            <a:r>
              <a:rPr lang="ru-RU" i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(НДУ </a:t>
            </a:r>
            <a:r>
              <a:rPr lang="ru-RU" i="1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імені</a:t>
            </a:r>
            <a:r>
              <a:rPr lang="ru-RU" i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i="1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Миколи</a:t>
            </a:r>
            <a:r>
              <a:rPr lang="ru-RU" i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Гоголя)</a:t>
            </a:r>
            <a:endParaRPr lang="ru-RU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49240" y="1196640"/>
            <a:ext cx="4508640" cy="29998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2" name="CustomShape 3"/>
          <p:cNvSpPr/>
          <p:nvPr/>
        </p:nvSpPr>
        <p:spPr>
          <a:xfrm>
            <a:off x="4449240" y="4077000"/>
            <a:ext cx="4528080" cy="68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Всесвітній</a:t>
            </a:r>
            <a:r>
              <a:rPr lang="ru-RU" sz="2400" b="0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день 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гідності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3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60" y="4738680"/>
            <a:ext cx="5214600" cy="1988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9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1786" y="5738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 ПРЕДМЕТНИХ  КАФЕДР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5280950" y="675955"/>
            <a:ext cx="3733977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75" y="726433"/>
            <a:ext cx="3571255" cy="1805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2281" y="1200767"/>
            <a:ext cx="3539210" cy="18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8117" y="3053262"/>
            <a:ext cx="2679918" cy="2116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Сліпак\Downloads\фото різне\кафедра вихователів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0030" y="4002435"/>
            <a:ext cx="3090966" cy="1899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5518493" y="478073"/>
            <a:ext cx="309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суспільно-гуманітарних дисциплін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1050692" y="2582753"/>
            <a:ext cx="3657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іноземних мов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4354030" y="3003247"/>
            <a:ext cx="4802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художньо-естетичного розвитку, фізичної культури, захисту Вітчизни, технологій та вихователів</a:t>
            </a:r>
            <a:endParaRPr lang="uk-UA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1020414" y="5279569"/>
            <a:ext cx="3242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Кафедра вчителів природничо-математичних дисциплін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173859" y="6087609"/>
            <a:ext cx="83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НАУКОВО-МЕТОДИЧНА ТЕМА «СОЦІАЛІЗАЦІЯ ЛІЦЕЇСТІВ В УМОВАХ  ПРОФІЛЬНОЇ СЕРЕДНЬОЇ ОСВІТИ»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691640" y="260640"/>
            <a:ext cx="720936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/>
            <a:r>
              <a:rPr lang="ru-RU" sz="24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МІЖНАРОДНИЙ ДЕНЬ </a:t>
            </a:r>
            <a:r>
              <a:rPr lang="uk-UA" sz="24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МИРУ</a:t>
            </a:r>
          </a:p>
          <a:p>
            <a:pPr marL="19080" indent="-18360" algn="ctr"/>
            <a:r>
              <a:rPr lang="uk-UA" sz="200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(вересень,</a:t>
            </a:r>
            <a:r>
              <a:rPr lang="ru-RU" sz="200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2019,  </a:t>
            </a:r>
            <a:r>
              <a:rPr lang="ru-RU" sz="2000" i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М. </a:t>
            </a:r>
            <a:r>
              <a:rPr lang="ru-RU" sz="2000" i="1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Лясковська</a:t>
            </a:r>
            <a:r>
              <a:rPr lang="ru-RU" sz="2000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endParaRPr lang="ru-RU" sz="2400" b="1" strike="noStrike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b="0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827584" y="6286860"/>
            <a:ext cx="3559312" cy="571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Акція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«Голуб миру</a:t>
            </a:r>
            <a:r>
              <a:rPr lang="ru-RU" sz="2400" b="0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4827381" y="6025860"/>
            <a:ext cx="4103640" cy="832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Акція</a:t>
            </a:r>
            <a:r>
              <a:rPr lang="ru-RU" sz="24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«Карта </a:t>
            </a:r>
            <a:r>
              <a:rPr lang="ru-RU" sz="24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толерантності</a:t>
            </a:r>
            <a:r>
              <a:rPr lang="ru-RU" sz="2400" b="0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</a:t>
            </a:r>
          </a:p>
        </p:txBody>
      </p:sp>
      <p:pic>
        <p:nvPicPr>
          <p:cNvPr id="237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7584" y="1628800"/>
            <a:ext cx="3378600" cy="45068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8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12475" y="1609665"/>
            <a:ext cx="3385800" cy="45068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9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1259632" y="260640"/>
            <a:ext cx="7344000" cy="12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ІІІ МІЖНАРОДНИЙ ФЕСТИВАЛЬ ІНТЕГРАЦІЇ СЛОВА В СУЧАСНОМУ АРТ-ПРОСТОРІ «ЛИТАВРИ» </a:t>
            </a:r>
            <a:r>
              <a:rPr lang="ru-RU" sz="2200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20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жовтень</a:t>
            </a:r>
            <a:r>
              <a:rPr lang="ru-RU" sz="220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2019</a:t>
            </a:r>
            <a:r>
              <a:rPr lang="ru-RU" sz="22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4" b="6460"/>
          <a:stretch/>
        </p:blipFill>
        <p:spPr>
          <a:xfrm>
            <a:off x="276792" y="1531214"/>
            <a:ext cx="8712360" cy="4230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кутник 1"/>
          <p:cNvSpPr/>
          <p:nvPr/>
        </p:nvSpPr>
        <p:spPr>
          <a:xfrm>
            <a:off x="1043608" y="589803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 ІЗ УКРАЇНСЬКИМИ ПИСЬМЕННИЦЯМИ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ЖАННОЮ КУЯВОЮ ТА РОКСОЛАНОЮ СЬОМОЮ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899592" y="12703"/>
            <a:ext cx="8100392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XVI </a:t>
            </a:r>
            <a:r>
              <a:rPr lang="ru-RU" sz="24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Мандрівний</a:t>
            </a: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міжнародний</a:t>
            </a: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фестиваль </a:t>
            </a:r>
            <a:r>
              <a:rPr lang="ru-RU" sz="24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авторського</a:t>
            </a: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документального </a:t>
            </a:r>
            <a:r>
              <a:rPr lang="ru-RU" sz="24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кіно</a:t>
            </a: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про права </a:t>
            </a:r>
            <a:r>
              <a:rPr lang="ru-RU" sz="24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людини</a:t>
            </a: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Docudays</a:t>
            </a:r>
            <a:r>
              <a:rPr lang="ru-RU" sz="24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UA </a:t>
            </a:r>
            <a:r>
              <a:rPr lang="ru-RU" sz="200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(грудень, 2019)</a:t>
            </a:r>
            <a:endParaRPr lang="ru-RU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2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99792" y="953887"/>
            <a:ext cx="5793048" cy="4347321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кутник 1"/>
          <p:cNvSpPr/>
          <p:nvPr/>
        </p:nvSpPr>
        <p:spPr>
          <a:xfrm>
            <a:off x="227517" y="5301208"/>
            <a:ext cx="87724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перегляд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 та обговорення фільму «Послухай» про особливості роботи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Телефону Довіри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(за участі Ніжинського Молодіжного Центру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- 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тренінгові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заняття щодо підготовки консультантів Телефону Довіри за методом «рівний-рівному» та організації групи майбутніх волонтерів ТД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числа ліцеїстів у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Ніжинському територіальному центрі зайнятості</a:t>
            </a:r>
          </a:p>
        </p:txBody>
      </p:sp>
    </p:spTree>
    <p:extLst>
      <p:ext uri="{BB962C8B-B14F-4D97-AF65-F5344CB8AC3E}">
        <p14:creationId xmlns:p14="http://schemas.microsoft.com/office/powerpoint/2010/main" val="31924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2296429"/>
            <a:ext cx="6372200" cy="452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973279" y="6426155"/>
            <a:ext cx="1792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(дистанційно)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216557" cy="390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5364088" y="174240"/>
            <a:ext cx="34918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пам’яті та примирення і 75-та річниця перемоги над нацизмом у Другій світовій війні </a:t>
            </a:r>
            <a:endParaRPr lang="uk-UA" sz="2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1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4736171" y="116632"/>
            <a:ext cx="4401000" cy="12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 З ЦІКАВИМИ ЛЮДЬМИ</a:t>
            </a: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ЛЮДИНА ТВОРИТЬ СВОЄ ЖИТТЯ</a:t>
            </a:r>
          </a:p>
          <a:p>
            <a:pPr marL="19080" indent="-18360" algn="ctr">
              <a:lnSpc>
                <a:spcPct val="100000"/>
              </a:lnSpc>
            </a:pPr>
            <a:endParaRPr lang="ru-RU" sz="2200" spc="-1" dirty="0" smtClean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</a:t>
            </a:r>
            <a:r>
              <a:rPr lang="ru-RU" sz="22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Дмитром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Ковтуном </a:t>
            </a:r>
            <a:r>
              <a:rPr lang="ru-RU" i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i="1" strike="noStrike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С.Борисюк</a:t>
            </a:r>
            <a:r>
              <a:rPr lang="ru-RU" i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48680"/>
            <a:ext cx="4629363" cy="2694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405" y="3356992"/>
            <a:ext cx="4248472" cy="3186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108" y="3771585"/>
            <a:ext cx="4347575" cy="2357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5491134" y="179077"/>
            <a:ext cx="3524985" cy="12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/>
            <a:r>
              <a:rPr lang="ru-RU" b="1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 З ЦІКАВИМИ ЛЮДЬМИ</a:t>
            </a: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 Є ЛЮБОВ, ТАМ Є ЖИТТЯ</a:t>
            </a: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викладачем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Ніжинського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коледжу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культури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і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мистецтва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імені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М. </a:t>
            </a:r>
            <a:r>
              <a:rPr lang="ru-RU" sz="22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Заньковецької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2200" spc="-1" dirty="0" smtClean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Сергієм</a:t>
            </a:r>
            <a:r>
              <a:rPr lang="ru-RU" sz="22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200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Чутченком</a:t>
            </a:r>
            <a:r>
              <a:rPr lang="ru-RU" sz="22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</a:p>
          <a:p>
            <a:pPr marL="19080" indent="-18360" algn="ctr">
              <a:lnSpc>
                <a:spcPct val="100000"/>
              </a:lnSpc>
            </a:pPr>
            <a:r>
              <a:rPr lang="ru-RU" i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(С. </a:t>
            </a:r>
            <a:r>
              <a:rPr lang="ru-RU" i="1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Борисюк</a:t>
            </a:r>
            <a:r>
              <a:rPr lang="ru-RU" i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32" y="179077"/>
            <a:ext cx="5328592" cy="3282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134" y="3833729"/>
            <a:ext cx="3364766" cy="2917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1" name="Picture 5" descr="Де є любов, там є життя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86" y="3861048"/>
            <a:ext cx="435485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9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5491134" y="179077"/>
            <a:ext cx="3524985" cy="12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200" b="1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 З ЦІКАВИМИ ЛЮДЬМИ</a:t>
            </a: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РОМАНТИЧНА ПЕРЕРВА «ПРОВОДИ ЗИМИ -2020». </a:t>
            </a:r>
            <a:r>
              <a:rPr lang="ru-RU" sz="21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1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</a:t>
            </a:r>
            <a:r>
              <a:rPr lang="ru-RU" sz="21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1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1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1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викладачем</a:t>
            </a:r>
            <a:r>
              <a:rPr lang="ru-RU" sz="21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r>
              <a:rPr lang="ru-RU" sz="21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Ніжинської</a:t>
            </a:r>
            <a:r>
              <a:rPr lang="ru-RU" sz="21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1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дитячої</a:t>
            </a:r>
            <a:r>
              <a:rPr lang="ru-RU" sz="21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1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музичної</a:t>
            </a:r>
            <a:r>
              <a:rPr lang="ru-RU" sz="21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100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школи</a:t>
            </a:r>
            <a:r>
              <a:rPr lang="ru-RU" sz="2100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2100" spc="-1" dirty="0" smtClean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100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Андрієм</a:t>
            </a:r>
            <a:r>
              <a:rPr lang="ru-RU" sz="21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100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Корєєвим</a:t>
            </a:r>
            <a:r>
              <a:rPr lang="ru-RU" sz="2100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2100" spc="-1" dirty="0">
              <a:solidFill>
                <a:srgbClr val="4B3E2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i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(С. </a:t>
            </a:r>
            <a:r>
              <a:rPr lang="ru-RU" i="1" spc="-1" dirty="0" err="1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Борисюк</a:t>
            </a:r>
            <a:r>
              <a:rPr lang="ru-RU" i="1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</a:p>
          <a:p>
            <a:pPr marL="19080" indent="-18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0028"/>
            <a:ext cx="4320480" cy="324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3454239"/>
            <a:ext cx="4830224" cy="3054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717032"/>
            <a:ext cx="3809603" cy="2546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24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88640"/>
            <a:ext cx="7498080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УЧНІВСЬКЕ САМОВРЯДУВАННЯ</a:t>
            </a:r>
          </a:p>
          <a:p>
            <a:pPr marL="19050" indent="-19050" algn="ctr">
              <a:buNone/>
            </a:pP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endParaRPr lang="uk-UA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330969"/>
              </p:ext>
            </p:extLst>
          </p:nvPr>
        </p:nvGraphicFramePr>
        <p:xfrm>
          <a:off x="1187624" y="1196752"/>
          <a:ext cx="7488832" cy="5092989"/>
        </p:xfrm>
        <a:graphic>
          <a:graphicData uri="http://schemas.openxmlformats.org/drawingml/2006/table">
            <a:tbl>
              <a:tblPr firstRow="1" firstCol="1" bandRow="1"/>
              <a:tblGrid>
                <a:gridCol w="701930"/>
                <a:gridCol w="2598789"/>
                <a:gridCol w="2171889"/>
                <a:gridCol w="2016224"/>
              </a:tblGrid>
              <a:tr h="209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№п/п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Прізвище, ім</a:t>
                      </a:r>
                      <a:r>
                        <a:rPr lang="he-IL" sz="1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׳</a:t>
                      </a: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я</a:t>
                      </a:r>
                      <a:endParaRPr lang="uk-UA" sz="9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Calibri"/>
                        </a:rPr>
                        <a:t>Клас</a:t>
                      </a:r>
                      <a:endParaRPr lang="uk-UA" sz="9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Calibri"/>
                          <a:cs typeface="Calibri"/>
                        </a:rPr>
                        <a:t>Сектор</a:t>
                      </a:r>
                      <a:endParaRPr lang="uk-UA" sz="9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Calibri"/>
                        </a:rPr>
                        <a:t>Насилівська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Ольга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математичний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голова учнівської ради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Яловська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Юлія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11 математичний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заступник голови 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учнівської ради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Рожок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Катерина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 іноземної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філології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навчально-організаційний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4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Бурч Анастасія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іноземної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філології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культурно-масовий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Бойко Анна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іноземної філології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8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6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Calibri"/>
                        </a:rPr>
                        <a:t>Дітковська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Тетяна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11 іноземної філології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03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7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Ляховченко Єгор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математичний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спортивний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8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Calibri"/>
                        </a:rPr>
                        <a:t>Марундик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Лілія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математичний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8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9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Calibri"/>
                        </a:rPr>
                        <a:t>Ловейко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Тетяна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української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філології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дисципліни та порядку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10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Руда </a:t>
                      </a: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Calibri"/>
                        </a:rPr>
                        <a:t>Каріна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української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філології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8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11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Calibri"/>
                        </a:rPr>
                        <a:t>Рудь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 Єлизавета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Calibri"/>
                        </a:rPr>
                        <a:t>математичний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18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12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Calibri"/>
                        </a:rPr>
                        <a:t>Мухомодеєва Каріна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11 української філології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Calibri"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5265" marR="55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8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547664" y="188640"/>
            <a:ext cx="6922440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800" b="1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ПОЗАУРОЧНА ДІЯЛЬНІСТЬ</a:t>
            </a:r>
            <a:endParaRPr lang="uk-U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043608" y="908720"/>
            <a:ext cx="8100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СПЕЦКУРСИ –</a:t>
            </a:r>
            <a:r>
              <a:rPr lang="uk-UA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«Практикум із синтаксису української мови 10-11 клас», «Англійська мова для ділового спілкування», «Креслення», «Розв’язування задач з параметрами»; </a:t>
            </a:r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ФАКУЛЬТАТИВИ</a:t>
            </a:r>
            <a:r>
              <a:rPr lang="uk-UA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– «Дебати (англійська мова)», «Німецькомовні країни», «Завітайте до України (</a:t>
            </a:r>
            <a:r>
              <a:rPr lang="en-US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Welcome to Ukraine)» «</a:t>
            </a:r>
            <a:r>
              <a:rPr lang="uk-UA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Українознавство»; </a:t>
            </a:r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ГУРТКИ ЗА ІНТЕРЕСАМИ</a:t>
            </a:r>
            <a:r>
              <a:rPr lang="uk-UA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– «Основи учнівського самоврядування», «Плетіння бісером», «Моя майбутня професія», «Цифрова фотографія», «Що? Де? Коли?», «Юний захисник Вітчизни», «Юні екскурсоводи», «Педагогіка», «Психологія», «Театральний», «Хореографія», </a:t>
            </a:r>
          </a:p>
          <a:p>
            <a:pPr algn="ctr"/>
            <a:r>
              <a:rPr lang="uk-UA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ВИВЧЕННЯ ГРЕЦЬКОЇ МОВИ </a:t>
            </a:r>
            <a:r>
              <a:rPr lang="uk-UA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із її носіями</a:t>
            </a:r>
            <a:endParaRPr lang="uk-UA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ліпак\Desktop\зображення_viber_2020-01-14_11-41-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0851" y="3717032"/>
            <a:ext cx="5865525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508103" y="5733256"/>
            <a:ext cx="3000375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Georgia" pitchFamily="16" charset="0"/>
              </a:rPr>
              <a:t>«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Що? Де? Коли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?»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(</a:t>
            </a:r>
            <a:r>
              <a:rPr lang="uk-UA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Лісовець</a:t>
            </a: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 О.)</a:t>
            </a:r>
            <a:endParaRPr lang="uk-UA" i="1" dirty="0">
              <a:solidFill>
                <a:schemeClr val="tx2">
                  <a:lumMod val="75000"/>
                </a:schemeClr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652120" y="130399"/>
            <a:ext cx="3351516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6" charset="0"/>
              </a:rPr>
              <a:t>«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Хореографічний»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(Пономаренко Н.)</a:t>
            </a:r>
            <a:endParaRPr lang="uk-UA" i="1" dirty="0">
              <a:solidFill>
                <a:schemeClr val="tx2">
                  <a:lumMod val="75000"/>
                </a:schemeClr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0399"/>
            <a:ext cx="5092785" cy="3396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2641" y="1338943"/>
            <a:ext cx="3380995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736386"/>
            <a:ext cx="4515202" cy="2957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734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436096" y="131040"/>
            <a:ext cx="349560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4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ОСВІТНЯ ДІЯЛЬНІСТЬ</a:t>
            </a:r>
            <a:endParaRPr lang="ru-RU" sz="2400" b="1" spc="-1" dirty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4602240" y="6120"/>
            <a:ext cx="4427280" cy="13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20072" y="3933056"/>
            <a:ext cx="3857584" cy="2234678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88280" y="822447"/>
            <a:ext cx="4267813" cy="2382212"/>
          </a:xfrm>
          <a:prstGeom prst="rect">
            <a:avLst/>
          </a:prstGeom>
          <a:ln>
            <a:noFill/>
          </a:ln>
        </p:spPr>
      </p:pic>
      <p:sp>
        <p:nvSpPr>
          <p:cNvPr id="194" name="TextShape 3"/>
          <p:cNvSpPr txBox="1"/>
          <p:nvPr/>
        </p:nvSpPr>
        <p:spPr>
          <a:xfrm>
            <a:off x="5544000" y="432000"/>
            <a:ext cx="280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5401064" y="3065333"/>
            <a:ext cx="349560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4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 ЗАКЛАДІ </a:t>
            </a:r>
          </a:p>
          <a:p>
            <a:r>
              <a:rPr lang="ru-RU" sz="16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(І с. – 15 рт.; ІІ с. – 8 рт. і 3 </a:t>
            </a:r>
            <a:r>
              <a:rPr lang="ru-RU" sz="1600" b="1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рд</a:t>
            </a:r>
            <a:r>
              <a:rPr lang="ru-RU" sz="16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.) 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827584" y="2704230"/>
            <a:ext cx="4078192" cy="500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ru-RU" sz="24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ДИСТАНЦІЙНО </a:t>
            </a:r>
            <a:r>
              <a:rPr lang="ru-RU" sz="16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(10 рт. і 2 </a:t>
            </a:r>
            <a:r>
              <a:rPr lang="ru-RU" sz="1600" b="1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рд</a:t>
            </a:r>
            <a:r>
              <a:rPr lang="ru-RU" sz="16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466565" y="3305412"/>
            <a:ext cx="2465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/>
                <a:ea typeface="Calibri"/>
              </a:rPr>
              <a:t>платформи </a:t>
            </a:r>
            <a:r>
              <a:rPr lang="uk-UA" dirty="0" err="1">
                <a:latin typeface="Times New Roman"/>
                <a:ea typeface="Calibri"/>
              </a:rPr>
              <a:t>Zoom</a:t>
            </a:r>
            <a:r>
              <a:rPr lang="uk-UA" dirty="0">
                <a:latin typeface="Times New Roman"/>
                <a:ea typeface="Calibri"/>
              </a:rPr>
              <a:t>, </a:t>
            </a:r>
            <a:r>
              <a:rPr lang="uk-UA" dirty="0" err="1">
                <a:latin typeface="Times New Roman"/>
                <a:ea typeface="Calibri"/>
              </a:rPr>
              <a:t>Wizer</a:t>
            </a:r>
            <a:r>
              <a:rPr lang="uk-UA" dirty="0">
                <a:latin typeface="Times New Roman"/>
                <a:ea typeface="Calibri"/>
              </a:rPr>
              <a:t>, </a:t>
            </a:r>
            <a:r>
              <a:rPr lang="uk-UA" dirty="0" err="1" smtClean="0">
                <a:latin typeface="Times New Roman"/>
                <a:ea typeface="Calibri"/>
              </a:rPr>
              <a:t>SvitPр</a:t>
            </a:r>
            <a:r>
              <a:rPr lang="en-US" dirty="0" smtClean="0">
                <a:latin typeface="Times New Roman"/>
                <a:ea typeface="Calibri"/>
              </a:rPr>
              <a:t>t</a:t>
            </a:r>
            <a:r>
              <a:rPr lang="uk-UA" dirty="0" smtClean="0">
                <a:latin typeface="Times New Roman"/>
                <a:ea typeface="Calibri"/>
              </a:rPr>
              <a:t>, </a:t>
            </a:r>
            <a:r>
              <a:rPr lang="uk-UA" dirty="0" err="1">
                <a:latin typeface="Times New Roman"/>
                <a:ea typeface="Calibri"/>
              </a:rPr>
              <a:t>Google</a:t>
            </a:r>
            <a:r>
              <a:rPr lang="uk-UA" dirty="0">
                <a:latin typeface="Times New Roman"/>
                <a:ea typeface="Calibri"/>
              </a:rPr>
              <a:t> </a:t>
            </a:r>
            <a:r>
              <a:rPr lang="uk-UA" dirty="0" err="1">
                <a:latin typeface="Times New Roman"/>
                <a:ea typeface="Calibri"/>
              </a:rPr>
              <a:t>classroom</a:t>
            </a:r>
            <a:r>
              <a:rPr lang="uk-UA" dirty="0">
                <a:latin typeface="Times New Roman"/>
                <a:ea typeface="Calibri"/>
              </a:rPr>
              <a:t>, sites.google.com</a:t>
            </a:r>
            <a:r>
              <a:rPr lang="uk-UA" dirty="0" smtClean="0">
                <a:latin typeface="Times New Roman"/>
                <a:ea typeface="Calibri"/>
              </a:rPr>
              <a:t>, </a:t>
            </a:r>
            <a:r>
              <a:rPr lang="en-US" dirty="0" smtClean="0">
                <a:latin typeface="Times New Roman"/>
                <a:ea typeface="Calibri"/>
              </a:rPr>
              <a:t>Google</a:t>
            </a:r>
            <a:r>
              <a:rPr lang="ru-RU" dirty="0" smtClean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диск, </a:t>
            </a:r>
            <a:r>
              <a:rPr lang="uk-UA" dirty="0" smtClean="0">
                <a:latin typeface="Times New Roman"/>
                <a:ea typeface="Calibri"/>
              </a:rPr>
              <a:t>УНІКОМ</a:t>
            </a:r>
            <a:r>
              <a:rPr lang="uk-UA" dirty="0">
                <a:latin typeface="Times New Roman"/>
                <a:ea typeface="Calibri"/>
              </a:rPr>
              <a:t>; </a:t>
            </a:r>
            <a:r>
              <a:rPr lang="uk-UA" dirty="0" err="1">
                <a:latin typeface="Times New Roman"/>
                <a:ea typeface="Calibri"/>
              </a:rPr>
              <a:t>онлайн</a:t>
            </a:r>
            <a:r>
              <a:rPr lang="uk-UA" dirty="0">
                <a:latin typeface="Times New Roman"/>
                <a:ea typeface="Calibri"/>
              </a:rPr>
              <a:t> тести «На урок», </a:t>
            </a:r>
            <a:r>
              <a:rPr lang="en-US" dirty="0" err="1" smtClean="0">
                <a:latin typeface="Times New Roman"/>
                <a:ea typeface="Calibri"/>
              </a:rPr>
              <a:t>testzno</a:t>
            </a:r>
            <a:r>
              <a:rPr lang="ru-RU" dirty="0">
                <a:latin typeface="Times New Roman"/>
                <a:ea typeface="Calibri"/>
              </a:rPr>
              <a:t>.</a:t>
            </a:r>
            <a:r>
              <a:rPr lang="en-US" dirty="0">
                <a:latin typeface="Times New Roman"/>
                <a:ea typeface="Calibri"/>
              </a:rPr>
              <a:t>com</a:t>
            </a:r>
            <a:r>
              <a:rPr lang="ru-RU" dirty="0">
                <a:latin typeface="Times New Roman"/>
                <a:ea typeface="Calibri"/>
              </a:rPr>
              <a:t>.</a:t>
            </a:r>
            <a:r>
              <a:rPr lang="en-US" dirty="0" err="1">
                <a:latin typeface="Times New Roman"/>
                <a:ea typeface="Calibri"/>
              </a:rPr>
              <a:t>ua</a:t>
            </a:r>
            <a:r>
              <a:rPr lang="uk-UA" dirty="0">
                <a:latin typeface="Times New Roman"/>
                <a:ea typeface="Calibri"/>
              </a:rPr>
              <a:t>; власні </a:t>
            </a:r>
            <a:r>
              <a:rPr lang="uk-UA" dirty="0" err="1" smtClean="0">
                <a:latin typeface="Times New Roman"/>
                <a:ea typeface="Calibri"/>
              </a:rPr>
              <a:t>блоги</a:t>
            </a:r>
            <a:r>
              <a:rPr lang="uk-UA" dirty="0" smtClean="0">
                <a:latin typeface="Times New Roman"/>
                <a:ea typeface="Calibri"/>
              </a:rPr>
              <a:t>, </a:t>
            </a:r>
            <a:r>
              <a:rPr lang="en-US" dirty="0" err="1" smtClean="0">
                <a:latin typeface="Times New Roman"/>
                <a:ea typeface="Calibri"/>
              </a:rPr>
              <a:t>Viber</a:t>
            </a:r>
            <a:r>
              <a:rPr lang="uk-UA" dirty="0" smtClean="0">
                <a:latin typeface="Times New Roman"/>
                <a:ea typeface="Calibri"/>
              </a:rPr>
              <a:t>,</a:t>
            </a:r>
            <a:r>
              <a:rPr lang="en-US" dirty="0" smtClean="0">
                <a:latin typeface="Times New Roman"/>
                <a:ea typeface="Calibri"/>
              </a:rPr>
              <a:t> Skype</a:t>
            </a:r>
            <a:r>
              <a:rPr lang="uk-UA" dirty="0" smtClean="0">
                <a:latin typeface="Times New Roman"/>
                <a:ea typeface="Calibri"/>
              </a:rPr>
              <a:t>, електронна пошта та ін.</a:t>
            </a:r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uk-UA" dirty="0" smtClean="0">
                <a:latin typeface="Times New Roman"/>
                <a:ea typeface="Calibri"/>
              </a:rPr>
              <a:t> </a:t>
            </a:r>
            <a:endParaRPr lang="uk-UA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046" y="83203"/>
            <a:ext cx="4539800" cy="248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046" y="3224740"/>
            <a:ext cx="2269900" cy="3601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344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5699720" y="548680"/>
            <a:ext cx="2880320" cy="1079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Georgia" pitchFamily="16" charset="0"/>
              </a:rPr>
              <a:t>ВИРОБИ ГУРТКІВЦІВ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«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Чарівна бісеринка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»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(Т. </a:t>
            </a:r>
            <a:r>
              <a:rPr lang="uk-UA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Вантух</a:t>
            </a:r>
            <a:r>
              <a:rPr lang="uk-UA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endParaRPr lang="uk-UA" sz="2000" i="1" dirty="0">
              <a:solidFill>
                <a:schemeClr val="tx2">
                  <a:lumMod val="75000"/>
                </a:schemeClr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6" y="3363348"/>
            <a:ext cx="5105995" cy="3381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86470"/>
            <a:ext cx="4864244" cy="322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4819" y="1844824"/>
            <a:ext cx="4333604" cy="3559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98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6158543" y="918993"/>
            <a:ext cx="2880320" cy="1140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6" charset="0"/>
              </a:rPr>
              <a:t>ГУРТОК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6" charset="0"/>
              </a:rPr>
              <a:t>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«Театральний»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(Ю. Бойко)</a:t>
            </a:r>
            <a:endParaRPr lang="uk-UA" sz="2000" i="1" dirty="0">
              <a:solidFill>
                <a:schemeClr val="tx2">
                  <a:lumMod val="75000"/>
                </a:schemeClr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6146" name="Picture 2" descr="C:\Users\Сліпак\Downloads\Фото4 Колектив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7496"/>
            <a:ext cx="5112568" cy="3386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413" y="2996952"/>
            <a:ext cx="5505083" cy="3646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9" y="3198300"/>
            <a:ext cx="438943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8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380280" y="332640"/>
            <a:ext cx="2304720" cy="12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ЗАСІДАННЯ ГУРТКА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</a:t>
            </a:r>
            <a:r>
              <a:rPr lang="ru-RU" sz="2200" b="0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Педагогіка</a:t>
            </a: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i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(С. </a:t>
            </a:r>
            <a:r>
              <a:rPr lang="ru-RU" sz="2000" i="1" strike="noStrike" spc="-1" dirty="0" err="1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Борисюк</a:t>
            </a:r>
            <a:r>
              <a:rPr lang="ru-RU" sz="2000" i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200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2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73600" y="3789000"/>
            <a:ext cx="4041000" cy="2693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3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" y="404640"/>
            <a:ext cx="6379560" cy="30798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4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360" y="1964160"/>
            <a:ext cx="2511720" cy="47268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42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332656"/>
            <a:ext cx="4401736" cy="1272204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 ГУРТКА </a:t>
            </a:r>
          </a:p>
          <a:p>
            <a:pPr marL="19050" indent="-19050" algn="ctr">
              <a:buNone/>
            </a:pP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«Юний захисник Вітчизни»</a:t>
            </a:r>
          </a:p>
          <a:p>
            <a:pPr marL="19050" indent="-19050" algn="ctr">
              <a:buNone/>
            </a:pPr>
            <a:r>
              <a:rPr lang="uk-UA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(М. Білан)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126" y="188640"/>
            <a:ext cx="3024336" cy="3201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2132856"/>
            <a:ext cx="3600400" cy="4446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187" y="3501008"/>
            <a:ext cx="2780738" cy="3209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16632"/>
            <a:ext cx="5328592" cy="936104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ГУРТОК </a:t>
            </a:r>
          </a:p>
          <a:p>
            <a:pPr marL="19050" indent="-19050" algn="ctr">
              <a:buNone/>
            </a:pP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«Цифрова фотографія»  </a:t>
            </a:r>
            <a:r>
              <a:rPr lang="uk-UA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(Ю.</a:t>
            </a:r>
            <a:r>
              <a:rPr lang="uk-UA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Дерід</a:t>
            </a:r>
            <a:r>
              <a:rPr lang="uk-UA" sz="20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2399"/>
            <a:ext cx="2664296" cy="473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127106"/>
            <a:ext cx="4320480" cy="259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254092"/>
            <a:ext cx="2550730" cy="453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000809"/>
            <a:ext cx="4022524" cy="301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218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2534" y="116632"/>
            <a:ext cx="5221466" cy="1272204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«ЮНІ ЕКСКУРСОВОДИ» </a:t>
            </a:r>
            <a:r>
              <a:rPr lang="uk-UA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ПРЕЗЕНТАЦІЯ ПРОЄКТУ </a:t>
            </a:r>
          </a:p>
          <a:p>
            <a:pPr marL="19050" indent="-19050" algn="ctr">
              <a:buNone/>
            </a:pP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Храми</a:t>
            </a: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2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ctr">
              <a:buNone/>
            </a:pPr>
            <a:r>
              <a:rPr lang="ru-RU" sz="2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радянського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</a:t>
            </a:r>
            <a:endParaRPr lang="ru-RU" sz="2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ctr">
              <a:buNone/>
            </a:pP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</a:t>
            </a: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40-80-х </a:t>
            </a:r>
            <a:r>
              <a:rPr lang="ru-RU" sz="22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ХХ ст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.)»</a:t>
            </a:r>
          </a:p>
          <a:p>
            <a:pPr marL="19050" indent="-19050" algn="ctr">
              <a:buNone/>
            </a:pP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218830"/>
            <a:ext cx="7488832" cy="460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836" y="142017"/>
            <a:ext cx="3732698" cy="213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012972" y="2732568"/>
            <a:ext cx="3222516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23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899640" y="548640"/>
            <a:ext cx="278532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5760" indent="-282600">
              <a:lnSpc>
                <a:spcPct val="100000"/>
              </a:lnSpc>
            </a:pPr>
            <a:r>
              <a:rPr lang="ru-RU" sz="3200" b="0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ЕКСКУРСІЇ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6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256640" y="116640"/>
            <a:ext cx="4830840" cy="34250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7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7640" y="1868040"/>
            <a:ext cx="4077000" cy="45619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8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20000" y="2797560"/>
            <a:ext cx="3048840" cy="38628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9" name="CustomShape 2"/>
          <p:cNvSpPr/>
          <p:nvPr/>
        </p:nvSpPr>
        <p:spPr>
          <a:xfrm>
            <a:off x="3708000" y="6237360"/>
            <a:ext cx="172764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5760" indent="-282600">
              <a:lnSpc>
                <a:spcPct val="100000"/>
              </a:lnSpc>
            </a:pPr>
            <a:r>
              <a:rPr lang="ru-RU" sz="3200" b="0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ЛЬВІВ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0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899640" y="548640"/>
            <a:ext cx="278532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5760" indent="-282600">
              <a:lnSpc>
                <a:spcPct val="100000"/>
              </a:lnSpc>
            </a:pPr>
            <a:r>
              <a:rPr lang="ru-RU" sz="3200" b="0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ЕКСКУРСІЇ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1403640" y="5274720"/>
            <a:ext cx="2735640" cy="143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5760" indent="-282600">
              <a:lnSpc>
                <a:spcPct val="100000"/>
              </a:lnSpc>
            </a:pPr>
            <a:r>
              <a:rPr lang="ru-RU" sz="3200" b="0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МУКАЧЕВОУЖГОРОД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2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40000" y="188640"/>
            <a:ext cx="4796280" cy="31906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3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7640" y="1485720"/>
            <a:ext cx="3788280" cy="3788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4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32000" y="3009240"/>
            <a:ext cx="3716280" cy="37112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7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вмісту 12"/>
          <p:cNvSpPr txBox="1">
            <a:spLocks noGrp="1"/>
          </p:cNvSpPr>
          <p:nvPr>
            <p:ph idx="1"/>
          </p:nvPr>
        </p:nvSpPr>
        <p:spPr>
          <a:xfrm>
            <a:off x="1187624" y="116632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</a:p>
        </p:txBody>
      </p:sp>
      <p:sp>
        <p:nvSpPr>
          <p:cNvPr id="8" name="Місце для вмісту 12"/>
          <p:cNvSpPr txBox="1">
            <a:spLocks/>
          </p:cNvSpPr>
          <p:nvPr/>
        </p:nvSpPr>
        <p:spPr>
          <a:xfrm>
            <a:off x="3491880" y="6119410"/>
            <a:ext cx="267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ВОЛОВЕЦЬ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18580"/>
            <a:ext cx="8685298" cy="613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12"/>
          <p:cNvSpPr txBox="1">
            <a:spLocks/>
          </p:cNvSpPr>
          <p:nvPr/>
        </p:nvSpPr>
        <p:spPr>
          <a:xfrm>
            <a:off x="899592" y="5147900"/>
            <a:ext cx="165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КРУТИ</a:t>
            </a:r>
          </a:p>
        </p:txBody>
      </p:sp>
      <p:pic>
        <p:nvPicPr>
          <p:cNvPr id="1026" name="Picture 2" descr="C:\Users\Сліпак\Downloads\Крути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82000" cy="4067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ліпак\Downloads\Крути2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170" y="3789040"/>
            <a:ext cx="5972944" cy="2898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395536" y="9035"/>
            <a:ext cx="8633984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400" b="1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ГЕОГРАФІЯ ПРОЖИВАННЯ ЛІЦЕЇСТІВ</a:t>
            </a:r>
            <a:endParaRPr lang="ru-RU" sz="2400" b="1" spc="-1" dirty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4602240" y="6120"/>
            <a:ext cx="4427280" cy="13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014500"/>
              </p:ext>
            </p:extLst>
          </p:nvPr>
        </p:nvGraphicFramePr>
        <p:xfrm>
          <a:off x="1831609" y="656315"/>
          <a:ext cx="5761838" cy="6148222"/>
        </p:xfrm>
        <a:graphic>
          <a:graphicData uri="http://schemas.openxmlformats.org/drawingml/2006/table">
            <a:tbl>
              <a:tblPr firstRow="1" firstCol="1" bandRow="1"/>
              <a:tblGrid>
                <a:gridCol w="1373155"/>
                <a:gridCol w="3382249"/>
                <a:gridCol w="1006434"/>
              </a:tblGrid>
              <a:tr h="295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з/п</a:t>
                      </a:r>
                      <a:endParaRPr lang="uk-UA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179</a:t>
                      </a:r>
                      <a:endParaRPr lang="uk-UA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Ніжинський/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Бахмацький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Борзнянський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Бобровицький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Носівський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Козелецький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Прилуцький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Варвинський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Талалаївський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Ічнянський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Куликівський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Ріпкинський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Менський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Корюківський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Городнянський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Коропський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Сосницький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Київ.обл.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Срібнянський</a:t>
                      </a: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endParaRPr lang="uk-UA" sz="1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 Ніжин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</a:t>
                      </a:r>
                      <a:endParaRPr lang="uk-UA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861248" cy="4395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Місце для вмісту 12"/>
          <p:cNvSpPr txBox="1">
            <a:spLocks/>
          </p:cNvSpPr>
          <p:nvPr/>
        </p:nvSpPr>
        <p:spPr>
          <a:xfrm>
            <a:off x="1331640" y="5147900"/>
            <a:ext cx="2679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Відвідування театру та музеїв Ніжина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3356992"/>
            <a:ext cx="4873924" cy="3343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16632"/>
            <a:ext cx="7498080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БЛАГОДІЙНІ АКЦІЇ</a:t>
            </a:r>
          </a:p>
          <a:p>
            <a:pPr marL="19050" indent="-19050" algn="ctr">
              <a:buNone/>
            </a:pP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endParaRPr lang="uk-UA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31560" cy="609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3496680" y="148680"/>
            <a:ext cx="5503680" cy="78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/>
            <a:r>
              <a:rPr lang="ru-RU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ПРОФОРІЄНТАЦІЙНА </a:t>
            </a:r>
            <a:r>
              <a:rPr lang="ru-RU" sz="2400" b="1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9080" indent="-18360" algn="just"/>
            <a:r>
              <a:rPr lang="ru-RU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3636000" y="764640"/>
            <a:ext cx="5328000" cy="58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 algn="just">
              <a:buClr>
                <a:srgbClr val="611617"/>
              </a:buClr>
              <a:buFont typeface="StarSymbo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 з представниками: 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Київського національного технологічного університету,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Київського національного університету біоресурсів і природокористування України, 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Київського університету культури та мистецтв, 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Ніжинського державного університету імені Миколи Гоголя,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Національної академії сухопутних військ імені Петра Сагайдачного, 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Чернігівського технологічного університету, 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Одеської військової академії, 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•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Харківського технологічного університету;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  зустрічі з випускниками ліцею, студентами ЗВО;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 із журналістом, ведучим телепрограми «Події тижня на телеканалі Україна»   Олегом </a:t>
            </a:r>
            <a:r>
              <a:rPr lang="uk-UA" spc="-1" dirty="0" err="1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Панютою</a:t>
            </a: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 </a:t>
            </a:r>
            <a:endParaRPr lang="uk-UA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120" algn="just">
              <a:buClr>
                <a:srgbClr val="611617"/>
              </a:buClr>
              <a:buFont typeface="Arial"/>
              <a:buChar char="-"/>
            </a:pPr>
            <a:r>
              <a:rPr lang="uk-UA" spc="-1" dirty="0" smtClean="0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тренінгові заняття «Подорож до свого Я», «Сходинки до себе», «Правильний вибір професії – запорука успіху в житті», «Психологія успіху», «Спілкуйся та пізнавай себе»</a:t>
            </a:r>
            <a:endParaRPr lang="uk-U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45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3528" y="148680"/>
            <a:ext cx="3181738" cy="3928392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52360">
            <a:off x="681041" y="2999247"/>
            <a:ext cx="2682992" cy="360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9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6279" y="164957"/>
            <a:ext cx="7498080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РОБОТА З БАТЬКАМИ</a:t>
            </a: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endParaRPr lang="uk-UA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633" y="980728"/>
            <a:ext cx="76427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1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батьківські збори:</a:t>
            </a:r>
            <a:endParaRPr lang="uk-UA" sz="17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лекторії</a:t>
            </a: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«Адаптація учнів до умов навчання та проживання у гуртожитку. Вироблення єдиних вимог </a:t>
            </a:r>
            <a:r>
              <a:rPr lang="uk-UA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сімї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ліцею. Небезпека </a:t>
            </a:r>
            <a:r>
              <a:rPr lang="uk-UA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«Роль родини у процесі соціалізації особистості», «Роль батьків у виборі професії. Профілактика </a:t>
            </a:r>
            <a:r>
              <a:rPr lang="uk-UA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серед неповнолітніх», «Небезпечні </a:t>
            </a:r>
            <a:r>
              <a:rPr lang="uk-UA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квести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дітей: профілактика залучення», «Профілактика негативних наслідків стресу та шкідливих звичок у дітей»,  «Особливості проходження пробного ЗНО»;</a:t>
            </a:r>
          </a:p>
          <a:p>
            <a:pPr algn="just"/>
            <a:r>
              <a:rPr lang="uk-UA" sz="1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</a:t>
            </a: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консультації з проблем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«Як допомогти дитині не зневіритись у своїх силах?», «Труднощі, які зазнає дитина, адаптуючись до нового колективу», «Контроль батьків за раціональним розподілом часу дітей під час канікул»;</a:t>
            </a:r>
          </a:p>
          <a:p>
            <a:pPr algn="just"/>
            <a:r>
              <a:rPr lang="uk-UA" sz="1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uk-UA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щодо дотримання правил внутрішнього розпорядку ліцею, правил поведінки у побуті, необхідність проведення щеплення проти кору, інших періодичних щеплень; щодо правил поведінки у випадку виявлення вибухонебезпечних та підозрілих предметів, під час надзвичайних ситуацій, обмеження доступу на територію ліцею осіб, які не задіяні в проведенні освітнього процесу, недопущення внесення до приміщень вибухонебезпечних та інших предметів, що можуть становити загрозу здоров'ю і життю дітей та працівників, щодо культури та норм поведінки в місцях відпочинку;</a:t>
            </a:r>
          </a:p>
          <a:p>
            <a:pPr algn="just"/>
            <a:r>
              <a:rPr lang="uk-UA" sz="1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бесіди </a:t>
            </a:r>
            <a:r>
              <a:rPr lang="uk-UA" sz="1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етичні теми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«Культура поведінки в гуртожитку», «Культура спілкування між людьми», «Вчимося вирішувати конфлікти» та ін.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5615640" y="0"/>
            <a:ext cx="3527640" cy="313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Згідно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з планом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ліцею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відбулися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засідання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ПЕДАГОГІЧНОЇ РАДИ,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НАРАД 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ПРИ ДИРЕКТОРОВІ, ІНФОРМАЦІЙНИХ ДНІВ, ОПЕРАТИВНИХ НАРАД ПРИ ЗАСТУПНИКАХ, АТЕСТАЦІЙНОЇ КОМІСІЇ, ПК, НМР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7640" y="188640"/>
            <a:ext cx="3995640" cy="24260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3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5901" y="2589528"/>
            <a:ext cx="4275720" cy="2850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640" y="3717000"/>
            <a:ext cx="4607640" cy="25808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7542" y="5439648"/>
            <a:ext cx="3834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наказів по ліцею – 410;</a:t>
            </a:r>
          </a:p>
          <a:p>
            <a:pPr algn="ctr"/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документація: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вихідна – 330, </a:t>
            </a:r>
          </a:p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вхідна – 387, звернень – 19 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860032" y="116632"/>
            <a:ext cx="3527640" cy="1124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 ЗНАННЯ ПРАВОПИСУ ДО ЗНАННЯ ТЕХНІКИ БЕЗПЕКИ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 descr="C:\Users\Сліпак\Desktop\зображення_viber_2020-01-15_20-18-2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0648"/>
            <a:ext cx="3617486" cy="287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CustomShape 1"/>
          <p:cNvSpPr/>
          <p:nvPr/>
        </p:nvSpPr>
        <p:spPr>
          <a:xfrm>
            <a:off x="383262" y="3139200"/>
            <a:ext cx="3527640" cy="1153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"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Основні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зміни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новій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редакції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"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Українського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правопису</a:t>
            </a:r>
            <a:r>
              <a:rPr lang="ru-RU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" (2019)" 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листопад,  </a:t>
            </a:r>
            <a:r>
              <a:rPr lang="ru-RU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2019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Міщенко</a:t>
            </a:r>
            <a:r>
              <a:rPr lang="ru-RU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О.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7" name="Picture 3" descr="C:\Users\Сліпак\Desktop\зображення_viber_2020-01-15_14-09-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267136"/>
            <a:ext cx="3971326" cy="2233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Сліпак\Desktop\зображення_viber_2020-01-15_14-09-5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473115"/>
            <a:ext cx="4032448" cy="2268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Сліпак\Desktop\зображення_viber_2020-01-15_20-18-1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73"/>
          <a:stretch/>
        </p:blipFill>
        <p:spPr bwMode="auto">
          <a:xfrm>
            <a:off x="564818" y="4305943"/>
            <a:ext cx="3448204" cy="243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CustomShape 1"/>
          <p:cNvSpPr/>
          <p:nvPr/>
        </p:nvSpPr>
        <p:spPr>
          <a:xfrm>
            <a:off x="4860032" y="3483350"/>
            <a:ext cx="4283968" cy="1153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uk-UA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Відпрацювання практичних навичок застосування </a:t>
            </a:r>
            <a:r>
              <a:rPr lang="ru-RU" b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вогнегасників</a:t>
            </a:r>
            <a:endParaRPr lang="ru-RU" b="1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січень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 2020) </a:t>
            </a:r>
            <a:r>
              <a:rPr lang="ru-RU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Вантух</a:t>
            </a:r>
            <a:r>
              <a:rPr lang="ru-RU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Т.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9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72000" y="1988840"/>
            <a:ext cx="4427280" cy="2733616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6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9512" y="188640"/>
            <a:ext cx="4243320" cy="28285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8" name="CustomShape 1"/>
          <p:cNvSpPr/>
          <p:nvPr/>
        </p:nvSpPr>
        <p:spPr>
          <a:xfrm>
            <a:off x="5004048" y="0"/>
            <a:ext cx="4162632" cy="1124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Згідно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з планом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над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науково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-методичною темою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відбувся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ТРЕНІНГ  «ЕЛЕМЕНТИ  КОНСУЛЬТАТИВНОЇ  БЕСІДИ  ЯК ЗАСОБУ СОЦІАЛІЗАЦІЇ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УЧНІВ ЛІЦЕЮ» 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sz="2000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С.Борисюк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</a:t>
            </a:r>
            <a:endParaRPr lang="ru-RU" sz="180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789040"/>
            <a:ext cx="488585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6927" y="3959696"/>
            <a:ext cx="3603172" cy="27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69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4283968" y="692696"/>
            <a:ext cx="4608456" cy="1584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Малий </a:t>
            </a:r>
            <a:r>
              <a:rPr lang="uk-UA" sz="2800" b="1" strike="noStrike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педконсиліум</a:t>
            </a:r>
            <a:r>
              <a:rPr lang="uk-UA" sz="2800" b="1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щодо адаптації  першокурсників до  навчання  в  ліцеї  </a:t>
            </a:r>
            <a:r>
              <a:rPr lang="uk-UA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(листопад, 2019,  </a:t>
            </a:r>
            <a:r>
              <a:rPr lang="uk-UA" i="1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М. </a:t>
            </a:r>
            <a:r>
              <a:rPr lang="uk-UA" i="1" strike="noStrike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Лясковська</a:t>
            </a:r>
            <a:r>
              <a:rPr lang="uk-UA" strike="noStrike" spc="-1" dirty="0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uk-UA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8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67240" y="2709000"/>
            <a:ext cx="5576040" cy="39985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9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40" y="376200"/>
            <a:ext cx="3784680" cy="4420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2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4569120" y="795583"/>
            <a:ext cx="4362120" cy="2834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Всеукраїнський </a:t>
            </a:r>
            <a:r>
              <a:rPr lang="uk-UA" sz="2000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конкурс-квест</a:t>
            </a:r>
            <a:r>
              <a:rPr lang="uk-UA" sz="2000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«Реформа – шлях до школи моєї мрії», </a:t>
            </a:r>
            <a:r>
              <a:rPr lang="uk-UA" sz="2000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який організовує і проводить Інститут соціальної та політичної психології НАПН України за підтримки Національної академії педагогічних наук України, Міністерства освіти і науки України </a:t>
            </a:r>
            <a:r>
              <a:rPr lang="ru-RU" sz="20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000" i="1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Ю.Бойко</a:t>
            </a:r>
            <a:r>
              <a:rPr lang="ru-RU" sz="2000" i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86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45760" y="3861048"/>
            <a:ext cx="4215240" cy="2710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7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7253" y="120044"/>
            <a:ext cx="4340160" cy="5822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stomShape 1"/>
          <p:cNvSpPr/>
          <p:nvPr/>
        </p:nvSpPr>
        <p:spPr>
          <a:xfrm>
            <a:off x="4906621" y="116632"/>
            <a:ext cx="4141424" cy="720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СПІВПРАЦЯ ІЗ НАПН </a:t>
            </a:r>
            <a:r>
              <a:rPr lang="ru-RU" sz="20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319893" y="6093296"/>
            <a:ext cx="3321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етап Всеукраїнського експерименту</a:t>
            </a:r>
            <a:endParaRPr lang="uk-UA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ліпак\Downloads\команда Вундеркіндери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02244"/>
            <a:ext cx="4797040" cy="67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8280920" cy="714380"/>
          </a:xfrm>
        </p:spPr>
        <p:txBody>
          <a:bodyPr>
            <a:noAutofit/>
          </a:bodyPr>
          <a:lstStyle/>
          <a:p>
            <a:pPr marL="0" lvl="1"/>
            <a:r>
              <a:rPr lang="uk-UA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Якість освіти – основний вектор діяльності</a:t>
            </a:r>
            <a:endParaRPr lang="uk-UA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990536"/>
              </p:ext>
            </p:extLst>
          </p:nvPr>
        </p:nvGraphicFramePr>
        <p:xfrm>
          <a:off x="1259632" y="908720"/>
          <a:ext cx="7416824" cy="54287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4091"/>
                <a:gridCol w="4050382"/>
                <a:gridCol w="658581"/>
                <a:gridCol w="460338"/>
                <a:gridCol w="711716"/>
                <a:gridCol w="711716"/>
              </a:tblGrid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№ п/</a:t>
                      </a:r>
                      <a:r>
                        <a:rPr lang="uk-UA" sz="1400" b="1" dirty="0" err="1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Зведена інформація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Учнів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82954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початок І семестру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179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100%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450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Вибуло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450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Прибуло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135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</a:t>
                      </a:r>
                      <a:r>
                        <a:rPr lang="uk-UA" sz="1400" dirty="0" err="1" smtClean="0">
                          <a:effectLst/>
                          <a:latin typeface="Times New Roman"/>
                          <a:ea typeface="Times New Roman"/>
                        </a:rPr>
                        <a:t>н.р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усього учнів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179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100%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900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ІІ курс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100%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І курс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100%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76212">
                <a:tc gridSpan="6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І курс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9033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</a:t>
                      </a:r>
                      <a:r>
                        <a:rPr lang="uk-UA" sz="1400" dirty="0" err="1" smtClean="0">
                          <a:effectLst/>
                          <a:latin typeface="Times New Roman"/>
                          <a:ea typeface="Times New Roman"/>
                        </a:rPr>
                        <a:t>н.р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. на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достатньому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рівні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59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0650">
                <a:tc gridSpan="6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ІІ </a:t>
                      </a:r>
                      <a:r>
                        <a:rPr lang="uk-UA" sz="1400" b="1" dirty="0" smtClean="0">
                          <a:effectLst/>
                          <a:latin typeface="Times New Roman"/>
                          <a:ea typeface="Times New Roman"/>
                        </a:rPr>
                        <a:t>курс</a:t>
                      </a: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7996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</a:t>
                      </a:r>
                      <a:r>
                        <a:rPr lang="uk-UA" sz="1400" dirty="0" err="1" smtClean="0">
                          <a:effectLst/>
                          <a:latin typeface="Times New Roman"/>
                          <a:ea typeface="Times New Roman"/>
                        </a:rPr>
                        <a:t>н.р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. 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58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95566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</a:t>
                      </a:r>
                      <a:r>
                        <a:rPr lang="uk-UA" sz="1400" dirty="0" err="1" smtClean="0">
                          <a:effectLst/>
                          <a:latin typeface="Times New Roman"/>
                          <a:ea typeface="Times New Roman"/>
                        </a:rPr>
                        <a:t>н.р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43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154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86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111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62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334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5143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5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5205240" y="200880"/>
            <a:ext cx="3937680" cy="2529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 межах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Освітньої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програми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позитивного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розвитку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успішно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пройшли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навчання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за курсом “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Соціальні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та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емоційні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компетенції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ХХІ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століття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”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Lions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Quest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грудень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2019 </a:t>
            </a:r>
            <a:r>
              <a:rPr lang="ru-RU" sz="2000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Т.Вантух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endParaRPr lang="ru-RU" sz="180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С. </a:t>
            </a:r>
            <a:r>
              <a:rPr lang="ru-RU" sz="2000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Сліпак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Т. Шевчук)</a:t>
            </a:r>
            <a:endParaRPr lang="ru-RU" sz="180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9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29413"/>
            <a:ext cx="4248360" cy="2808336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0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737" y="3212976"/>
            <a:ext cx="4243336" cy="2554712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12976"/>
            <a:ext cx="2353741" cy="3212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CustomShape 2"/>
          <p:cNvSpPr/>
          <p:nvPr/>
        </p:nvSpPr>
        <p:spPr>
          <a:xfrm>
            <a:off x="2186578" y="3692990"/>
            <a:ext cx="2774851" cy="225213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Участь у 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Міжнародному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фестивалі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арт-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терапії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«ART-PRAKTIK» 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Чернігів</a:t>
            </a:r>
            <a:r>
              <a:rPr lang="ru-RU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жовтень</a:t>
            </a:r>
            <a:r>
              <a:rPr lang="ru-RU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2019) 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О.Єрмоленко</a:t>
            </a:r>
            <a:r>
              <a:rPr lang="ru-RU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С.Карпенко</a:t>
            </a:r>
            <a:r>
              <a:rPr lang="ru-RU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Л.Кошова</a:t>
            </a:r>
            <a:r>
              <a:rPr lang="ru-RU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С. </a:t>
            </a:r>
            <a:r>
              <a:rPr lang="ru-RU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Сліпак</a:t>
            </a:r>
            <a:r>
              <a:rPr lang="ru-RU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</a:t>
            </a:r>
            <a:endParaRPr lang="ru-RU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0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0" y="43920"/>
            <a:ext cx="183960" cy="36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5220000" y="49680"/>
            <a:ext cx="3248280" cy="1095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СПІВПРАЦЯ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 ЧОІППО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ім. К.Д.Ушинського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183961" y="4293096"/>
            <a:ext cx="4077086" cy="241334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lang="ru-RU" sz="24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</a:t>
            </a:r>
            <a:r>
              <a:rPr lang="ru-RU" sz="24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Інноватика</a:t>
            </a:r>
            <a:r>
              <a:rPr lang="ru-RU" sz="24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в </a:t>
            </a:r>
            <a:r>
              <a:rPr lang="ru-RU" sz="24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сучасній</a:t>
            </a:r>
            <a:r>
              <a:rPr lang="ru-RU" sz="24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освіті-2019»  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майстер-клас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«Культура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мовлення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педагога в 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Новій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українській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школі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(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Київ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жовтень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2019)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(С. </a:t>
            </a:r>
            <a:r>
              <a:rPr lang="ru-RU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Сліпак</a:t>
            </a:r>
            <a:r>
              <a:rPr lang="ru-RU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</a:t>
            </a:r>
            <a:endParaRPr lang="ru-RU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4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40" y="116640"/>
            <a:ext cx="3637440" cy="40467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5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0960" y="1321920"/>
            <a:ext cx="3307320" cy="2186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" name="Picture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28000" y="3357000"/>
            <a:ext cx="4466160" cy="3349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0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5604511" y="332656"/>
            <a:ext cx="3571200" cy="22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Т. </a:t>
            </a:r>
            <a:r>
              <a:rPr lang="ru-RU" sz="2000" b="1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Шмаглій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- 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Лауреат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Українсько-канадського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конкурсу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педагогічних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інновацій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Фонду Президента УВАН у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Канаді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професора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Манітобського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університету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Ореста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Цапа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грудень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2019)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8" name="Picture 2"/>
          <p:cNvPicPr/>
          <p:nvPr/>
        </p:nvPicPr>
        <p:blipFill>
          <a:blip r:embed="rId2"/>
          <a:stretch/>
        </p:blipFill>
        <p:spPr>
          <a:xfrm>
            <a:off x="4567320" y="3424320"/>
            <a:ext cx="8640" cy="8640"/>
          </a:xfrm>
          <a:prstGeom prst="rect">
            <a:avLst/>
          </a:prstGeom>
          <a:ln>
            <a:noFill/>
          </a:ln>
        </p:spPr>
      </p:pic>
      <p:pic>
        <p:nvPicPr>
          <p:cNvPr id="299" name="Picture 3"/>
          <p:cNvPicPr/>
          <p:nvPr/>
        </p:nvPicPr>
        <p:blipFill>
          <a:blip r:embed="rId2"/>
          <a:stretch/>
        </p:blipFill>
        <p:spPr>
          <a:xfrm>
            <a:off x="4719600" y="3576600"/>
            <a:ext cx="8640" cy="8640"/>
          </a:xfrm>
          <a:prstGeom prst="rect">
            <a:avLst/>
          </a:prstGeom>
          <a:ln>
            <a:noFill/>
          </a:ln>
        </p:spPr>
      </p:pic>
      <p:pic>
        <p:nvPicPr>
          <p:cNvPr id="300" name="Picture 4"/>
          <p:cNvPicPr/>
          <p:nvPr/>
        </p:nvPicPr>
        <p:blipFill>
          <a:blip r:embed="rId2"/>
          <a:stretch/>
        </p:blipFill>
        <p:spPr>
          <a:xfrm>
            <a:off x="4871880" y="3728880"/>
            <a:ext cx="8640" cy="8640"/>
          </a:xfrm>
          <a:prstGeom prst="rect">
            <a:avLst/>
          </a:prstGeom>
          <a:ln>
            <a:noFill/>
          </a:ln>
        </p:spPr>
      </p:pic>
      <p:pic>
        <p:nvPicPr>
          <p:cNvPr id="301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760" y="475560"/>
            <a:ext cx="5398560" cy="26737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2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36000" y="3285000"/>
            <a:ext cx="3588120" cy="3023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3" name="CustomShape 2"/>
          <p:cNvSpPr/>
          <p:nvPr/>
        </p:nvSpPr>
        <p:spPr>
          <a:xfrm>
            <a:off x="1259632" y="3737520"/>
            <a:ext cx="3853440" cy="191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К. </a:t>
            </a:r>
            <a:r>
              <a:rPr lang="ru-RU" sz="2000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Борисова - 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Народний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майстер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образотворчого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та декоративно-прикладного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мистецтва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міста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Ніжина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Чернігівської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області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грудень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2019)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8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648" y="764704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 були 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тьютерами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адміністраторами, членами журі, різних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конкурсів та предметних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олімпіад:</a:t>
            </a:r>
          </a:p>
          <a:p>
            <a:pPr algn="just"/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міського етапу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Харченко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олімпіада з інформатики,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Н.Фесенко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олімпіада з німецької мови,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Кайдаш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Міжнародний конкурс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української мови імені Петра Яцика,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Іващенко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Всеукраїнський мовно-літературний конкурс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учнівської та студентської молоді імені Тараса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Шевченка; </a:t>
            </a:r>
          </a:p>
          <a:p>
            <a:pPr algn="just"/>
            <a:r>
              <a:rPr lang="uk-UA" sz="20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обласного етапу: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Кайдаш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олімпіада з української мови та літератури, 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Л.Павлюк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олімпіада з англійської мови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Л.Петренко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олімпіада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англійської мови,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Фесенко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олімпіада з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німецької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Харченко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олімпіада з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інформатики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олімпіада з математики;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Бондаренко Ю.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конкурс-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науково-дослідних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МАН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Харченко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Чернігівської Інтернет школи «Юний програміст», адміністратор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Cisco Academy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Nizhyn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Regional Pedagogical Lyceum of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Chernihiv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Regional 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937680" y="772560"/>
            <a:ext cx="5232960" cy="1614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Участь у ХІV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Всеукраїнських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педагогічних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Читаннях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гуманної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педагогіки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«Добра воля –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найдорожча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перемога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i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Карпенко, </a:t>
            </a:r>
            <a:r>
              <a:rPr lang="ru-RU" sz="2000" i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r>
              <a:rPr lang="ru-RU" sz="2000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Сліпак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Т. </a:t>
            </a:r>
            <a:r>
              <a:rPr lang="ru-RU" sz="2000" i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Шевчук</a:t>
            </a:r>
          </a:p>
          <a:p>
            <a:pPr algn="ctr"/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(листопад, 2019)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6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080" y="2997000"/>
            <a:ext cx="5290560" cy="3321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520" y="129528"/>
            <a:ext cx="3383640" cy="34498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8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40" y="3357000"/>
            <a:ext cx="3001680" cy="33195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9" name="CustomShape 2"/>
          <p:cNvSpPr/>
          <p:nvPr/>
        </p:nvSpPr>
        <p:spPr>
          <a:xfrm>
            <a:off x="3929400" y="105120"/>
            <a:ext cx="522504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ЗАПОЗИЧУЄМО ДОСВІД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6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92080" y="821027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Антикризовий національний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онлайн-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EdCamp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(13-17.04.2020)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Онлайн-толока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EdCamp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Ukraine: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розуму і серця!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(01.06.2020)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11960" y="95556"/>
            <a:ext cx="493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ЗАПОЗИЧУЄМО ДОСВІД</a:t>
            </a:r>
            <a:endParaRPr lang="ru-RU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94" y="834870"/>
            <a:ext cx="4955290" cy="291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0703" y="3212976"/>
            <a:ext cx="6927171" cy="355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1" y="4725144"/>
            <a:ext cx="2016224" cy="106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4583957" y="572400"/>
            <a:ext cx="432864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uk-UA" sz="18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Л. Павлюк 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тренер спільного </a:t>
            </a:r>
            <a:r>
              <a:rPr lang="uk-UA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проєкту</a:t>
            </a:r>
            <a:r>
              <a:rPr lang="uk-UA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Британської Ради в Україні та МОН України «Вчителі англійської мови – агенти змін» - ІІ цикл тренінгів для вчителів англійської мови, які навчатимуть учнів 3-х класів за новим Державним стандартом початкової освіти у 2020/2021 навчальному році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5004000" y="116640"/>
            <a:ext cx="39844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ДІЛИМОСЯ ДОСВІДОМ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40" y="260640"/>
            <a:ext cx="3348360" cy="3341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71640" y="3141000"/>
            <a:ext cx="5669640" cy="3579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4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32" y="3284984"/>
            <a:ext cx="4047492" cy="303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589" y="4077072"/>
            <a:ext cx="473652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15" y="116632"/>
            <a:ext cx="4725010" cy="283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Сліпак\Desktop\зображення_viber_2020-01-17_16-55-5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908720"/>
            <a:ext cx="4141688" cy="2948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кутник 6"/>
          <p:cNvSpPr/>
          <p:nvPr/>
        </p:nvSpPr>
        <p:spPr>
          <a:xfrm>
            <a:off x="5015171" y="0"/>
            <a:ext cx="4067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ГАЛЕРЕЯ ПОКАЗОВИХ УРОКІВ</a:t>
            </a:r>
          </a:p>
        </p:txBody>
      </p:sp>
    </p:spTree>
    <p:extLst>
      <p:ext uri="{BB962C8B-B14F-4D97-AF65-F5344CB8AC3E}">
        <p14:creationId xmlns:p14="http://schemas.microsoft.com/office/powerpoint/2010/main" val="792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107640" y="4221000"/>
            <a:ext cx="4320360" cy="22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Всеукраїнський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урок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доброти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організований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Благодійним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фондом «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Happy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paw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» за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підтримки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МОН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України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та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Гуманістичного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руху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UAnimals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2000" b="0" strike="noStrike" spc="-1" dirty="0" smtClean="0">
              <a:solidFill>
                <a:srgbClr val="4B2103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sz="2000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</a:t>
            </a:r>
            <a:r>
              <a:rPr lang="ru-RU" sz="180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.Міщенко</a:t>
            </a:r>
            <a:r>
              <a:rPr lang="ru-RU" sz="180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А.Кайдаш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Л. </a:t>
            </a:r>
            <a:r>
              <a:rPr lang="ru-RU" sz="2000" i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Павлюк</a:t>
            </a:r>
            <a:r>
              <a:rPr lang="ru-RU" sz="2000" i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endParaRPr lang="ru-RU" sz="180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жовтень</a:t>
            </a:r>
            <a:r>
              <a:rPr lang="ru-RU" sz="20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2019)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7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5640" y="170640"/>
            <a:ext cx="4535640" cy="3401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8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28000" y="2853000"/>
            <a:ext cx="4499280" cy="37897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08104" y="313571"/>
            <a:ext cx="321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ДІЛИМОСЯ </a:t>
            </a: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endParaRPr lang="ru-RU" sz="2400" b="1" dirty="0"/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НАБУВАЄМО </a:t>
            </a:r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818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64089" y="2628299"/>
            <a:ext cx="37048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читання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соціалізації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06.02.2020)</a:t>
            </a:r>
          </a:p>
          <a:p>
            <a:pPr algn="ctr"/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Теоретичний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семінар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компетентність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шлях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соціалізованої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випускника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(27.02.2020)</a:t>
            </a:r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506099"/>
            <a:ext cx="321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ДІЛИМОСЯ </a:t>
            </a: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endParaRPr lang="ru-RU" sz="2400" b="1" dirty="0"/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НАБУВАЄМО </a:t>
            </a:r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5" y="921598"/>
            <a:ext cx="4839909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88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327" y="982656"/>
            <a:ext cx="7920880" cy="375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rgbClr val="4F271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rgbClr val="4F271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rgbClr val="4F271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rgbClr val="4F271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sz="2000" dirty="0" smtClean="0">
              <a:solidFill>
                <a:srgbClr val="4F271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C32D2E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836712"/>
            <a:ext cx="4149104" cy="5400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342900" indent="-342900">
              <a:spcBef>
                <a:spcPct val="0"/>
              </a:spcBef>
              <a:buFontTx/>
              <a:buAutoNum type="arabicPeriod"/>
            </a:pPr>
            <a:endParaRPr lang="uk-UA" sz="3000" dirty="0" smtClean="0">
              <a:solidFill>
                <a:srgbClr val="C32D2E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0"/>
              </a:spcBef>
              <a:buFontTx/>
              <a:buAutoNum type="arabicPeriod"/>
            </a:pPr>
            <a:endParaRPr lang="uk-UA" dirty="0" smtClean="0">
              <a:solidFill>
                <a:srgbClr val="C32D2E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0"/>
              </a:spcBef>
            </a:pPr>
            <a:r>
              <a:rPr lang="uk-UA" dirty="0" smtClean="0">
                <a:solidFill>
                  <a:srgbClr val="C32D2E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endParaRPr lang="uk-UA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0"/>
            <a:ext cx="7429552" cy="1124744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3600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600" b="1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НАГОРОДЖЕНІ ПОХВАЛЬНИМИ ЛИСТАМИ</a:t>
            </a:r>
            <a:endParaRPr lang="uk-UA" sz="4600" dirty="0" smtClean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uk-UA" sz="4600" b="1" dirty="0" smtClean="0">
                <a:solidFill>
                  <a:srgbClr val="96430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учні 10 класу</a:t>
            </a:r>
            <a:endParaRPr lang="uk-UA" sz="4600" b="1" dirty="0">
              <a:solidFill>
                <a:srgbClr val="E7DEC9">
                  <a:lumMod val="25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2155" y="1124744"/>
            <a:ext cx="2634070" cy="289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Басиста Яна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Бордакова</a:t>
            </a:r>
            <a:r>
              <a:rPr lang="uk-UA" sz="1600" dirty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Марія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Бородавко</a:t>
            </a: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Марія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Борщ Дар'я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Бутенко</a:t>
            </a: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Вікторія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Гриб Анна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Костюченко</a:t>
            </a: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Назар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Купа Дарина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sz="1600" dirty="0" smtClean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9186" y="1124744"/>
            <a:ext cx="2634070" cy="233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9.   </a:t>
            </a:r>
            <a:r>
              <a:rPr lang="uk-UA" sz="1600" dirty="0" err="1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Рожок</a:t>
            </a: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Катерина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10. Сидорчук Ольга</a:t>
            </a:r>
          </a:p>
          <a:p>
            <a:pPr algn="just">
              <a:lnSpc>
                <a:spcPct val="114000"/>
              </a:lnSpc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uk-UA" sz="1600" dirty="0" err="1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Силенко</a:t>
            </a: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Зоя</a:t>
            </a:r>
          </a:p>
          <a:p>
            <a:pPr algn="just">
              <a:lnSpc>
                <a:spcPct val="114000"/>
              </a:lnSpc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12. Стрижак Вероніка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13. Яременко Вікторія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uk-UA" sz="1600" dirty="0" err="1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Труш</a:t>
            </a: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Макар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uk-UA" sz="1600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15. Полянський Богдан</a:t>
            </a: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4000"/>
              </a:lnSpc>
            </a:pPr>
            <a:endParaRPr lang="uk-UA" sz="1600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894619" y="3837519"/>
            <a:ext cx="524938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НАГОРОДЖЕНІ </a:t>
            </a:r>
            <a:r>
              <a:rPr lang="uk-UA" sz="2000" b="1" dirty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ПОХВАЛЬНИМИ </a:t>
            </a:r>
            <a:r>
              <a:rPr lang="uk-UA" sz="2000" b="1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ГРАМОТАМИ </a:t>
            </a:r>
            <a:r>
              <a:rPr lang="uk-UA" sz="2000" b="1" dirty="0" smtClean="0">
                <a:solidFill>
                  <a:srgbClr val="96430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учні 11 класу</a:t>
            </a:r>
            <a:endParaRPr lang="uk-UA" sz="2000" b="1" dirty="0" smtClean="0">
              <a:solidFill>
                <a:srgbClr val="E7DEC9">
                  <a:lumMod val="25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uk-UA" sz="1600" b="1" dirty="0" smtClean="0">
              <a:solidFill>
                <a:srgbClr val="E7DEC9">
                  <a:lumMod val="25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uk-UA" sz="1600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математичний – 17 учнів;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1600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іноземної філології – 21 учнів;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1600" dirty="0" smtClean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української філології – 10 учнів </a:t>
            </a:r>
          </a:p>
          <a:p>
            <a:pPr lvl="0">
              <a:spcBef>
                <a:spcPct val="0"/>
              </a:spcBef>
              <a:defRPr/>
            </a:pPr>
            <a:endParaRPr lang="uk-UA" sz="1600" b="1" dirty="0" smtClean="0">
              <a:solidFill>
                <a:srgbClr val="E7DEC9">
                  <a:lumMod val="25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uk-UA" sz="2700" b="1" dirty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dirty="0">
                <a:solidFill>
                  <a:srgbClr val="E7DEC9">
                    <a:lumMod val="2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2700" b="1" dirty="0">
              <a:solidFill>
                <a:srgbClr val="E7DEC9">
                  <a:lumMod val="25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20317" y="3284275"/>
            <a:ext cx="2376263" cy="348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57" y="1260227"/>
            <a:ext cx="3328578" cy="206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24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60303" y="2420888"/>
            <a:ext cx="42520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Всеукраїнська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-практична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конференція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Актуальні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права: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історико-правовий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дискурс» 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(О. Дудченко)</a:t>
            </a:r>
          </a:p>
          <a:p>
            <a:pPr algn="just"/>
            <a:endParaRPr lang="uk-UA" sz="2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506099"/>
            <a:ext cx="321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ДІЛИМОСЯ </a:t>
            </a: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endParaRPr lang="ru-RU" sz="2400" b="1" dirty="0"/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НАБУВАЄМО </a:t>
            </a:r>
          </a:p>
          <a:p>
            <a:pPr marL="457200" indent="-457200"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endParaRPr lang="ru-RU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43" y="0"/>
            <a:ext cx="4536504" cy="670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7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ownloads\Свідоцтво 001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06986">
            <a:off x="257138" y="222058"/>
            <a:ext cx="195421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 descr="C:\Users\Татьяна\Downloads\Свід 001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53507">
            <a:off x="206337" y="2609734"/>
            <a:ext cx="20558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50825" y="77788"/>
            <a:ext cx="86423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ДРУКОВАНІ ЗАСОБИ МАСОВОЇ ІНФОРМАЦІЇ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57089" y="5877272"/>
            <a:ext cx="26785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uk-UA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96  публікації педагогів;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 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посібників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6213" indent="-176213" algn="just">
              <a:tabLst>
                <a:tab pos="442913" algn="l"/>
              </a:tabLst>
              <a:defRPr/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  </a:t>
            </a:r>
            <a:r>
              <a:rPr lang="uk-UA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учнівських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публікацій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803954">
            <a:off x="5079962" y="1520401"/>
            <a:ext cx="3753478" cy="261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903737">
            <a:off x="5175737" y="3419357"/>
            <a:ext cx="3591980" cy="250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28030" y="2260218"/>
            <a:ext cx="3973286" cy="283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107640" y="-8182"/>
            <a:ext cx="9035640" cy="9904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0000"/>
              </a:lnSpc>
            </a:pPr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НАУКОВО-МЕТОДИЧНА ДІЯЛЬНІСТЬ </a:t>
            </a:r>
            <a:r>
              <a:rPr lang="ru-RU" sz="2000" b="1" strike="noStrike" spc="-1" dirty="0" smtClean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ПЕДАГОГІВ</a:t>
            </a:r>
          </a:p>
        </p:txBody>
      </p:sp>
      <p:graphicFrame>
        <p:nvGraphicFramePr>
          <p:cNvPr id="314" name="Table 2"/>
          <p:cNvGraphicFramePr/>
          <p:nvPr>
            <p:extLst>
              <p:ext uri="{D42A27DB-BD31-4B8C-83A1-F6EECF244321}">
                <p14:modId xmlns:p14="http://schemas.microsoft.com/office/powerpoint/2010/main" val="3397386323"/>
              </p:ext>
            </p:extLst>
          </p:nvPr>
        </p:nvGraphicFramePr>
        <p:xfrm>
          <a:off x="539552" y="764704"/>
          <a:ext cx="8496720" cy="5981700"/>
        </p:xfrm>
        <a:graphic>
          <a:graphicData uri="http://schemas.openxmlformats.org/drawingml/2006/table">
            <a:tbl>
              <a:tblPr/>
              <a:tblGrid>
                <a:gridCol w="3024248"/>
                <a:gridCol w="1584176"/>
                <a:gridCol w="1656184"/>
                <a:gridCol w="1152128"/>
                <a:gridCol w="1079984"/>
              </a:tblGrid>
              <a:tr h="5364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Міжнародний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Всеукраїнський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Обласний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Міський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0A"/>
                    </a:solidFill>
                  </a:tcPr>
                </a:tc>
              </a:tr>
              <a:tr h="930056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практичні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конференції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семінари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вебінари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,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міні-EdCamp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 (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учителі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</a:t>
                      </a:r>
                    </a:p>
                  </a:txBody>
                  <a:tcPr marL="6350" marR="6350" marT="0" marB="0" anchor="ctr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 учителів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60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26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58140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Науково-практичні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конференції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(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учні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18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427848">
                <a:tc>
                  <a:txBody>
                    <a:bodyPr/>
                    <a:lstStyle/>
                    <a:p>
                      <a:pPr marL="50760"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</a:t>
                      </a: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0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учнів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6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6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58140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Конкурси, творчі проекти, фестивалі (учителі)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3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E39D"/>
                    </a:solidFill>
                  </a:tcPr>
                </a:tc>
              </a:tr>
              <a:tr h="87228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Конкурси, творчі проекти, фестивалі (учні)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4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1CE"/>
                    </a:solidFill>
                  </a:tcPr>
                </a:tc>
              </a:tr>
              <a:tr h="934484">
                <a:tc gridSpan="5"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Вісник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ліцею№2(16</a:t>
                      </a:r>
                      <a:r>
                        <a:rPr lang="ru-RU" sz="1600" b="1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), №1 (17), 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електронна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збірка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матеріалів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Всеукраїнської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науково-практичної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конференції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“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Актуальні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проблеми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розвитку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держави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і права: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історико-правовий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дискурс” 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керівництво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педпрактикою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студентів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НДУ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імені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Миколи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Гоголя</a:t>
                      </a: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7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9644" y="6109278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Л.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Павлюк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Палаєва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О.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Єрмоленко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діляться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блогах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6" y="3241461"/>
            <a:ext cx="4321123" cy="270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586" y="173236"/>
            <a:ext cx="4161029" cy="279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7329" y="70679"/>
            <a:ext cx="4545871" cy="29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9899" y="3241461"/>
            <a:ext cx="4400729" cy="28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7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90194" y="4221088"/>
            <a:ext cx="8253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святі Останнього дзвоника ВІДМІЧЕНО Подяками 14 працівників ліцею,  9 представників  громадськості міста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15 батьків. ВРУЧЕНО 163  дипломів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сертифікатів учням (дистанційно). </a:t>
            </a:r>
          </a:p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результатами роботи 2019-2020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підготовлено нагородні матеріали: </a:t>
            </a:r>
          </a:p>
          <a:p>
            <a:pPr marL="342900" indent="-342900">
              <a:buFontTx/>
              <a:buChar char="-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одного педагога Грамотою МОН України;</a:t>
            </a:r>
          </a:p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 чотирьох педагогів Почесними грамотами  Управління освіти і науки ЧОДА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Сліпак\Desktop\Відібрані фото\зображення_viber_2019-06-06_17-27-5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178934"/>
            <a:ext cx="5342979" cy="3769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3568" y="5805264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 події висвітлюються на сайті ліцею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31692"/>
            <a:ext cx="9109787" cy="469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14200" y="936720"/>
            <a:ext cx="883188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4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27" name="CustomShape 2"/>
          <p:cNvSpPr/>
          <p:nvPr/>
        </p:nvSpPr>
        <p:spPr>
          <a:xfrm>
            <a:off x="971600" y="166869"/>
            <a:ext cx="8074480" cy="628646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spcAft>
                <a:spcPts val="1000"/>
              </a:spcAft>
            </a:pPr>
            <a:r>
              <a:rPr lang="uk-UA" sz="3200" b="1" strike="noStrike" dirty="0" smtClean="0">
                <a:solidFill>
                  <a:srgbClr val="254061"/>
                </a:solidFill>
                <a:latin typeface="Times New Roman"/>
                <a:ea typeface="DejaVu Sans"/>
              </a:rPr>
              <a:t> </a:t>
            </a:r>
            <a:r>
              <a:rPr lang="uk-UA" sz="2000" b="1" i="1" dirty="0">
                <a:latin typeface="Times New Roman"/>
                <a:ea typeface="Calibri"/>
                <a:cs typeface="Times New Roman"/>
              </a:rPr>
              <a:t>Надходження плати за надані додаткові освітні послуги </a:t>
            </a:r>
            <a:endParaRPr lang="uk-UA" sz="2000" b="1" i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uk-UA" sz="2000" b="1" i="1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uk-UA" sz="2000" b="1" i="1" dirty="0">
                <a:latin typeface="Times New Roman"/>
                <a:ea typeface="Calibri"/>
                <a:cs typeface="Times New Roman"/>
              </a:rPr>
              <a:t>спеціальний рахунок  - 134,5 </a:t>
            </a:r>
            <a:r>
              <a:rPr lang="uk-UA" sz="20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2000" b="1" i="1" dirty="0">
                <a:latin typeface="Times New Roman"/>
                <a:ea typeface="Calibri"/>
                <a:cs typeface="Times New Roman"/>
              </a:rPr>
              <a:t>тис. грн.</a:t>
            </a:r>
            <a:endParaRPr lang="uk-UA" sz="2000" i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i="1" u="sng" dirty="0">
                <a:latin typeface="Times New Roman"/>
                <a:ea typeface="Calibri"/>
                <a:cs typeface="Times New Roman"/>
              </a:rPr>
              <a:t>Використання</a:t>
            </a:r>
            <a:r>
              <a:rPr lang="uk-UA" sz="1600" i="1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b="1" i="1" u="sng" dirty="0">
                <a:latin typeface="Times New Roman"/>
                <a:ea typeface="Calibri"/>
                <a:cs typeface="Times New Roman"/>
              </a:rPr>
              <a:t>коштів спеціального фонду  138,5 тис. </a:t>
            </a:r>
            <a:r>
              <a:rPr lang="uk-UA" sz="1600" b="1" i="1" u="sng" dirty="0" err="1" smtClean="0">
                <a:latin typeface="Times New Roman"/>
                <a:ea typeface="Calibri"/>
                <a:cs typeface="Times New Roman"/>
              </a:rPr>
              <a:t>грн</a:t>
            </a:r>
            <a:endParaRPr lang="uk-UA" sz="1600" b="1" i="1" u="sng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Залишок 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коштів на спеціальному рахунку (додаткові освітні послуги)  -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10285,59 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грн. </a:t>
            </a:r>
            <a:endParaRPr lang="uk-UA" sz="16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2247900" algn="l"/>
              </a:tabLst>
            </a:pPr>
            <a:r>
              <a:rPr lang="uk-UA" sz="1600" b="1" u="sng" dirty="0" smtClean="0">
                <a:latin typeface="Times New Roman"/>
                <a:ea typeface="Calibri"/>
                <a:cs typeface="Times New Roman"/>
              </a:rPr>
              <a:t>Отримано</a:t>
            </a:r>
            <a:r>
              <a:rPr lang="uk-UA" sz="1600" u="sng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b="1" u="sng" dirty="0">
                <a:latin typeface="Times New Roman"/>
                <a:ea typeface="Calibri"/>
                <a:cs typeface="Times New Roman"/>
              </a:rPr>
              <a:t>благодійної допомоги  - 43,6  тис. грн</a:t>
            </a:r>
            <a:r>
              <a:rPr lang="uk-UA" sz="1600" u="sng" dirty="0">
                <a:latin typeface="Times New Roman"/>
                <a:ea typeface="Calibri"/>
                <a:cs typeface="Times New Roman"/>
              </a:rPr>
              <a:t>., в т.ч. в натуральній формі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- 11,1 тис. грн. : 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u="sng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uk-UA" sz="1600" b="1" u="sng" dirty="0" smtClean="0">
                <a:latin typeface="Times New Roman"/>
                <a:ea typeface="Calibri"/>
                <a:cs typeface="Times New Roman"/>
              </a:rPr>
              <a:t>БФ </a:t>
            </a:r>
            <a:r>
              <a:rPr lang="uk-UA" sz="1600" b="1" u="sng" dirty="0">
                <a:latin typeface="Times New Roman"/>
                <a:ea typeface="Calibri"/>
                <a:cs typeface="Times New Roman"/>
              </a:rPr>
              <a:t>«</a:t>
            </a:r>
            <a:r>
              <a:rPr lang="uk-UA" sz="1600" b="1" u="sng" dirty="0" err="1">
                <a:latin typeface="Times New Roman"/>
                <a:ea typeface="Calibri"/>
                <a:cs typeface="Times New Roman"/>
              </a:rPr>
              <a:t>Ніже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н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»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акустична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система –  1 шт.  на суму  2,6 тис. грн.,  надання  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Науково–методичного вісника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в кількості 50 шт. – 2,6 тис. грн., оплата участі в 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Міжнародній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виставці «Сучасні заклади освіти» - 5,7 тис. грн.; 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благодійний рахунок у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казначействі – тубус  1 шт. 0,2 тис. грн.). 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2247900" algn="l"/>
              </a:tabLst>
            </a:pPr>
            <a:r>
              <a:rPr lang="uk-UA" sz="1600" b="1" i="1" u="sng" dirty="0">
                <a:latin typeface="Times New Roman"/>
                <a:ea typeface="Calibri"/>
                <a:cs typeface="Times New Roman"/>
              </a:rPr>
              <a:t>Використання коштів благодійної допомоги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–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3,0 тис. грн. ( шафа ) </a:t>
            </a:r>
            <a:endParaRPr lang="uk-UA" sz="12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Станом на 01.06.2020 р. </a:t>
            </a:r>
            <a:endParaRPr lang="uk-UA" sz="16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Залишок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коштів на рахунку благодійного фонду «</a:t>
            </a:r>
            <a:r>
              <a:rPr lang="uk-UA" sz="1600" dirty="0" err="1">
                <a:latin typeface="Times New Roman"/>
                <a:ea typeface="Calibri"/>
                <a:cs typeface="Times New Roman"/>
              </a:rPr>
              <a:t>Ніжен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»  - </a:t>
            </a:r>
            <a:r>
              <a:rPr lang="uk-UA" b="1" dirty="0">
                <a:latin typeface="Times New Roman"/>
                <a:ea typeface="Calibri"/>
                <a:cs typeface="Times New Roman"/>
              </a:rPr>
              <a:t>36 243,75 грн. </a:t>
            </a:r>
            <a:endParaRPr lang="uk-UA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dirty="0">
                <a:latin typeface="Times New Roman"/>
                <a:ea typeface="Calibri"/>
                <a:cs typeface="Times New Roman"/>
              </a:rPr>
              <a:t>Залишок коштів на благодійному рахунку в казначействі – </a:t>
            </a:r>
            <a:r>
              <a:rPr lang="uk-UA" b="1" dirty="0">
                <a:latin typeface="Times New Roman"/>
                <a:ea typeface="Calibri"/>
                <a:cs typeface="Times New Roman"/>
              </a:rPr>
              <a:t>68933,37 грн. </a:t>
            </a:r>
            <a:endParaRPr lang="uk-UA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65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836712"/>
          </a:xfrm>
        </p:spPr>
        <p:txBody>
          <a:bodyPr/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СПІВПРАЦЯ З БЛАГОДІЙНИМ ФОНДОМ</a:t>
            </a:r>
            <a:endParaRPr lang="ru-RU" sz="3200" b="1" dirty="0">
              <a:solidFill>
                <a:srgbClr val="254061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2050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75" y="764704"/>
            <a:ext cx="9024325" cy="541459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8960" y="6021288"/>
            <a:ext cx="856895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Залишок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коштів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на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рахунку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благодійного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 фонду «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Ніжен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»  - 36 243,75 грн. </a:t>
            </a:r>
          </a:p>
        </p:txBody>
      </p:sp>
    </p:spTree>
    <p:extLst>
      <p:ext uri="{BB962C8B-B14F-4D97-AF65-F5344CB8AC3E}">
        <p14:creationId xmlns:p14="http://schemas.microsoft.com/office/powerpoint/2010/main" val="17244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051720" y="936720"/>
            <a:ext cx="699436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dirty="0"/>
          </a:p>
          <a:p>
            <a:pPr>
              <a:lnSpc>
                <a:spcPct val="100000"/>
              </a:lnSpc>
            </a:pPr>
            <a:r>
              <a:rPr lang="uk-UA" sz="24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27" name="CustomShape 2"/>
          <p:cNvSpPr/>
          <p:nvPr/>
        </p:nvSpPr>
        <p:spPr>
          <a:xfrm>
            <a:off x="1115615" y="4653136"/>
            <a:ext cx="7901187" cy="196463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/>
          <a:lstStyle/>
          <a:p>
            <a:pPr algn="ctr">
              <a:lnSpc>
                <a:spcPct val="100000"/>
              </a:lnSpc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Науково-методична тема </a:t>
            </a:r>
          </a:p>
          <a:p>
            <a:pPr algn="ctr">
              <a:lnSpc>
                <a:spcPct val="100000"/>
              </a:lnSpc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«Соціалізація ліцеїстів в умовах  </a:t>
            </a:r>
          </a:p>
          <a:p>
            <a:pPr algn="ctr">
              <a:lnSpc>
                <a:spcPct val="100000"/>
              </a:lnSpc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профільної середньої освіти»</a:t>
            </a:r>
            <a:endParaRPr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C:\Users\Сліпак\Downloads\DSC_09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940" y="936720"/>
            <a:ext cx="7532914" cy="3363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2"/>
          <p:cNvSpPr/>
          <p:nvPr/>
        </p:nvSpPr>
        <p:spPr>
          <a:xfrm>
            <a:off x="971600" y="188640"/>
            <a:ext cx="8362512" cy="5760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/>
          <a:lstStyle/>
          <a:p>
            <a:pPr algn="ctr">
              <a:lnSpc>
                <a:spcPct val="100000"/>
              </a:lnSpc>
            </a:pPr>
            <a:r>
              <a:rPr lang="uk-UA" sz="3200" b="1" strike="noStrik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lang="uk-UA" sz="3200" b="1" strike="noStrik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ПЕДАГОГИ ЛІЦЕЮ</a:t>
            </a:r>
            <a:endParaRPr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endParaRPr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4525963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УСПІХІВ У НОВОМУ НАВЧАЛЬНОМУ РОЦІ</a:t>
            </a: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algn="ctr" eaLnBrk="1" hangingPunct="1"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3000364" y="6143644"/>
            <a:ext cx="3482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1113" algn="ctr" eaLnBrk="1" hangingPunct="1">
              <a:buNone/>
              <a:defRPr/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sz="2400" dirty="0" smtClean="0">
              <a:latin typeface="Calibri" pitchFamily="34" charset="0"/>
            </a:endParaRPr>
          </a:p>
        </p:txBody>
      </p:sp>
      <p:pic>
        <p:nvPicPr>
          <p:cNvPr id="2050" name="Picture 2" descr="C:\Users\Сліпак\Documents\Cліпак\ЗАКОНИ\2018\завантаження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8835" y="980728"/>
            <a:ext cx="3816423" cy="500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6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ідзаголовок 2"/>
          <p:cNvSpPr txBox="1">
            <a:spLocks/>
          </p:cNvSpPr>
          <p:nvPr/>
        </p:nvSpPr>
        <p:spPr>
          <a:xfrm>
            <a:off x="214282" y="188640"/>
            <a:ext cx="8929718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ЛІЦЕЙСЬКЕ НАУКОВЕ ТОВАРИСТВО «ІНТЕЛЕКТУАЛ»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67" y="936170"/>
            <a:ext cx="4611624" cy="2132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541" y="3501008"/>
            <a:ext cx="4038600" cy="2305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681774"/>
            <a:ext cx="3960440" cy="2641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71128" y="5892330"/>
            <a:ext cx="4038599" cy="8051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звітна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учнівська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ліцейського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січень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2020)</a:t>
            </a:r>
            <a:endParaRPr lang="uk-UA" sz="18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5" name="Picture 7" descr="Відбулася звітна учнівська наукова конференція ліцейського наукового товариства «ІНТЕЛЕКТУАЛ»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572" y="3717032"/>
            <a:ext cx="3655132" cy="2437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>
            <a:spLocks noGrp="1" noChangeArrowheads="1"/>
          </p:cNvSpPr>
          <p:nvPr>
            <p:ph type="title"/>
          </p:nvPr>
        </p:nvSpPr>
        <p:spPr bwMode="auto">
          <a:xfrm>
            <a:off x="1095102" y="116632"/>
            <a:ext cx="7848872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ПРИЗЕРИ ІІ ЕТАПУ МАНУ </a:t>
            </a:r>
            <a:r>
              <a:rPr lang="uk-UA" altLang="uk-UA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uk-UA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дипломів переможців)</a:t>
            </a:r>
            <a:r>
              <a:rPr lang="uk-UA" altLang="uk-UA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uk-UA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827126"/>
              </p:ext>
            </p:extLst>
          </p:nvPr>
        </p:nvGraphicFramePr>
        <p:xfrm>
          <a:off x="1270297" y="475373"/>
          <a:ext cx="7695256" cy="5660898"/>
        </p:xfrm>
        <a:graphic>
          <a:graphicData uri="http://schemas.openxmlformats.org/drawingml/2006/table">
            <a:tbl>
              <a:tblPr firstRow="1" firstCol="1" bandRow="1"/>
              <a:tblGrid>
                <a:gridCol w="289015"/>
                <a:gridCol w="2283226"/>
                <a:gridCol w="2180287"/>
                <a:gridCol w="1224136"/>
                <a:gridCol w="1718592"/>
              </a:tblGrid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ПІБ учасника</a:t>
                      </a: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 навчання учасника</a:t>
                      </a: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Диплом</a:t>
                      </a: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Науковий керівник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ВІДДІЛЕННЯ «Наук про землю» 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Секція «Географія та ландшафтознавство»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Журбін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Олег Володимирович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іноземної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Афоніна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Олена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39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ВІДДІЛЕННЯ «МОВОЗНАВСТВА</a:t>
                      </a:r>
                      <a:r>
                        <a:rPr lang="uk-UA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Секція «Українська мова» 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Бурч Анастасія Валентинівна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іноземної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Міщенко </a:t>
                      </a: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Оксана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Авраменко Яна Миколаївна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української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ВІДДІЛЕННЯ «ІСТОРІЇ» 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Секція «Історичне краєзнавство»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Малій Юлія Євгеніївна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іноземної філології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Давиденко </a:t>
                      </a: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Юрій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85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ВІДДІЛЕННЯ «ЛІТЕРАТУРОЗНАВСТВА,  ФОЛЬКЛОРИСТИКИ ТА 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МИСТЕЦТВОЗНАВСТВА» 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Секція «Українська література» 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Степаненко Вероніка Олександрівна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української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Капленко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Ооксана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Попова Анастасія В’ячеславівна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української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ВІДДІЛЕННЯ  «МОВОЗНАВСТВА» 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Секція «Англійська мова»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Ярмак Валерія Дмитрівна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іноземної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Павлюк </a:t>
                      </a:r>
                      <a:r>
                        <a:rPr lang="uk-UA" sz="12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Л.ариса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ВІДДІЛЕННЯ «ІСТОРІЇ» 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Секція «Всесвітня історія»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Марченко Богдана Олександрівна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іноземної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Давиденко </a:t>
                      </a: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Юрій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ВІДДІЛЕННЯ «ФІЛОСОФІЇ ТА СУСПІЛЬСТВОЗНАВСТВА» 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3842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Секція «Педагогіка»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Бойко Анна Олександрівна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 клас іноземної філології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Борисюк </a:t>
                      </a: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Світлана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545" marR="335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кутник 1"/>
          <p:cNvSpPr/>
          <p:nvPr/>
        </p:nvSpPr>
        <p:spPr>
          <a:xfrm>
            <a:off x="1095102" y="6309320"/>
            <a:ext cx="8048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дипломи учасників: Миколаєнко Поліна,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Яловська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Юлія (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О.Дудченко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Гнатова Вікторія (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Л.Дудка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Рудь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Єлизавета (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Л.Кнорозок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3054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7334</TotalTime>
  <Words>2937</Words>
  <Application>Microsoft Office PowerPoint</Application>
  <PresentationFormat>Екран (4:3)</PresentationFormat>
  <Paragraphs>720</Paragraphs>
  <Slides>79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слайдів</vt:lpstr>
      </vt:variant>
      <vt:variant>
        <vt:i4>79</vt:i4>
      </vt:variant>
    </vt:vector>
  </HeadingPairs>
  <TitlesOfParts>
    <vt:vector size="82" baseType="lpstr">
      <vt:lpstr>Солнцестояние</vt:lpstr>
      <vt:lpstr>2_Солнцестояние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ПРИЗЕРИ ІІ ЕТАПУ МАНУ (9 дипломів переможців) </vt:lpstr>
      <vt:lpstr>Презентація PowerPoint</vt:lpstr>
      <vt:lpstr>ПРИЗЕРИ III ЕТАПУ ВСЕУКРАЇНСЬКИХ ОЛІМПІАД ІЗ БАЗОВИХ ПРЕДМЕТІВ У 2019-2020 н. р. (11 дипломів)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ПОСВЯТА В ЛІЦЕЇСТИ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СПІВПРАЦЯ З БЛАГОДІЙНИМ ФОНДОМ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Учень</dc:creator>
  <cp:lastModifiedBy>Мария</cp:lastModifiedBy>
  <cp:revision>548</cp:revision>
  <cp:lastPrinted>2019-06-06T13:44:29Z</cp:lastPrinted>
  <dcterms:created xsi:type="dcterms:W3CDTF">2015-01-06T07:03:33Z</dcterms:created>
  <dcterms:modified xsi:type="dcterms:W3CDTF">2020-06-09T06:55:07Z</dcterms:modified>
</cp:coreProperties>
</file>