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3"/>
  </p:notesMasterIdLst>
  <p:handoutMasterIdLst>
    <p:handoutMasterId r:id="rId54"/>
  </p:handoutMasterIdLst>
  <p:sldIdLst>
    <p:sldId id="268" r:id="rId2"/>
    <p:sldId id="287" r:id="rId3"/>
    <p:sldId id="280" r:id="rId4"/>
    <p:sldId id="331" r:id="rId5"/>
    <p:sldId id="324" r:id="rId6"/>
    <p:sldId id="307" r:id="rId7"/>
    <p:sldId id="329" r:id="rId8"/>
    <p:sldId id="343" r:id="rId9"/>
    <p:sldId id="338" r:id="rId10"/>
    <p:sldId id="339" r:id="rId11"/>
    <p:sldId id="323" r:id="rId12"/>
    <p:sldId id="344" r:id="rId13"/>
    <p:sldId id="330" r:id="rId14"/>
    <p:sldId id="333" r:id="rId15"/>
    <p:sldId id="332" r:id="rId16"/>
    <p:sldId id="340" r:id="rId17"/>
    <p:sldId id="285" r:id="rId18"/>
    <p:sldId id="272" r:id="rId19"/>
    <p:sldId id="308" r:id="rId20"/>
    <p:sldId id="328" r:id="rId21"/>
    <p:sldId id="353" r:id="rId22"/>
    <p:sldId id="286" r:id="rId23"/>
    <p:sldId id="267" r:id="rId24"/>
    <p:sldId id="346" r:id="rId25"/>
    <p:sldId id="347" r:id="rId26"/>
    <p:sldId id="291" r:id="rId27"/>
    <p:sldId id="354" r:id="rId28"/>
    <p:sldId id="281" r:id="rId29"/>
    <p:sldId id="349" r:id="rId30"/>
    <p:sldId id="355" r:id="rId31"/>
    <p:sldId id="348" r:id="rId32"/>
    <p:sldId id="325" r:id="rId33"/>
    <p:sldId id="326" r:id="rId34"/>
    <p:sldId id="327" r:id="rId35"/>
    <p:sldId id="351" r:id="rId36"/>
    <p:sldId id="337" r:id="rId37"/>
    <p:sldId id="336" r:id="rId38"/>
    <p:sldId id="352" r:id="rId39"/>
    <p:sldId id="311" r:id="rId40"/>
    <p:sldId id="345" r:id="rId41"/>
    <p:sldId id="295" r:id="rId42"/>
    <p:sldId id="296" r:id="rId43"/>
    <p:sldId id="297" r:id="rId44"/>
    <p:sldId id="269" r:id="rId45"/>
    <p:sldId id="317" r:id="rId46"/>
    <p:sldId id="318" r:id="rId47"/>
    <p:sldId id="319" r:id="rId48"/>
    <p:sldId id="320" r:id="rId49"/>
    <p:sldId id="322" r:id="rId50"/>
    <p:sldId id="294" r:id="rId51"/>
    <p:sldId id="283" r:id="rId52"/>
  </p:sldIdLst>
  <p:sldSz cx="9144000" cy="6858000" type="screen4x3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76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55642-4B80-46FE-AE9F-2466ED781E5C}" type="datetimeFigureOut">
              <a:rPr lang="uk-UA" smtClean="0"/>
              <a:t>11.01.2018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305B1-BF81-4DA9-8501-2EE86EC59A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177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5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r">
              <a:defRPr sz="1200"/>
            </a:lvl1pPr>
          </a:lstStyle>
          <a:p>
            <a:fld id="{59B533DE-F321-400D-B6E7-8CB7BDD9214C}" type="datetimeFigureOut">
              <a:rPr lang="ru-RU" smtClean="0"/>
              <a:pPr/>
              <a:t>11.01.2018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8" tIns="45704" rIns="91408" bIns="4570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8"/>
            <a:ext cx="5388610" cy="4439842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3315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3315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r">
              <a:defRPr sz="1200"/>
            </a:lvl1pPr>
          </a:lstStyle>
          <a:p>
            <a:fld id="{E4237461-AEC9-4E67-85D7-30C7618229DA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0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7461-AEC9-4E67-85D7-30C7618229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7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7461-AEC9-4E67-85D7-30C7618229D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7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pPr/>
              <a:t>1/11/2018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434EDD-6CDB-4D5A-B25E-773DE24DC594}" type="datetimeFigureOut">
              <a:rPr lang="uk-UA" smtClean="0"/>
              <a:pPr/>
              <a:t>11.01.2018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vectors.org/ru/%D0%B1%D0%B5%D1%81%D0%BF%D0%BB%D0%B0%D1%82%D0%BD%D1%8B%D0%B5-%D0%B2%D0%B5%D0%BA%D1%82%D0%BE%D1%80%D1%8B/%D0%91%D0%BB%D0%BE%D0%BA%D0%BD%D0%BE%D1%82-%D0%B8-%D1%80%D1%83%D1%87%D0%BA%D0%B0-%D0%B2%D0%B5%D0%BA%D1%82%D0" TargetMode="External"/><Relationship Id="rId2" Type="http://schemas.openxmlformats.org/officeDocument/2006/relationships/hyperlink" Target="http://muzico.ru/music/%D0%BA%D0%BB%D0%B0%D1%81%D0%B8%D1%87%D0%BD%D0%B0+%D0%BC%D1%83%D0%B7%D0%B8%D0%BA%D0%B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%BE%D1%80%D0%BD%D0%BE%D0%B5-%D0%B8%D0%B7%D0%BE%D0%B1%D1%80%D0%B0%D0%B6%D0%B5%D0%BD%D0%B8%D0%B5/7492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292080" y="1988840"/>
            <a:ext cx="3456384" cy="151216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ПЕДАГОГІЧНА РАДА №1</a:t>
            </a:r>
          </a:p>
          <a:p>
            <a:pPr algn="ctr"/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СІЧЕНЬ, 2018</a:t>
            </a: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</p:txBody>
      </p:sp>
      <p:pic>
        <p:nvPicPr>
          <p:cNvPr id="44034" name="Picture 2" descr="F:\viber\media\Viber Images\image-0-02-05-0e4cd5a36e23be5553d46404fcf4334935b49a688065330b7ce75118747e81c0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4572000" cy="561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86380" y="214290"/>
            <a:ext cx="353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ФІЗИЧНЕ ВИХОВАННЯ УЧНІВ:</a:t>
            </a:r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C:\Users\Сліпак\Desktop\image0005.jpg"/>
          <p:cNvPicPr>
            <a:picLocks noChangeAspect="1" noChangeArrowheads="1"/>
          </p:cNvPicPr>
          <p:nvPr/>
        </p:nvPicPr>
        <p:blipFill>
          <a:blip r:embed="rId2"/>
          <a:srcRect t="8074" b="10403"/>
          <a:stretch>
            <a:fillRect/>
          </a:stretch>
        </p:blipFill>
        <p:spPr bwMode="auto">
          <a:xfrm>
            <a:off x="500034" y="1071546"/>
            <a:ext cx="4095750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3472" y="1714488"/>
            <a:ext cx="4000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Першість ліцею з футболу;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спортивні змагання «Козацькі розваги»;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Міські змагання з легкої атлетики серед збірних команд загальноосвітніх навчальних закладів;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Чемпіонат області з футболу;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Кубок м. Ніжина з футболу серед збірних команд загальноосвітніх шкіл;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Кубок міста з волейболу серед команд загальноосвітніх навчальних закладів (ІІІ місце);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Першість міста по міні-футболу серед збірних команд загальноосвітніх шкіл (ІІ місце).</a:t>
            </a:r>
          </a:p>
        </p:txBody>
      </p:sp>
      <p:pic>
        <p:nvPicPr>
          <p:cNvPr id="5" name="Picture 4" descr="E:\Cліпак\Downloads\козацькі розваги.jpg"/>
          <p:cNvPicPr>
            <a:picLocks noChangeAspect="1" noChangeArrowheads="1"/>
          </p:cNvPicPr>
          <p:nvPr/>
        </p:nvPicPr>
        <p:blipFill>
          <a:blip r:embed="rId3" cstate="print"/>
          <a:srcRect t="11429" b="5713"/>
          <a:stretch>
            <a:fillRect/>
          </a:stretch>
        </p:blipFill>
        <p:spPr bwMode="auto">
          <a:xfrm>
            <a:off x="285720" y="4143380"/>
            <a:ext cx="4452236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428604"/>
            <a:ext cx="7498080" cy="578647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ГРОМАДЯНСЬКО-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ПАТРІОТИЧНЕ ВИХОВАННЯ: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Екскурсії до Національного музею архітектури та побуту України с. </a:t>
            </a:r>
            <a:r>
              <a:rPr lang="uk-UA" sz="2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Пирогово</a:t>
            </a: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Ніжинського краєзнавчого музею, фабрики новорічних іграшок </a:t>
            </a:r>
            <a:r>
              <a:rPr lang="uk-UA" sz="2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смт</a:t>
            </a: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Клавдієво-Тарасово</a:t>
            </a: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Київської області, Київського університету культури та мистецтв;</a:t>
            </a:r>
          </a:p>
          <a:p>
            <a:pPr marL="19050" indent="-19050" algn="just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Літературно-музичні світлиці «Під покровом Пресвятої Богородиці», «21 листопада – День гідності та свободи»;</a:t>
            </a:r>
          </a:p>
          <a:p>
            <a:pPr marL="19050" indent="-19050" algn="just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Всеукраїнський конкурс дитячих та юнацьких малюнків «Мій Крим» (приз глядацьких симпатій у категоріях «За гостре відчуття Кримської трагедії», «Материнський біль очима дітей»);</a:t>
            </a:r>
          </a:p>
          <a:p>
            <a:pPr marL="19050" indent="-19050" algn="just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Обласна патріотично-виховна програма «Війна, якої немає!»;</a:t>
            </a:r>
          </a:p>
          <a:p>
            <a:pPr marL="19050" indent="-19050" algn="just">
              <a:buFontTx/>
              <a:buChar char="-"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Обласний військово-патріотичний захід «Я – патріот України» до Дня захисника України;</a:t>
            </a:r>
          </a:p>
          <a:p>
            <a:pPr marL="19050" indent="-19050" algn="just">
              <a:buFontTx/>
              <a:buChar char="-"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Благодійні акції.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Сліпак\Desktop\Страница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676" r="4042"/>
          <a:stretch>
            <a:fillRect/>
          </a:stretch>
        </p:blipFill>
        <p:spPr bwMode="auto">
          <a:xfrm>
            <a:off x="642910" y="285728"/>
            <a:ext cx="8215370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Сліпак\Desktop\03.jpg"/>
          <p:cNvPicPr>
            <a:picLocks noChangeAspect="1" noChangeArrowheads="1"/>
          </p:cNvPicPr>
          <p:nvPr/>
        </p:nvPicPr>
        <p:blipFill>
          <a:blip r:embed="rId2"/>
          <a:srcRect l="7812" t="16549" r="10156" b="11267"/>
          <a:stretch>
            <a:fillRect/>
          </a:stretch>
        </p:blipFill>
        <p:spPr bwMode="auto">
          <a:xfrm>
            <a:off x="3357554" y="214290"/>
            <a:ext cx="5610497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Місце для вмісту 12"/>
          <p:cNvSpPr txBox="1">
            <a:spLocks noGrp="1"/>
          </p:cNvSpPr>
          <p:nvPr>
            <p:ph idx="1"/>
          </p:nvPr>
        </p:nvSpPr>
        <p:spPr>
          <a:xfrm>
            <a:off x="785786" y="1071546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</a:p>
        </p:txBody>
      </p:sp>
      <p:pic>
        <p:nvPicPr>
          <p:cNvPr id="2054" name="Picture 6" descr="C:\Users\Сліпак\Desktop\IMG_7273.jpg"/>
          <p:cNvPicPr>
            <a:picLocks noChangeAspect="1" noChangeArrowheads="1"/>
          </p:cNvPicPr>
          <p:nvPr/>
        </p:nvPicPr>
        <p:blipFill>
          <a:blip r:embed="rId3"/>
          <a:srcRect l="8984" t="21564" b="10900"/>
          <a:stretch>
            <a:fillRect/>
          </a:stretch>
        </p:blipFill>
        <p:spPr bwMode="auto">
          <a:xfrm>
            <a:off x="214282" y="3357562"/>
            <a:ext cx="6716399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498080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БЛАГОДІЙНІ АКЦІЇ</a:t>
            </a:r>
          </a:p>
          <a:p>
            <a:pPr marL="19050" indent="-19050" algn="ctr">
              <a:buNone/>
            </a:pP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endParaRPr lang="uk-UA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976" y="857232"/>
            <a:ext cx="7786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святковий концерт до Дня білої тростини для працівників Ніжинського-учбового товариства УТОС;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  Всеукраїнська акція «Засвіти свічку»;             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патріотична акція з підтримки військовослужбовців у зоні проведення АТО (збір дитячих малюнків «Я вітаю Захисника із новорічними святами та Різдвом»)</a:t>
            </a:r>
          </a:p>
        </p:txBody>
      </p:sp>
      <p:pic>
        <p:nvPicPr>
          <p:cNvPr id="62466" name="Picture 2" descr="E:\Cліпак\Downloads\IMG_6792.JPG"/>
          <p:cNvPicPr>
            <a:picLocks noChangeAspect="1" noChangeArrowheads="1"/>
          </p:cNvPicPr>
          <p:nvPr/>
        </p:nvPicPr>
        <p:blipFill>
          <a:blip r:embed="rId2" cstate="print"/>
          <a:srcRect l="9492" t="22798" r="10777" b="11656"/>
          <a:stretch>
            <a:fillRect/>
          </a:stretch>
        </p:blipFill>
        <p:spPr bwMode="auto">
          <a:xfrm>
            <a:off x="1857356" y="2857496"/>
            <a:ext cx="6392148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85728"/>
            <a:ext cx="8001056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ПРОФОРІЄНТАЦІЙНА РОБОТА: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включала зустрічі з випускниками ліцею Євгеном Денисенком, Максимом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Люленком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Вікторією Глухенькою,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Аріною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Манчак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Аліною Богдан; 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представниками різних професій та навчальних закладів: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 доцентом 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Гаріком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Михайловичем Чирвою;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професором філософії Павлом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Скшідлевським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доктором педагогіки Галиною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Бейгер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викладачами Державної вищої школи у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Хелмі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(Польща);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магістром політології Краківського педагогічного університету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Матеушем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Камьонка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(Польща);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Юлією </a:t>
            </a:r>
            <a:r>
              <a:rPr lang="uk-UA" sz="1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Безвехою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кандидатом наук Інституту трансформації суспільства «Європейська освіта в Польщі, Словаччині та Чехії»;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представниками Українського державного університету залізничного транспорту, Київського національного університету біоресурсів і природокористування України;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Академії державної пенітенціарної служби;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 Ніжинського державного університету імені Миколи Гоголя; </a:t>
            </a:r>
          </a:p>
          <a:p>
            <a:pPr marL="19050" indent="-19050" algn="just">
              <a:buFontTx/>
              <a:buChar char="-"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Харківського та Київського національних університетів внутрішніх справ;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 ліцею відвідали Київський національний інститут культури і мистецтва.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498080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РОБОТА З БАТЬКАМИ:</a:t>
            </a: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endParaRPr lang="uk-UA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976" y="857232"/>
            <a:ext cx="778674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батьківські збори;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лекторії: «Адаптація учнів до умов навчання в ліцеї та проживання у гуртожитку. Вироблення єдиних вимог сім'ї та ліцею», «Небезпечні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квести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дітей: профілактика залучення», «Профілактика девіантної поведінки, правопорушень та злочинності серед учнів старшої школи»,  «ЗНО 2018 року: процедура реєстрації та особливості проходження»,  «Процедура реєстрації та особливості проходження пробного ЗНО»;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педагогічні консультації з проблем: «Як допомогти дитині не зневіритись у своїх силах?», «Труднощі, які зазнає дитина, адаптуючись до нового колективу», «Контроль батьків за раціональним розподілом часу дітей під час канікул», «Про відповідальність батьків за доступ до інформації в мережі Інтернет, що становить загрозу фізичному, інтелектуальному, морально-психологічному стану дитини»;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бесіди щодо дотримання правил внутрішнього розпорядку ліцею, про реєстрацію учнів у гуртожитку;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бесіди на різні теми: «Перше кохання», «Культура поведінки в гуртожитку», «Культура спілкування між людьми» та ін.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3"/>
          <p:cNvGraphicFramePr>
            <a:graphicFrameLocks noGrp="1"/>
          </p:cNvGraphicFramePr>
          <p:nvPr/>
        </p:nvGraphicFramePr>
        <p:xfrm>
          <a:off x="1142973" y="214289"/>
          <a:ext cx="7715306" cy="6548479"/>
        </p:xfrm>
        <a:graphic>
          <a:graphicData uri="http://schemas.openxmlformats.org/drawingml/2006/table">
            <a:tbl>
              <a:tblPr/>
              <a:tblGrid>
                <a:gridCol w="2630036"/>
                <a:gridCol w="89925"/>
                <a:gridCol w="2066388"/>
                <a:gridCol w="1643074"/>
                <a:gridCol w="1285883"/>
              </a:tblGrid>
              <a:tr h="35528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ЗАБЕЗПЕЧЕННЯ МАТЕРІАЛЬНО-ТЕХНІЧНОЇ БАЗИ ЗАКЛАДУ У І СЕМЕСТРІ 2017-2018 Н.Р</a:t>
                      </a:r>
                      <a:r>
                        <a:rPr lang="uk-UA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uk-UA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443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загальний фонд</a:t>
                      </a: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761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Діагностика систем відображення інформації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вересень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Інформаційно-консультативні послуги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вересень-грудень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6360,00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Канцтовари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вересень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4583,00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Медична кушетка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жовтень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2360,00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Періодичні видання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8901,37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Фізичні прилади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18363,00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Ремонт проекторів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8039,00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Жалюзі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6078,00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8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Засіб КЗІ </a:t>
                      </a:r>
                      <a:r>
                        <a:rPr lang="uk-UA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Secure</a:t>
                      </a: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Token-337M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3475,00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58459,37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спеціальний фонд</a:t>
                      </a:r>
                      <a:endParaRPr lang="uk-UA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44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Материнські плати, оперативна пам'ять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26600,00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Канцтовари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4306,56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Комп'ютер Lenovo 310-20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53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Фотоапарат Nikon D5500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16000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3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Комплектуючі до фотоапарату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73906,56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благодійний фонд</a:t>
                      </a:r>
                      <a:endParaRPr lang="uk-UA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9588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Програмна продукція (Додатки 2017. </a:t>
                      </a:r>
                      <a:r>
                        <a:rPr lang="uk-UA" sz="16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Станд</a:t>
                      </a:r>
                      <a:r>
                        <a:rPr lang="uk-UA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ліцензія)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вересень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526,00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5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Послуги антивірусного захисту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вересень-грудень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1620,00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1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Вогнегасники, кронштейн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uk-UA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2088,00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10211" marR="1021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4234,00</a:t>
                      </a:r>
                    </a:p>
                  </a:txBody>
                  <a:tcPr marL="10211" marR="10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15608" y="0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Згідно плану роботи відбулися засідання ПЕДАГОГІЧНОЇ РАДИ, НАРАДИ ПРИ ДИРЕКТОРОВІ, ІНФОРМАЦІЙНИХ ДНІВ, ОПЕРАТИВНИХ НАРАД ПРИ ЗАСТУПНИКАХ, АТЕСТАЦІЙНОЇ КОМІСІЇ, ПК, НМР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 descr="E:\Cліпак\педрада\ФОТО ПЕДРАДА 09.11.2017\IMG_7328.JPG"/>
          <p:cNvPicPr>
            <a:picLocks noChangeAspect="1" noChangeArrowheads="1"/>
          </p:cNvPicPr>
          <p:nvPr/>
        </p:nvPicPr>
        <p:blipFill>
          <a:blip r:embed="rId2" cstate="print"/>
          <a:srcRect l="2740" t="12185" r="4109"/>
          <a:stretch>
            <a:fillRect/>
          </a:stretch>
        </p:blipFill>
        <p:spPr bwMode="auto">
          <a:xfrm>
            <a:off x="1714480" y="3214662"/>
            <a:ext cx="6875666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 descr="E:\Cліпак\педрада\ФОТО ПЕДРАДА 09.11.2017\IMG_7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4714876" cy="2917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14290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 ПРЕДМЕТНИХ  КАФЕДР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214842" y="83671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Кафедра вчителів художньо-естетичного розвитку, фізичної культури, захисту </a:t>
            </a:r>
            <a:r>
              <a:rPr lang="uk-UA" sz="2000" dirty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</a:t>
            </a: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ітчизни, технологій та вихователів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3831"/>
            <a:ext cx="3412182" cy="2555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4214842" y="253467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Кафедра вчителів природничо-математичних дисциплін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946796" y="3773546"/>
            <a:ext cx="376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Кафедра вчителів іноземних мов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2" y="3594249"/>
            <a:ext cx="4095750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кутник 11"/>
          <p:cNvSpPr/>
          <p:nvPr/>
        </p:nvSpPr>
        <p:spPr>
          <a:xfrm>
            <a:off x="957115" y="4693262"/>
            <a:ext cx="3733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Кафедра вчителів суспільно-гуманітарних дисциплін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71538" y="642918"/>
            <a:ext cx="7776864" cy="115212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ПИТАННЯ ДЛЯ ОБГОВОРЕННЯ</a:t>
            </a: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  <a:p>
            <a:pPr marL="450850" indent="-363538" algn="just">
              <a:tabLst>
                <a:tab pos="450850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1. Про підсумки роботи ліцею за І семестр 2017-2018н.р. (Т.М. Шевчук, С.М. Сліпак) </a:t>
            </a:r>
          </a:p>
          <a:p>
            <a:pPr marL="450850" indent="-363538" algn="just">
              <a:tabLst>
                <a:tab pos="450850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2. Про затвердження претендентів на нагородження Золотими та Срібними медалями (Т.М. Шевчук) </a:t>
            </a:r>
          </a:p>
          <a:p>
            <a:pPr marL="450850" indent="-363538" algn="just">
              <a:tabLst>
                <a:tab pos="450850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3. Про стан викладання та вивчення рівня навчальних досягнень учнів із української літератури (С.М. Сліпак) </a:t>
            </a:r>
          </a:p>
          <a:p>
            <a:pPr marL="450850" indent="-423863" algn="just" defTabSz="450850">
              <a:tabLst>
                <a:tab pos="450850" algn="l"/>
              </a:tabLst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43" y="167426"/>
            <a:ext cx="8109170" cy="1171978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РОБОТА </a:t>
            </a:r>
            <a:b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НАУКОВО-МЕТОДИЧНОЇ РАДИ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У І СЕМЕСТРІ 2017/18 Н. Р.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62451423"/>
              </p:ext>
            </p:extLst>
          </p:nvPr>
        </p:nvGraphicFramePr>
        <p:xfrm>
          <a:off x="357158" y="1857364"/>
          <a:ext cx="3963256" cy="453199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963256"/>
              </a:tblGrid>
              <a:tr h="4531996">
                <a:tc>
                  <a:txBody>
                    <a:bodyPr/>
                    <a:lstStyle/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kumimoji="0" lang="uk-UA" sz="16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kumimoji="0" lang="uk-UA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Проведено 2 засідання НМР  (13.0917, 30.11.17)</a:t>
                      </a: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kumimoji="0" lang="uk-UA" sz="16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kumimoji="0" lang="uk-UA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Погоджено на засіданні НМР:</a:t>
                      </a:r>
                    </a:p>
                    <a:p>
                      <a:pPr marL="198120" indent="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uk-UA" sz="16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3870" indent="-28575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 </a:t>
                      </a:r>
                      <a:r>
                        <a:rPr lang="uk-UA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 науково-методичної ради на 2017/18н. р</a:t>
                      </a:r>
                      <a:r>
                        <a:rPr lang="uk-UA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  <a:r>
                        <a:rPr lang="uk-UA" sz="16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календарні плани </a:t>
                      </a:r>
                      <a:r>
                        <a:rPr lang="uk-UA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 предметних кафедр ліцею, </a:t>
                      </a:r>
                      <a:r>
                        <a:rPr lang="uk-UA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індивідуальні плани </a:t>
                      </a:r>
                      <a:r>
                        <a:rPr lang="uk-UA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наукової та індивідуальної роботи з учнями учителів ліцею на 2017/18н. р</a:t>
                      </a:r>
                      <a:r>
                        <a:rPr lang="uk-UA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19812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3870" indent="-28575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матеріали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випуску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-методичного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Вісника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Ніжинського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обласного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педагогічного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ліцею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Чернігівської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обласної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ради »  №2 (12)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53" marR="41953" marT="0" marB="0"/>
                </a:tc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714876" y="1857364"/>
            <a:ext cx="3902299" cy="45005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НАПН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друку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ювілейному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виданню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академію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партнерів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академія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25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група у складі: </a:t>
            </a:r>
            <a:r>
              <a:rPr lang="uk-UA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Бутурлим</a:t>
            </a:r>
            <a:r>
              <a:rPr lang="uk-UA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Т.І., </a:t>
            </a:r>
            <a:r>
              <a:rPr lang="uk-UA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Мухінська</a:t>
            </a:r>
            <a:r>
              <a:rPr lang="uk-UA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О., Павлюк Л.М., Петренко Л.І., Сліпак С. М., Шевчук Т.М. )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uk-UA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Члени НМР взяли участь: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Всеукраїнській науково-практичній конференції </a:t>
            </a:r>
            <a:r>
              <a:rPr lang="uk-UA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тему: “Актуальні проблеми розвитку держави і права: історико-правовий дискурс”;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b="1" cap="none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читаннях</a:t>
            </a: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гуманної</a:t>
            </a:r>
            <a:r>
              <a:rPr lang="ru-RU" sz="1600" b="1" cap="none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Сім’я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лоно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16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cap="none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217788" y="1142984"/>
            <a:ext cx="39262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ОБЛАСНИЙ НАУКОВО-МЕТОДИЧНИЙ </a:t>
            </a:r>
            <a:b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СЕМІНАР-ТРЕНІНГ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 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Упровадження педагогіки успіху </a:t>
            </a:r>
            <a:b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освітній простір ліцею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2017)</a:t>
            </a:r>
            <a:endParaRPr lang="uk-UA" altLang="uk-UA" sz="24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3" name="Picture 1" descr="C:\Users\Сліпак\Desktop\IMG_3985 (3).JPG"/>
          <p:cNvPicPr>
            <a:picLocks noChangeAspect="1" noChangeArrowheads="1"/>
          </p:cNvPicPr>
          <p:nvPr/>
        </p:nvPicPr>
        <p:blipFill>
          <a:blip r:embed="rId2"/>
          <a:srcRect l="3924" t="12500" r="3198" b="12500"/>
          <a:stretch>
            <a:fillRect/>
          </a:stretch>
        </p:blipFill>
        <p:spPr bwMode="auto">
          <a:xfrm>
            <a:off x="2857488" y="4357694"/>
            <a:ext cx="5072098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 descr="C:\Users\Сліпак\Desktop\DSC_2937.JPG"/>
          <p:cNvPicPr>
            <a:picLocks noChangeAspect="1" noChangeArrowheads="1"/>
          </p:cNvPicPr>
          <p:nvPr/>
        </p:nvPicPr>
        <p:blipFill>
          <a:blip r:embed="rId3"/>
          <a:srcRect t="7623" r="2433" b="11067"/>
          <a:stretch>
            <a:fillRect/>
          </a:stretch>
        </p:blipFill>
        <p:spPr bwMode="auto">
          <a:xfrm>
            <a:off x="428596" y="1500174"/>
            <a:ext cx="4661286" cy="2571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4348" y="428604"/>
            <a:ext cx="392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ПОШИРЕННЯ</a:t>
            </a:r>
          </a:p>
          <a:p>
            <a:pPr marL="457200" indent="-4572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ДОСВІДУ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2"/>
          <p:cNvSpPr txBox="1">
            <a:spLocks/>
          </p:cNvSpPr>
          <p:nvPr/>
        </p:nvSpPr>
        <p:spPr>
          <a:xfrm>
            <a:off x="5786446" y="642918"/>
            <a:ext cx="3357554" cy="2520280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СПІВПРАЦЯ ЛІЦЕЮ ІЗ НАПНУ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друк у інформаційному  ювілейному виданні про академію та її партнерів «Національна академія педагогічних наук України – 25 років» (Т.М. </a:t>
            </a:r>
            <a:r>
              <a:rPr lang="uk-UA" sz="2000" dirty="0" err="1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Вантух</a:t>
            </a: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 С.О.</a:t>
            </a:r>
            <a:r>
              <a:rPr lang="uk-UA" sz="2000" dirty="0" err="1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Мухінська</a:t>
            </a: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 С.М.Сліпак, Л.М.Павлюк, Л.І.Петренко, Т.М.Шевчук)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ru-RU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  <a:p>
            <a:pPr marL="27432" algn="ctr">
              <a:spcBef>
                <a:spcPts val="600"/>
              </a:spcBef>
              <a:buClr>
                <a:schemeClr val="accent1"/>
              </a:buClr>
              <a:buSzPct val="80000"/>
            </a:pP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817" name="Picture 1" descr="F:\DCIM\Camera\IMG_20171215_121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45720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8" name="Picture 2" descr="C:\Users\Сліпак\Desktop\image0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11373">
            <a:off x="171432" y="3208239"/>
            <a:ext cx="2777007" cy="3928003"/>
          </a:xfrm>
          <a:prstGeom prst="rect">
            <a:avLst/>
          </a:prstGeom>
          <a:noFill/>
        </p:spPr>
      </p:pic>
      <p:pic>
        <p:nvPicPr>
          <p:cNvPr id="34819" name="Picture 3" descr="C:\Users\Сліпак\Desktop\image00001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96277">
            <a:off x="2977510" y="2864092"/>
            <a:ext cx="2888122" cy="4081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57884" y="4643446"/>
            <a:ext cx="30003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Учасниця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 Teacher Prize Ukraine - 2017» 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2017,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4414" y="3214686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Лауреати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Українсько-канадського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Фонду Президента УВАН у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Канаді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професора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Манітобського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Ореста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Цапа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грудень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2017,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Т.М.Шмаглій)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3" name="Picture 1" descr="C:\Users\Сліпак\Desktop\image002.jpg"/>
          <p:cNvPicPr>
            <a:picLocks noChangeAspect="1" noChangeArrowheads="1"/>
          </p:cNvPicPr>
          <p:nvPr/>
        </p:nvPicPr>
        <p:blipFill>
          <a:blip r:embed="rId2"/>
          <a:srcRect t="13975" b="34782"/>
          <a:stretch>
            <a:fillRect/>
          </a:stretch>
        </p:blipFill>
        <p:spPr bwMode="auto">
          <a:xfrm>
            <a:off x="285720" y="642918"/>
            <a:ext cx="5212772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 descr="Світлина від Тетяни Тетянк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3082923" cy="4110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00100" y="1857364"/>
            <a:ext cx="8143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 І. 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«Українська мова та література»),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Ю.Ю.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(номінація «Фізика»), 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Н.М.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Фесенко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(номінація «Німецька мова»)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зареєструвалися на платформі,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створили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профіль в освітній мережі для вчителів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Microsoft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якому розмістили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відеорезюме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висновок предметної кафедри про педагогічну та методичну діяльність, матеріали з досвіду роботи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84" y="428604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«УЧИТЕЛЬ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РОКУ – 2018»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1538" y="500042"/>
            <a:ext cx="807246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Бондаренко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І.  -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відкритий урок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“Образ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Марусі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Кайдашихи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крізь призму феноменального (за повістю І.Нечуя-Левицького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“Кайдашева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сім’я)” (Біла Церква) та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“Лірика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рід літератури. Теорія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віршування”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(листопад); </a:t>
            </a:r>
          </a:p>
          <a:p>
            <a:pPr algn="just"/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Іващенко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 С. –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Лірика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збірки І.Франка “З вершин і низин». Аналіз поезії «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Гімн”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“Сікстинська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мадонна”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(листопад) та “І. Франко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“Легенда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вічне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“Декадент”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поетичне кредо І.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Франка”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(грудень);</a:t>
            </a:r>
          </a:p>
          <a:p>
            <a:pPr algn="just"/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 І. –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Осипа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Турянського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Гуманістичний, життєствердний пафос  у творі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“Поза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межами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болю””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(грудень) та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“Повторення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вивченого за 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семестр”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Міщенко О.В. –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шлях Б.-І. Антонича. Оригінальне сприйняття ліричним героєм навколишньої дійсності у віршах Б.-І. Антонича (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“Вишні”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“Автопортрет”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“Різдво”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(листопад);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(14.12.2017 р.);</a:t>
            </a:r>
          </a:p>
          <a:p>
            <a:pPr algn="just"/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Ю. Ю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“Дія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магнітного поля на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провіднрик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струмом”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(листопад); </a:t>
            </a:r>
          </a:p>
          <a:p>
            <a:pPr algn="just"/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 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“Тригонометричні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функції числового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аргументу”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(грудень); </a:t>
            </a:r>
          </a:p>
          <a:p>
            <a:pPr algn="just"/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 В.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“Тайм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менеджмент”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(листопад);</a:t>
            </a:r>
          </a:p>
          <a:p>
            <a:pPr algn="just"/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Лісовець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О.В.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“Віват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ітелект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!” </a:t>
            </a:r>
          </a:p>
          <a:p>
            <a:pPr algn="just"/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0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ВІДКРИТІ УРОКИ ТА ВИХОВНІ ЗАХОДИ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20" y="214290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uk-UA" sz="3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857232"/>
            <a:ext cx="42862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-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фізичної культури та спорту (вересень, відповідальний В. В. Боровик), 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художньої культури та музичного мистецтва (жовтень, відповідальні С. А. Мельник, М. В.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психології (жовтень, відповідальна С.Р.Міняйло),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фінансової грамотності (жовтень, відповідальний М. І. Петренко),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слов’янської писемності та української мови (листопад, відповідальна Т. І.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фізики та астрономії (листопад, відповідальна Ю. Ю.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правознавства (листопад, відповідальна О. С.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Дудченко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C:\Users\Сліпак\Desktop\image006.jpg"/>
          <p:cNvPicPr>
            <a:picLocks noChangeAspect="1" noChangeArrowheads="1"/>
          </p:cNvPicPr>
          <p:nvPr/>
        </p:nvPicPr>
        <p:blipFill>
          <a:blip r:embed="rId2"/>
          <a:srcRect t="15062" b="10403"/>
          <a:stretch>
            <a:fillRect/>
          </a:stretch>
        </p:blipFill>
        <p:spPr bwMode="auto">
          <a:xfrm>
            <a:off x="285720" y="1142984"/>
            <a:ext cx="4095750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6" name="Picture 2" descr="C:\Users\Сліпак\Desktop\IMG_20171114_141236.jpg"/>
          <p:cNvPicPr>
            <a:picLocks noChangeAspect="1" noChangeArrowheads="1"/>
          </p:cNvPicPr>
          <p:nvPr/>
        </p:nvPicPr>
        <p:blipFill>
          <a:blip r:embed="rId3"/>
          <a:srcRect t="10403" b="8074"/>
          <a:stretch>
            <a:fillRect/>
          </a:stretch>
        </p:blipFill>
        <p:spPr bwMode="auto">
          <a:xfrm>
            <a:off x="428596" y="4000504"/>
            <a:ext cx="4095750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2910" y="5929330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Т. І.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Л. М.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Павлюк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 М.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 В.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діляться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блогах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3827722" cy="2571768"/>
          </a:xfrm>
          <a:prstGeom prst="rect">
            <a:avLst/>
          </a:prstGeom>
          <a:noFill/>
        </p:spPr>
      </p:pic>
      <p:pic>
        <p:nvPicPr>
          <p:cNvPr id="8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71810"/>
            <a:ext cx="3643338" cy="2675585"/>
          </a:xfrm>
          <a:prstGeom prst="rect">
            <a:avLst/>
          </a:prstGeom>
          <a:noFill/>
        </p:spPr>
      </p:pic>
      <p:pic>
        <p:nvPicPr>
          <p:cNvPr id="9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071966" cy="2778345"/>
          </a:xfrm>
          <a:prstGeom prst="rect">
            <a:avLst/>
          </a:prstGeom>
          <a:noFill/>
        </p:spPr>
      </p:pic>
      <p:pic>
        <p:nvPicPr>
          <p:cNvPr id="10" name="Picture 2" descr="C:\Users\Сліпак\Desktop\Палаєва.jpg"/>
          <p:cNvPicPr>
            <a:picLocks noChangeAspect="1" noChangeArrowheads="1"/>
          </p:cNvPicPr>
          <p:nvPr/>
        </p:nvPicPr>
        <p:blipFill>
          <a:blip r:embed="rId5" cstate="print"/>
          <a:srcRect t="6780" b="5084"/>
          <a:stretch>
            <a:fillRect/>
          </a:stretch>
        </p:blipFill>
        <p:spPr bwMode="auto">
          <a:xfrm>
            <a:off x="4500562" y="3071810"/>
            <a:ext cx="4214810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043608" y="211117"/>
            <a:ext cx="7884368" cy="904863"/>
          </a:xfrm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НАУКОВО-МЕТОДИЧНА ДІЯЛЬНІСТЬ ПЕДАГОГІВ </a:t>
            </a:r>
            <a:r>
              <a:rPr lang="uk-UA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тиа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учнів</a:t>
            </a:r>
            <a:endParaRPr lang="uk-UA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743004"/>
          <a:ext cx="8858280" cy="6114996"/>
        </p:xfrm>
        <a:graphic>
          <a:graphicData uri="http://schemas.openxmlformats.org/drawingml/2006/table">
            <a:tbl>
              <a:tblPr/>
              <a:tblGrid>
                <a:gridCol w="2954435"/>
                <a:gridCol w="1688250"/>
                <a:gridCol w="1722620"/>
                <a:gridCol w="1240902"/>
                <a:gridCol w="1252073"/>
              </a:tblGrid>
              <a:tr h="66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Міжнародний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Всеукраїнський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Обласний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Міський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68646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Науково практичні конференції, семінари  (учителі)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8646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Публікації учителів</a:t>
                      </a:r>
                    </a:p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()- подано до друку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(2)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(3)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(14)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8646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Науково-практичні конференції  (учні)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8646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Публікації учнів</a:t>
                      </a:r>
                    </a:p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()- подано до друку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(6)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8646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Конкурси, творчі проекти, фестивалі (учителі)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8050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Конкурси, творчі проекти, фестивалі (учні)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8646">
                <a:tc gridSpan="5"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Подано до друку Вісник ліцею№2(12), під</a:t>
                      </a: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готовлено</a:t>
                      </a: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електронну збірку матеріалів Всеукраїнської науково-практичної конференції</a:t>
                      </a:r>
                      <a:b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“Актуальні</a:t>
                      </a: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проблеми розвитку держави і права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історико-правовий</a:t>
                      </a: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8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дискурс”</a:t>
                      </a: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 6 посібників, керівництво педпрактикою студентів НДУ імені Миколи Гоголя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Сліпак\Desktop\DSC_0091.JPG"/>
          <p:cNvPicPr>
            <a:picLocks noChangeAspect="1" noChangeArrowheads="1"/>
          </p:cNvPicPr>
          <p:nvPr/>
        </p:nvPicPr>
        <p:blipFill>
          <a:blip r:embed="rId2"/>
          <a:srcRect t="8932"/>
          <a:stretch>
            <a:fillRect/>
          </a:stretch>
        </p:blipFill>
        <p:spPr bwMode="auto">
          <a:xfrm>
            <a:off x="714348" y="357166"/>
            <a:ext cx="3500462" cy="291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628" y="4143380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дитячих та юнацьких малюнків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“Мій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Крим!”</a:t>
            </a:r>
          </a:p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Башук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Катерина, Міщенко Анжела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приз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глядацьких симпатій)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1285860"/>
            <a:ext cx="400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Обласний  комп’ютерний  конкурс серед учнів і студентів із питань безпеки життєдіяльності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“Збережи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себе”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Кантур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Аліна, Карпенко Аня –  І місце, ) 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E:\Cліпак\Downloads\КРИМ МОГО ДИТИНСТ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4000528" cy="2827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71472" y="285728"/>
            <a:ext cx="8280920" cy="936104"/>
          </a:xfrm>
        </p:spPr>
        <p:txBody>
          <a:bodyPr>
            <a:noAutofit/>
          </a:bodyPr>
          <a:lstStyle/>
          <a:p>
            <a:pPr marL="0" lvl="1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ЗАВДАННЯ  </a:t>
            </a:r>
          </a:p>
          <a:p>
            <a:pPr marL="0" lvl="1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ПЕДАГОГІЧНОЇ  РАДИ: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166" y="1535902"/>
            <a:ext cx="6984776" cy="4421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Здійснити самоаналіз освітньої діяльності за              І семестр 2017-2018 </a:t>
            </a:r>
            <a:r>
              <a:rPr lang="uk-UA" sz="2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Сприяти формуванню колективного мислення у прийнятті управлінських рішень;</a:t>
            </a:r>
          </a:p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Визначити основні напрями роботи закладу на         ІІ семестр 2017-2018 </a:t>
            </a:r>
            <a:r>
              <a:rPr lang="uk-UA" sz="2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Проаналізувати стан викладання та рівень навчальних досягнень учнів із української літератури.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8630" y="6072206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 значимі події висвітлюються на сайті ліцею</a:t>
            </a:r>
          </a:p>
          <a:p>
            <a:pPr algn="ctr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(Лист Управління від 28.12.17 №01/4966)</a:t>
            </a:r>
          </a:p>
        </p:txBody>
      </p:sp>
      <p:pic>
        <p:nvPicPr>
          <p:cNvPr id="1026" name="Picture 2" descr="E:\Cліпак\Downloads\Сайт ліце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137" y="0"/>
            <a:ext cx="9164138" cy="600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00100" y="1000108"/>
            <a:ext cx="81439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Міжнародний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Інтернет-марафон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“Досвід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успішних реформ естонської й фінської освіти для України Європейський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контекст”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(Т.І.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 Всеукраїнський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Інтернет-марафон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“Інноваційні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технології та методики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(Т.І.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Курси на платформі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Prometheus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отриманням сертифікатів: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“Критичне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мислення для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освітян”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(Т.І.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С.М.Сліпак);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”Психологія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стресу та способи боротьби з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ним”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(С.М.Сліпак)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546" y="357166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ЗАПОЗИЧУЄМО ДОСВІД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30" y="214290"/>
            <a:ext cx="8215370" cy="1000132"/>
          </a:xfrm>
        </p:spPr>
        <p:txBody>
          <a:bodyPr>
            <a:noAutofit/>
          </a:bodyPr>
          <a:lstStyle/>
          <a:p>
            <a:pPr algn="l"/>
            <a:r>
              <a:rPr lang="uk-UA" sz="2000" b="1" cap="none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проект МОНУ спільно з Британською Радою в Україні « ВЧИТЕЛІ АНГЛІЙСЬКОЇ МОВИ – АГЕНТИ ЗМІН» (Л.М.Павлюк)</a:t>
            </a:r>
            <a:endParaRPr lang="ru-RU" sz="2000" b="1" cap="none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2268338" cy="97015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sz="1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професійної майстерності </a:t>
            </a:r>
            <a:endParaRPr lang="ru-RU" sz="18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0" y="2285992"/>
            <a:ext cx="2893898" cy="1961986"/>
          </a:xfrm>
        </p:spPr>
        <p:txBody>
          <a:bodyPr>
            <a:normAutofit/>
          </a:bodyPr>
          <a:lstStyle/>
          <a:p>
            <a:pPr algn="l"/>
            <a:r>
              <a:rPr lang="uk-UA" b="1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проведення: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15.12.- 21.12.17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uk-UA" b="1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проведення: </a:t>
            </a:r>
            <a:r>
              <a:rPr lang="uk-UA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селище </a:t>
            </a:r>
            <a:r>
              <a:rPr lang="uk-UA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Мощун</a:t>
            </a:r>
            <a:r>
              <a:rPr lang="uk-UA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Київська область.</a:t>
            </a:r>
          </a:p>
          <a:p>
            <a:pPr algn="l"/>
            <a:r>
              <a:rPr lang="uk-UA" b="1" i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тренінгу: </a:t>
            </a:r>
            <a:r>
              <a:rPr lang="uk-UA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тренерів з англійської мови, які будуть надавати методичну допомогу вчителям англійської мови своєї області.</a:t>
            </a:r>
            <a:endParaRPr lang="ru-RU" b="1" cap="none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2928926" y="3571876"/>
            <a:ext cx="3209360" cy="2296849"/>
          </a:xfrm>
        </p:spPr>
        <p:txBody>
          <a:bodyPr>
            <a:noAutofit/>
          </a:bodyPr>
          <a:lstStyle/>
          <a:p>
            <a:endParaRPr lang="uk-UA" sz="1800" b="1" cap="none" dirty="0" smtClean="0">
              <a:solidFill>
                <a:srgbClr val="1F46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ТРЕНІНГУ</a:t>
            </a:r>
          </a:p>
          <a:p>
            <a:pPr algn="just"/>
            <a:r>
              <a:rPr lang="uk-UA" sz="13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годинний курс професійного розвитку як вчителя англійської мови та тренера з методики викладання англійської мови з використанням сучасних методик та навчальних підходів, що відповідають міжнародним стандартам. У творчих майстернях вчителі здобували знання та уміння проведення занять для учнів, розвивали уміння </a:t>
            </a:r>
            <a:r>
              <a:rPr lang="uk-UA" sz="13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тренерства</a:t>
            </a:r>
            <a:r>
              <a:rPr lang="uk-UA" sz="13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методиками, рекомендованими Британською Радою</a:t>
            </a:r>
            <a:r>
              <a:rPr lang="uk-UA" sz="12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cap="none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643702" y="1285860"/>
            <a:ext cx="2087049" cy="9670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sz="1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Вимоги до кандидатів</a:t>
            </a:r>
            <a:endParaRPr lang="ru-RU" sz="18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6357950" y="4500570"/>
            <a:ext cx="2627291" cy="1929488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13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Уміти аналізувати свій професійний розвиток;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13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 семінари, спостерігати за </a:t>
            </a:r>
            <a:r>
              <a:rPr lang="uk-UA" sz="1300" b="1" cap="none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уроками</a:t>
            </a:r>
            <a:r>
              <a:rPr lang="uk-UA" sz="13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надання методичної допомоги вчителям англійської мови області;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1300" b="1" cap="none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серію тренінгів для щонайменше 20 вчителів у своєму регіоні</a:t>
            </a:r>
            <a:endParaRPr lang="ru-RU" sz="1300" b="1" cap="none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286256"/>
            <a:ext cx="1788290" cy="2432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1643050"/>
            <a:ext cx="2067101" cy="2148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2643182"/>
            <a:ext cx="2159677" cy="1657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9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357298"/>
            <a:ext cx="1991098" cy="263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4143380"/>
            <a:ext cx="3181909" cy="2500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76" y="1357298"/>
            <a:ext cx="2897819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286256"/>
            <a:ext cx="2968544" cy="2428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1928802"/>
            <a:ext cx="3994946" cy="279890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1643042" y="214290"/>
            <a:ext cx="664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проект МОНУ спільно з Британською Радою в Україні « ВЧИТЕЛІ АНГЛІЙСЬКОЇ МОВИ – АГЕНТИ ЗМІН» (Л.М.Павлюк)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06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189572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МОНУ спільно з Британською Радою в Україні « ВЧИТЕЛІ АНГЛІЙСЬКОЇ МОВИ – АГЕНТИ ЗМІН» (Л.М.Павлюк)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267">
            <a:off x="379527" y="4031009"/>
            <a:ext cx="3044663" cy="2701693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332">
            <a:off x="169849" y="1606214"/>
            <a:ext cx="2980140" cy="2523129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408">
            <a:off x="5426709" y="4115393"/>
            <a:ext cx="2888429" cy="247540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262">
            <a:off x="5558971" y="1826353"/>
            <a:ext cx="3024788" cy="2540775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423" y="1643050"/>
            <a:ext cx="3358919" cy="279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43306" y="4786322"/>
            <a:ext cx="147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8" name="Picture 8" descr="http://www.nopl.org.ua/upload/iblock/39b/image0008.jpg"/>
          <p:cNvPicPr>
            <a:picLocks noChangeAspect="1" noChangeArrowheads="1"/>
          </p:cNvPicPr>
          <p:nvPr/>
        </p:nvPicPr>
        <p:blipFill>
          <a:blip r:embed="rId2"/>
          <a:srcRect l="21667" r="26666"/>
          <a:stretch>
            <a:fillRect/>
          </a:stretch>
        </p:blipFill>
        <p:spPr bwMode="auto">
          <a:xfrm>
            <a:off x="2500298" y="4286249"/>
            <a:ext cx="2214578" cy="2571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6" name="Picture 6" descr="http://www.nopl.org.ua/upload/iblock/f79/image0001.jpg"/>
          <p:cNvPicPr>
            <a:picLocks noChangeAspect="1" noChangeArrowheads="1"/>
          </p:cNvPicPr>
          <p:nvPr/>
        </p:nvPicPr>
        <p:blipFill>
          <a:blip r:embed="rId3"/>
          <a:srcRect b="16975"/>
          <a:stretch>
            <a:fillRect/>
          </a:stretch>
        </p:blipFill>
        <p:spPr bwMode="auto">
          <a:xfrm>
            <a:off x="214282" y="3713525"/>
            <a:ext cx="2130409" cy="314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4" name="Picture 4" descr="http://www.nopl.org.ua/upload/iblock/087/image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071546"/>
            <a:ext cx="2714644" cy="48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0"/>
            <a:ext cx="800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ХІІ ВСЕУКРАЇНСЬКІ ПЕДАГОГІЧНІ ЧИТАННЯ</a:t>
            </a:r>
          </a:p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“СІМЯ – ЛОНО КУЛЬТУРИ ЛЮДСТВА”</a:t>
            </a:r>
          </a:p>
          <a:p>
            <a:pPr algn="ctr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(Т.І.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О.О.Єрмоленко, С.М.Сліпак, Л.М.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Палюк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Т.М.Шевчук)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7" name="Picture 1" descr="C:\Users\Сліпак\Desktop\image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142984"/>
            <a:ext cx="5715000" cy="321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2" name="Picture 2" descr="http://www.nopl.org.ua/upload/iblock/db3/image0006.jpg"/>
          <p:cNvPicPr>
            <a:picLocks noChangeAspect="1" noChangeArrowheads="1"/>
          </p:cNvPicPr>
          <p:nvPr/>
        </p:nvPicPr>
        <p:blipFill>
          <a:blip r:embed="rId6"/>
          <a:srcRect t="11111" r="21666" b="16666"/>
          <a:stretch>
            <a:fillRect/>
          </a:stretch>
        </p:blipFill>
        <p:spPr bwMode="auto">
          <a:xfrm>
            <a:off x="5000628" y="4714884"/>
            <a:ext cx="3874094" cy="214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DCIM\Camera\IMG_20171030_120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971922" cy="2383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3" name="Picture 3" descr="F:\DCIM\Camera\IMG_20171030_143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5595977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4" name="Picture 4" descr="F:\DCIM\Camera\IMG_20171030_121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071934" cy="2443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43636" y="642918"/>
            <a:ext cx="30003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емінар-тренінг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громадської підтримки освітніх реформ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Київ, С.М.Сліпак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Т.М.Шевчук,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F:\DCIM\Camera\IMG_20171005_090929.jpg"/>
          <p:cNvPicPr>
            <a:picLocks noChangeAspect="1" noChangeArrowheads="1"/>
          </p:cNvPicPr>
          <p:nvPr/>
        </p:nvPicPr>
        <p:blipFill>
          <a:blip r:embed="rId2" cstate="print"/>
          <a:srcRect t="28727" b="25315"/>
          <a:stretch>
            <a:fillRect/>
          </a:stretch>
        </p:blipFill>
        <p:spPr bwMode="auto">
          <a:xfrm>
            <a:off x="357158" y="3929066"/>
            <a:ext cx="3357586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00562" y="4000504"/>
            <a:ext cx="46434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Обласний семінар-практикум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“Сучасні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 співпраці Чернігівського територіального відділення МАН України з навчальними закладами області у формуванні інноваційних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педагогів”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(м. Чернігів, С.М.Сліпак, жовтень)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3636" y="785794"/>
            <a:ext cx="2714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Регіональна (не)конференції для шкільних педагогів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EdCamp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Chernigiv</a:t>
            </a:r>
            <a:endParaRPr lang="uk-UA" sz="20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(Т.М.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грудень)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1" name="Picture 5" descr="https://scontent-amt2-1.xx.fbcdn.net/v/t34.0-12/26694419_1276565495808279_1822106685_n.jpg?oh=afacb3bb45854eec13d765ee19c198e6&amp;oe=5A56ECD1"/>
          <p:cNvPicPr>
            <a:picLocks noChangeAspect="1" noChangeArrowheads="1"/>
          </p:cNvPicPr>
          <p:nvPr/>
        </p:nvPicPr>
        <p:blipFill>
          <a:blip r:embed="rId3"/>
          <a:srcRect l="8718" r="20083"/>
          <a:stretch>
            <a:fillRect/>
          </a:stretch>
        </p:blipFill>
        <p:spPr bwMode="auto">
          <a:xfrm>
            <a:off x="2000232" y="214290"/>
            <a:ext cx="3500462" cy="340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C:\Users\Сліпак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95900"/>
            <a:ext cx="2924175" cy="1562100"/>
          </a:xfrm>
          <a:prstGeom prst="rect">
            <a:avLst/>
          </a:prstGeom>
          <a:noFill/>
        </p:spPr>
      </p:pic>
      <p:graphicFrame>
        <p:nvGraphicFramePr>
          <p:cNvPr id="10" name="Таблиця 9"/>
          <p:cNvGraphicFramePr>
            <a:graphicFrameLocks noGrp="1"/>
          </p:cNvGraphicFramePr>
          <p:nvPr/>
        </p:nvGraphicFramePr>
        <p:xfrm>
          <a:off x="2357422" y="714356"/>
          <a:ext cx="6215106" cy="5815904"/>
        </p:xfrm>
        <a:graphic>
          <a:graphicData uri="http://schemas.openxmlformats.org/drawingml/2006/table">
            <a:tbl>
              <a:tblPr/>
              <a:tblGrid>
                <a:gridCol w="285148"/>
                <a:gridCol w="3286752"/>
                <a:gridCol w="571504"/>
                <a:gridCol w="857256"/>
                <a:gridCol w="1214446"/>
              </a:tblGrid>
              <a:tr h="643211"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Найменування видання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скільки </a:t>
                      </a:r>
                    </a:p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місяців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Кількість </a:t>
                      </a:r>
                    </a:p>
                    <a:p>
                      <a:pPr algn="ctr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комплектів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Загальна </a:t>
                      </a:r>
                      <a:r>
                        <a:rPr lang="uk-UA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вартість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комплекти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Шкільний світ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298,82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Деснянська правда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127,64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Пенсійний кур`єр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95,60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Баланс-бюджет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1049,60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Бюджетна бухгалтерія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1115,60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Освіта України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426,98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Директор </a:t>
                      </a:r>
                      <a:r>
                        <a:rPr lang="uk-UA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школи+Директор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школи журнал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819,68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Інформац.збірник та коментарі МОНУ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416,48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Історі України із вкладкою правознавства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172,04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Іноземні мови в школах України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213,38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Математика в школах України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325,60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Практика управління закладом освіти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665,78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Всесвітня література в сучасній школі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310,22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Українська мова й література в школах України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391,16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Заступник директора школи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521,78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Казна України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248,83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Фінансовий контроль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455,78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Психолог (Шкільний Світ газета)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286,52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Безпека життєдіяльності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296,48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Економіка в школах України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215,6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Оборонний вісник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198,8</a:t>
                      </a: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65">
                <a:tc>
                  <a:txBody>
                    <a:bodyPr/>
                    <a:lstStyle/>
                    <a:p>
                      <a:pPr algn="r" fontAlgn="b"/>
                      <a:endParaRPr lang="uk-UA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uk-UA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uk-UA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8" marR="9108" marT="91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8652,37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Прямокутник 10"/>
          <p:cNvSpPr/>
          <p:nvPr/>
        </p:nvSpPr>
        <p:spPr>
          <a:xfrm>
            <a:off x="3357554" y="214290"/>
            <a:ext cx="3851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ПЕРІОДИЧНІ ВИДАННЯ</a:t>
            </a:r>
            <a:endParaRPr lang="uk-UA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503572" y="285728"/>
            <a:ext cx="36404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ТРЕНІНГИ, ЯКІ ПРОВОДИЛИ  НАУКОВІ СПІВРОБІТНИКИ ІНСТИТУТУ СОЦІАЛЬНОЇ ТА ПОЛІТИЧНОЇ ПСИХОЛОГІЇ НАПНУ: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О. О.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Горової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С. М.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Іванченко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О. І.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Хоріної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І. В.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Брунової-Калісецької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2017)</a:t>
            </a:r>
            <a:endParaRPr lang="uk-UA" altLang="uk-UA" sz="2000" b="1" dirty="0">
              <a:solidFill>
                <a:srgbClr val="17375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C:\Users\Сліпак\Desktop\IMG_3903.JPG"/>
          <p:cNvPicPr>
            <a:picLocks noChangeAspect="1" noChangeArrowheads="1"/>
          </p:cNvPicPr>
          <p:nvPr/>
        </p:nvPicPr>
        <p:blipFill>
          <a:blip r:embed="rId2"/>
          <a:srcRect b="16000"/>
          <a:stretch>
            <a:fillRect/>
          </a:stretch>
        </p:blipFill>
        <p:spPr bwMode="auto">
          <a:xfrm>
            <a:off x="285720" y="3357562"/>
            <a:ext cx="4847509" cy="271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9" name="Picture 7" descr="http://www.nopl.org.ua/upload/iblock/716/IMG_3868.JPG"/>
          <p:cNvPicPr>
            <a:picLocks noChangeAspect="1" noChangeArrowheads="1"/>
          </p:cNvPicPr>
          <p:nvPr/>
        </p:nvPicPr>
        <p:blipFill>
          <a:blip r:embed="rId3"/>
          <a:srcRect t="22500"/>
          <a:stretch>
            <a:fillRect/>
          </a:stretch>
        </p:blipFill>
        <p:spPr bwMode="auto">
          <a:xfrm>
            <a:off x="357158" y="500042"/>
            <a:ext cx="483935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1" name="Picture 9" descr="http://www.nopl.org.ua/upload/iblock/4cb/IMG_6963.JPG"/>
          <p:cNvPicPr>
            <a:picLocks noChangeAspect="1" noChangeArrowheads="1"/>
          </p:cNvPicPr>
          <p:nvPr/>
        </p:nvPicPr>
        <p:blipFill>
          <a:blip r:embed="rId4"/>
          <a:srcRect l="5000" t="17500" r="8333"/>
          <a:stretch>
            <a:fillRect/>
          </a:stretch>
        </p:blipFill>
        <p:spPr bwMode="auto">
          <a:xfrm>
            <a:off x="5429224" y="3929066"/>
            <a:ext cx="3714776" cy="2357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929718" cy="714380"/>
          </a:xfrm>
        </p:spPr>
        <p:txBody>
          <a:bodyPr>
            <a:noAutofit/>
          </a:bodyPr>
          <a:lstStyle/>
          <a:p>
            <a:pPr marL="0" lvl="1"/>
            <a:r>
              <a:rPr lang="uk-UA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Якість освіти – основний вектор діяльності</a:t>
            </a:r>
            <a:endParaRPr lang="uk-UA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/>
        </p:nvGraphicFramePr>
        <p:xfrm>
          <a:off x="1000100" y="1000108"/>
          <a:ext cx="7929652" cy="5625637"/>
        </p:xfrm>
        <a:graphic>
          <a:graphicData uri="http://schemas.openxmlformats.org/drawingml/2006/table">
            <a:tbl>
              <a:tblPr/>
              <a:tblGrid>
                <a:gridCol w="840213"/>
                <a:gridCol w="4195935"/>
                <a:gridCol w="1124100"/>
                <a:gridCol w="1769404"/>
              </a:tblGrid>
              <a:tr h="4286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№ п/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Зведена інформація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11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На початок І семестру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29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Вибуло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29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Прибуло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4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Закінчило І семестр. усього учнів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6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ІІ курс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 курс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10">
                <a:tc gridSpan="4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І курс</a:t>
                      </a:r>
                      <a:endParaRPr lang="uk-UA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Закінчило І семестр на високому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достатньому рівні 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середньому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8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початковому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29">
                <a:tc gridSpan="4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  <a:cs typeface="Times New Roman"/>
                        </a:rPr>
                        <a:t>ІІ курс</a:t>
                      </a: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107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Закінчило І семестр  на високому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на достатньому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на середньому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8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на початковому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29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Закінчило І семестр  на високому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на достатньому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5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на середньому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36,5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8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на початковому рівні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</a:p>
                  </a:txBody>
                  <a:tcPr marL="40524" marR="405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0"/>
            <a:ext cx="4357718" cy="285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Науково-методична тема ліцею </a:t>
            </a:r>
          </a:p>
          <a:p>
            <a:pPr marL="457200" indent="-457200" algn="just">
              <a:lnSpc>
                <a:spcPct val="133000"/>
              </a:lnSpc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“УПРОВАДЖЕННЯ ПЕДАГОГІКИ УСПІХУ У НАВЧАЛЬНО-ВИХОВНИЙ ПРОЦЕС ЛІЦЕЮ” </a:t>
            </a:r>
          </a:p>
          <a:p>
            <a:endParaRPr lang="ru-RU" sz="2000" dirty="0"/>
          </a:p>
        </p:txBody>
      </p:sp>
      <p:pic>
        <p:nvPicPr>
          <p:cNvPr id="3" name="Picture 5" descr="C:\Users\Сліпак\Desktop\image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214809" cy="59563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3438" y="2231477"/>
            <a:ext cx="4286280" cy="421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3000"/>
              </a:lnSpc>
            </a:pPr>
            <a:endParaRPr lang="uk-UA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Всеукраїнська дослідно-експериментальна робота </a:t>
            </a:r>
          </a:p>
          <a:p>
            <a:pPr marL="457200" indent="-457200" algn="just">
              <a:lnSpc>
                <a:spcPct val="133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“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ПОЗИТИВНОЇ ГРОМАДСЬКОЇ ДУМКИ ЩОДО ОСВІТНІХ ІННОВАЦІЙ ” </a:t>
            </a:r>
          </a:p>
          <a:p>
            <a:pPr marL="457200" indent="-457200" algn="just">
              <a:lnSpc>
                <a:spcPct val="133000"/>
              </a:lnSpc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642918"/>
            <a:ext cx="6512511" cy="50006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УХВАЛИ</a:t>
            </a:r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28662" y="500042"/>
            <a:ext cx="7929618" cy="678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20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Підготувати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конкурсну роботу на ІХ Міжнародну виставку “ Сучасні заклади освіти  -  2018 ” (до 12.02.18, творча група) 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Узяти участь у  VІІІ Всеукраїнському конкурсі на кращий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веб-сайт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закладу освіти (до 09.02.2018, А.В.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Компанець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С.М.Сліпак)</a:t>
            </a:r>
          </a:p>
          <a:p>
            <a:pPr marL="342900" indent="-342900" algn="just">
              <a:lnSpc>
                <a:spcPct val="114000"/>
              </a:lnSpc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Поповнити базу завдань для директорських контрольних робіт із української мови та літератури, історії України, англійської мови, математики у формі ЗНО (до 30.03.2018, голови п/к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just">
              <a:lnSpc>
                <a:spcPct val="114000"/>
              </a:lnSpc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Активізувати роботу учнівського самоврядування протягом ІІ семестру   2017-2018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(Т.М.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just">
              <a:lnSpc>
                <a:spcPct val="114000"/>
              </a:lnSpc>
              <a:buFontTx/>
              <a:buAutoNum type="arabicPeriod" startAt="6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Підготувати узагальнені звіти про використання годин, виділених для індивідуальної та наукової роботи, на спільне засідання ПР і РЛ  (до 08.06.2018 голови п/к)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lnSpc>
                <a:spcPct val="114000"/>
              </a:lnSpc>
              <a:buFontTx/>
              <a:buAutoNum type="arabicPeriod" startAt="6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Організувати самоосвіту педагогів шляхом проходження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онлайн-курсів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протягом ІІ семестру 2017-2018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.(голови п/к)</a:t>
            </a:r>
          </a:p>
          <a:p>
            <a:pPr marL="342900" indent="-342900" algn="just">
              <a:lnSpc>
                <a:spcPct val="114000"/>
              </a:lnSpc>
              <a:buAutoNum type="arabicPeriod" startAt="6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266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Про затвердження претендентів на нагородження Золотими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Срібними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медалями </a:t>
            </a:r>
            <a:endParaRPr lang="uk-UA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988840"/>
            <a:ext cx="7920880" cy="375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Светлана\Рабочий стол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071678"/>
            <a:ext cx="5197929" cy="3341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8728" y="5500702"/>
            <a:ext cx="7272808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Наказ МОНУ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від 17.03.2015 №306 ;</a:t>
            </a: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Лист - роз'яснення МОНУ від 29.04.2015 № 1/9-221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988840"/>
            <a:ext cx="7920880" cy="375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1500174"/>
            <a:ext cx="3573040" cy="47371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342900" lvl="0" indent="-342900" algn="ctr">
              <a:spcBef>
                <a:spcPct val="0"/>
              </a:spcBef>
            </a:pPr>
            <a:r>
              <a:rPr lang="uk-UA" sz="21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ІІ курс</a:t>
            </a:r>
          </a:p>
          <a:p>
            <a:pPr marL="342900" lvl="0" indent="-342900" algn="ctr">
              <a:spcBef>
                <a:spcPct val="0"/>
              </a:spcBef>
            </a:pPr>
            <a:endParaRPr lang="uk-UA" sz="2100" b="1" dirty="0" smtClean="0"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lang="uk-UA" sz="21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Золото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Гребеник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Ольга;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Кисіль Ольга;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Фесенко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Олександра;</a:t>
            </a:r>
          </a:p>
          <a:p>
            <a:pPr marL="342900" lvl="0" indent="-342900" algn="ctr">
              <a:spcBef>
                <a:spcPct val="0"/>
              </a:spcBef>
              <a:buAutoNum type="arabicPeriod"/>
            </a:pPr>
            <a:endParaRPr lang="uk-UA" sz="2100" dirty="0" smtClean="0"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lang="uk-UA" sz="21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Срібло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</a:pP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Аксьон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Аліна;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Крутась Анна</a:t>
            </a:r>
            <a:r>
              <a:rPr kumimoji="0" lang="uk-UA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Бережняк Ольга;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Стародубцева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Анастасія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  <a:buAutoNum type="arabicPeriod"/>
            </a:pP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just">
              <a:spcBef>
                <a:spcPct val="0"/>
              </a:spcBef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86314" y="1357298"/>
            <a:ext cx="4102746" cy="430509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marL="342900" lvl="0" indent="-342900" algn="ctr">
              <a:spcBef>
                <a:spcPct val="0"/>
              </a:spcBef>
            </a:pPr>
            <a:endParaRPr lang="uk-UA" b="1" dirty="0" smtClean="0"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lang="uk-UA" sz="21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І курс</a:t>
            </a:r>
          </a:p>
          <a:p>
            <a:pPr marL="342900" lvl="0" indent="-342900" algn="ctr">
              <a:spcBef>
                <a:spcPct val="0"/>
              </a:spcBef>
            </a:pPr>
            <a:endParaRPr lang="uk-UA" sz="2100" b="1" dirty="0" smtClean="0"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lang="uk-UA" sz="21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Золото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Передня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Тетяна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Домме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Ангеліна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342900" lvl="0" indent="-342900" algn="ctr">
              <a:spcBef>
                <a:spcPct val="0"/>
              </a:spcBef>
              <a:buAutoNum type="arabicPeriod"/>
            </a:pPr>
            <a:endParaRPr lang="uk-UA" sz="2100" dirty="0" smtClean="0"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lang="uk-UA" sz="21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Срібло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Гайдук </a:t>
            </a: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Анастасія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Гнатенко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Марина 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Давиденко Ярослава 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Мединська</a:t>
            </a: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Яна </a:t>
            </a:r>
          </a:p>
          <a:p>
            <a:pPr marL="342900" lvl="0" indent="-342900">
              <a:spcBef>
                <a:spcPct val="0"/>
              </a:spcBef>
              <a:buAutoNum type="arabicPeriod"/>
            </a:pPr>
            <a:r>
              <a:rPr lang="ru-RU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Хоменко Вікторія 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</a:pP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Юрченко Вероніка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</a:pP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Кантур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Марина 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</a:pP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Маргарян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21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Таджат</a:t>
            </a:r>
            <a:r>
              <a:rPr lang="uk-UA" sz="21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uk-UA" sz="21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uk-UA" sz="2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0"/>
            <a:ext cx="7429552" cy="11430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ПРЕТЕНДЕНТИ НА НАГОРОДЖЕННЯ МЕДАЛЯМИ:</a:t>
            </a:r>
            <a:b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uk-UA" sz="27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88832" cy="114300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ПРО СТАН ВИКЛАДАННЯ ТА ЯКІСТЬ</a:t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НАВЧАЛЬНИХ ДОСЯГНЕНЬ УЧНІВ </a:t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ІЗ УКРАЇНСЬКОЇ ЛІТЕРАТУРИ</a:t>
            </a:r>
            <a:endParaRPr lang="uk-UA" sz="280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1502688"/>
            <a:ext cx="82867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Відповідно до навчального плану Ніжинського обласного педагогічного ліцею Чернігівської обласної ради 2017-2018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із 06.11.17 по 22.12.17 вивчався стан викладання та рівень навчальних досягнень учнів із української літератури на І та ІІ курсах. До складу комісії входили: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голова експертної групи – директор ліцею Т.М.Шевчук;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заступник голови експертної групи – заступник директора з НВР        С. М. Сліпак;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члени експертної групи: заступник директора з ВР Т. М.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голова кафедри вчителів природничо-математичних дисциплін             Т. М.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голова кафедри вчителів суспільно-гуманітарних дисциплін                 Т. І.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голова кафедри вчителів іноземних мов С. О. 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Мухінська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 української мови С. М.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Сідень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071546"/>
            <a:ext cx="7215206" cy="114300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ЛІЦЕЇ ПРАЦЮЄ 6 УЧИТЕЛІВ УКРАЇНСЬКОЇ ЛІТЕРАТУРИ: </a:t>
            </a: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00298" y="2357430"/>
            <a:ext cx="49292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ШТАТНИЙ  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Т.І. БУТУРЛИМ;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П'ЯТЬ  СУМІСНИКІВ:</a:t>
            </a:r>
            <a:b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Ю.І. БОНДАРЕНКО,</a:t>
            </a:r>
            <a:b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О.В. МІЩЕНКО, </a:t>
            </a:r>
            <a:b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А.С. ІВАЩЕНКО, </a:t>
            </a:r>
            <a:b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А.М.КАПЛЕНКО, </a:t>
            </a:r>
            <a:b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А.І.БОНДАРЕНКО</a:t>
            </a:r>
            <a:endParaRPr lang="uk-U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071546"/>
            <a:ext cx="7215206" cy="114300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УКРАЇНСЬКОЇ ЛІТЕРАТУРИ: </a:t>
            </a: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285852" y="1785926"/>
            <a:ext cx="78581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взяли участь у 16 конкурсах;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взяли участь у 51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науково-практичній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відбувалися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за кордоном;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опублікували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96 статей;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створили 3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посібники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збірники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матеріалів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провели 6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майстер-класів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провели 7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занять,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провели 7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тренінгів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7215206" cy="114300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З ОБДАРОВАНИМИ ДІТЬМИ</a:t>
            </a: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071538" y="1357298"/>
            <a:ext cx="785814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Педагогами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було підготовлено 13 призерів Всеукраїнського конкурсу-захисту науково-дослідницьких робіт учнів-членів </a:t>
            </a:r>
          </a:p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 України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ліцеїсти взяли участь у 8 конференціях ,</a:t>
            </a:r>
          </a:p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профільних конкурсах, опубліковано </a:t>
            </a:r>
          </a:p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86 учнівських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статей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000100" y="214290"/>
            <a:ext cx="79296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СВОЇЙ РОБОТІ ПЕДАГОГИ АКТИВНО ВПРОВАДЖУЮТЬ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інноваційні педагогічні технології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ідеаційно-концептуальну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ґендерну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формування успішної особистості,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ІТ-технології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ІКТ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(електронні презентації,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відео-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аудіо записи,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онлайн-тестування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наочність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(портрети письменників, узагальнюючі, схеми, таблиці, графіки, діаграми, картки для виконання індивідуальних, групових, ігрових завдань тощо, асоціативні малюнки учнів),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інтерактивні форми навчання та виховання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(робота в групах, парах, рольові ігри, круглі столи, дискусії, вікторини, змагання, творчі проекти)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000100" y="214290"/>
            <a:ext cx="79296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ПЕРІОД із 2013 р. по 2015 р. ДИРЕКТОРСЬКА КОНТРОЛЬНА РОБОТА ВИКОНУВАЛАСЯ У ФОРМІ ТЕСТІВ І ВІДКРИТИХ ЗАПИТАНЬ, </a:t>
            </a:r>
          </a:p>
          <a:p>
            <a:pPr algn="ctr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2016 р. і 2017 р. – У ФОРМІ ЗНО: </a:t>
            </a:r>
          </a:p>
          <a:p>
            <a:pPr algn="just"/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2013-2014 рр. – 85% учнів показали високий і достатній рівень знань, 15% – середній рівень; 2014-2015 рр. – 80% учнів продемонстрували високий і достатній рівень знань, 18% – середній рівень, 2 % – початковий рівень; 2015-2016 рр. – 85% учнів показали високий і достатній рівень знань, 14% – середній рівень, 1 % – початковий рівень; 2016-2017 рр. – 81% учнів продемонстрували високий і достатній рівень знань, 19% – середній рівень; 2017-2018 рр. – 86% учнів показали високий і достатній рівень знань, 14% – середній рівень. Результати директорської контрольної роботи, виконаної у грудні 2017 р., зараховані як результати зрізу знань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14290"/>
            <a:ext cx="8143900" cy="5715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РЕЗУЛЬТАТИ </a:t>
            </a:r>
          </a:p>
          <a:p>
            <a:pPr algn="ctr"/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ДИРЕКТОРСЬКИХ КОНТРОЛЬНИХ РОБІТ</a:t>
            </a:r>
          </a:p>
        </p:txBody>
      </p:sp>
      <p:sp>
        <p:nvSpPr>
          <p:cNvPr id="5" name="Підзаголовок 2"/>
          <p:cNvSpPr txBox="1">
            <a:spLocks/>
          </p:cNvSpPr>
          <p:nvPr/>
        </p:nvSpPr>
        <p:spPr>
          <a:xfrm>
            <a:off x="1214414" y="1357298"/>
            <a:ext cx="7572428" cy="2520280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української мови – 155 (89%) високий і достатній рівень знань, 18 (10%) – середній рівень, 1 (1%) – початковий рівень      (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Гакаленко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української літератури – 150 (86 %) високий і достатній рівень знань, 24 (14 %) – середній рівень;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математики (алгебри та геометрії) – 14 учнів, що становить 25% засвоїли програмовий матеріал на достатньому та високому рівні,   36 (64%) на середньому, 6 (11%) початковому (Рябуха П., 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Сурмачевська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А., 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Лихошапко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Т., 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Кратков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К., Лунін О.,          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Шевлюга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історії України – 22 (44%) високий  і достатній рівень навчальних досягнень, 28 (56%) середній рівень;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англійської мови – 47 (84%) високий і достатній рівень знань, 9 (16%) – середній рівень.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  <a:p>
            <a:pPr marL="27432" algn="ctr">
              <a:spcBef>
                <a:spcPts val="600"/>
              </a:spcBef>
              <a:buClr>
                <a:schemeClr val="accent1"/>
              </a:buClr>
              <a:buSzPct val="80000"/>
            </a:pP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6512511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УХВАЛИ: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785794"/>
            <a:ext cx="7920880" cy="4878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Визнати рівень викладання української літератури як задовільний.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Підготувати наказ по ліцею  “ П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 стан викладання та якість навчальних досягнень учнів </a:t>
            </a:r>
            <a:b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української  літератури ” на виконання рекомендацій, наданих у Довідці  до 15.01.2018</a:t>
            </a:r>
            <a:endParaRPr lang="uk-UA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836712"/>
            <a:ext cx="6615837" cy="474234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274320" algn="ctr">
              <a:buNone/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484784"/>
            <a:ext cx="70567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ВИКОРИСТАНІ ДЖЕРЕЛА</a:t>
            </a:r>
          </a:p>
          <a:p>
            <a:pPr algn="just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1.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http://muzico.ru/music/%D0%BA%D0%BB%D0%B0%D1%81%D0%B8%D1%87%D0%BD%D0%B0+%D0%BC%D1%83%D0%B7%D0%B8%D0%BA%D0%B0/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http://publicdomainvectors.org/ru/%D0%B1%D0%B5%D1%81%D0%BF%D0%BB%D0%B0%D1%82%D0%BD%D1%8B%D0%B5-%D0%B2%D0%B5%D0%BA%D1%82%D0%BE%D1%80%D1%8B/%D0%91%D0%BB%D0%BE%D0%BA%D0%BD%D0%BE%D1%82-%D0%B8-%D1%80%D1%83%D1%87%D0%BA%D0%B0-%D0%B2%D0%B5%D0%BA%D1%82%D0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%BE%D1%80%D0%BD%D0%BE%D0%B5-%D0%B8%D0%B7%D0%BE%D0%B1%D1%80%D0%B0%D0%B6%D0%B5%D0%BD%D0%B8%D0%B5/7492.html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1604" y="0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Виховна робота в закладі</a:t>
            </a:r>
          </a:p>
          <a:p>
            <a:pPr algn="just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Сліпак\Desktop\IMG_6663.JPG"/>
          <p:cNvPicPr>
            <a:picLocks noChangeAspect="1" noChangeArrowheads="1"/>
          </p:cNvPicPr>
          <p:nvPr/>
        </p:nvPicPr>
        <p:blipFill>
          <a:blip r:embed="rId2"/>
          <a:srcRect t="14196"/>
          <a:stretch>
            <a:fillRect/>
          </a:stretch>
        </p:blipFill>
        <p:spPr bwMode="auto">
          <a:xfrm>
            <a:off x="214282" y="3786190"/>
            <a:ext cx="4691074" cy="2503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57754" y="702469"/>
            <a:ext cx="37862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ХУДОЖНЬО-ЕСТЕТИЧНЕ ВИХОВАННЯ:</a:t>
            </a:r>
          </a:p>
          <a:p>
            <a:pPr algn="ctr"/>
            <a:endParaRPr lang="uk-UA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 Першого дзвоника 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Вечори знайомств;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Літературно-музичні світлиці «Під покровом Пресвятої Богородиці», «21 листопада – День гідності та свободи»;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День самоврядування;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Вечір відпочинку у культурно-просвітницькому центрі «Юність»;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Конкурс ліцейських талантів «Осінній зорепад»;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Новорічний КЛІП-АРТ </a:t>
            </a:r>
          </a:p>
        </p:txBody>
      </p:sp>
      <p:pic>
        <p:nvPicPr>
          <p:cNvPr id="35843" name="Picture 3" descr="C:\Users\Сліпак\Desktop\IMG_6506.jpg"/>
          <p:cNvPicPr>
            <a:picLocks noChangeAspect="1" noChangeArrowheads="1"/>
          </p:cNvPicPr>
          <p:nvPr/>
        </p:nvPicPr>
        <p:blipFill>
          <a:blip r:embed="rId3"/>
          <a:srcRect t="20070" b="21831"/>
          <a:stretch>
            <a:fillRect/>
          </a:stretch>
        </p:blipFill>
        <p:spPr bwMode="auto">
          <a:xfrm>
            <a:off x="0" y="1000108"/>
            <a:ext cx="5143536" cy="198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ліпак\Downloads\СВІТЛИЦЯ ПОК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1525" y="-350838"/>
            <a:ext cx="10688638" cy="755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Сліпак\Desktop\З Новим роком!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496697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8" y="142852"/>
            <a:ext cx="78581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ПРАВОВЕ ТА ПРЕВЕНТИВНЕ ВИХОВАННЯ УЧНІВ: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години спілкування «Право, обов’язок, свобода й відповідальність», «Кримінальна та адміністративна відповідальність неповнолітніх», «Твої права та обов’язки», «Особиста відповідальність – пріоритетна риса громадянина»;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зустрічі із завідуючою сектором профілактики правопорушень серед дітей служби у справах дітей виконавчого комітету Ніжинської міської ради на теми: «Адміністративна відповідальність неповнолітніх», «Кримінальна відповідальність неповнолітніх»;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зустрічі із начальником сектору Ніжинського відділу поліції Головного Управління  Національної поліції в Чернігівській області на теми: «Адміністративна відповідальність неповнолітніх», «Кримінальна відповідальність неповнолітніх» </a:t>
            </a:r>
            <a:endParaRPr lang="uk-UA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09" name="Picture 1" descr="C:\Users\Сліпак\Desktop\IMG_6577.jpg"/>
          <p:cNvPicPr>
            <a:picLocks noChangeAspect="1" noChangeArrowheads="1"/>
          </p:cNvPicPr>
          <p:nvPr/>
        </p:nvPicPr>
        <p:blipFill>
          <a:blip r:embed="rId2"/>
          <a:srcRect t="25352" b="11267"/>
          <a:stretch>
            <a:fillRect/>
          </a:stretch>
        </p:blipFill>
        <p:spPr bwMode="auto">
          <a:xfrm>
            <a:off x="1785918" y="4000504"/>
            <a:ext cx="60960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3323</TotalTime>
  <Words>2887</Words>
  <Application>Microsoft Office PowerPoint</Application>
  <PresentationFormat>Екран (4:3)</PresentationFormat>
  <Paragraphs>566</Paragraphs>
  <Slides>51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51</vt:i4>
      </vt:variant>
    </vt:vector>
  </HeadingPairs>
  <TitlesOfParts>
    <vt:vector size="63" baseType="lpstr">
      <vt:lpstr>Arial</vt:lpstr>
      <vt:lpstr>Book Antiqua</vt:lpstr>
      <vt:lpstr>Book Antiquan</vt:lpstr>
      <vt:lpstr>Calibri</vt:lpstr>
      <vt:lpstr>Corbel</vt:lpstr>
      <vt:lpstr>Courier New</vt:lpstr>
      <vt:lpstr>Gill Sans MT</vt:lpstr>
      <vt:lpstr>Times New Roman</vt:lpstr>
      <vt:lpstr>Verdana</vt:lpstr>
      <vt:lpstr>Wingdings</vt:lpstr>
      <vt:lpstr>Wingdings 2</vt:lpstr>
      <vt:lpstr>Солнцестояние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 НАУКОВО-МЕТОДИЧНОЇ РАДИ  У І СЕМЕСТРІ 2017/18 Н. Р.</vt:lpstr>
      <vt:lpstr>ОБЛАСНИЙ НАУКОВО-МЕТОДИЧНИЙ  СЕМІНАР-ТРЕНІНГ “ Упровадження педагогіки успіху  в освітній простір ліцею ” (жовтень, 2017)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НАУКОВО-МЕТОДИЧНА ДІЯЛЬНІСТЬ ПЕДАГОГІВ тиа учнів</vt:lpstr>
      <vt:lpstr>Презентація PowerPoint</vt:lpstr>
      <vt:lpstr>Презентація PowerPoint</vt:lpstr>
      <vt:lpstr>Презентація PowerPoint</vt:lpstr>
      <vt:lpstr>- проект МОНУ спільно з Британською Радою в Україні « ВЧИТЕЛІ АНГЛІЙСЬКОЇ МОВИ – АГЕНТИ ЗМІН» (Л.М.Павлюк)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- ТРЕНІНГИ, ЯКІ ПРОВОДИЛИ  НАУКОВІ СПІВРОБІТНИКИ ІНСТИТУТУ СОЦІАЛЬНОЇ ТА ПОЛІТИЧНОЇ ПСИХОЛОГІЇ НАПНУ:  О. О. Горової,  С. М. Іванченко,  О. І. Хоріної,  І. В. Брунової-Калісецької, (жовтень, 2017)</vt:lpstr>
      <vt:lpstr>Презентація PowerPoint</vt:lpstr>
      <vt:lpstr>ПРОЕКТ УХВАЛИ:  </vt:lpstr>
      <vt:lpstr>2. Про затвердження претендентів на нагородження Золотими та  Срібними медалями </vt:lpstr>
      <vt:lpstr>Презентація PowerPoint</vt:lpstr>
      <vt:lpstr>3. ПРО СТАН ВИКЛАДАННЯ ТА ЯКІСТЬ НАВЧАЛЬНИХ ДОСЯГНЕНЬ УЧНІВ  ІЗ УКРАЇНСЬКОЇ ЛІТЕРАТУРИ</vt:lpstr>
      <vt:lpstr>У ЛІЦЕЇ ПРАЦЮЄ 6 УЧИТЕЛІВ УКРАЇНСЬКОЇ ЛІТЕРАТУРИ:     </vt:lpstr>
      <vt:lpstr>ПЕДАГОГИ УКРАЇНСЬКОЇ ЛІТЕРАТУРИ:     </vt:lpstr>
      <vt:lpstr>РОБОТА З ОБДАРОВАНИМИ ДІТЬМИ    </vt:lpstr>
      <vt:lpstr>Презентація PowerPoint</vt:lpstr>
      <vt:lpstr>Презентація PowerPoint</vt:lpstr>
      <vt:lpstr>ПРОЕКТ УХВАЛИ: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Учень</dc:creator>
  <cp:lastModifiedBy>Учень</cp:lastModifiedBy>
  <cp:revision>313</cp:revision>
  <cp:lastPrinted>2018-01-10T08:21:01Z</cp:lastPrinted>
  <dcterms:created xsi:type="dcterms:W3CDTF">2015-01-06T07:03:33Z</dcterms:created>
  <dcterms:modified xsi:type="dcterms:W3CDTF">2018-01-11T10:43:27Z</dcterms:modified>
</cp:coreProperties>
</file>