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707" r:id="rId3"/>
    <p:sldMasterId id="2147483719" r:id="rId4"/>
  </p:sldMasterIdLst>
  <p:notesMasterIdLst>
    <p:notesMasterId r:id="rId59"/>
  </p:notesMasterIdLst>
  <p:sldIdLst>
    <p:sldId id="350" r:id="rId5"/>
    <p:sldId id="419" r:id="rId6"/>
    <p:sldId id="420" r:id="rId7"/>
    <p:sldId id="328" r:id="rId8"/>
    <p:sldId id="398" r:id="rId9"/>
    <p:sldId id="454" r:id="rId10"/>
    <p:sldId id="452" r:id="rId11"/>
    <p:sldId id="357" r:id="rId12"/>
    <p:sldId id="359" r:id="rId13"/>
    <p:sldId id="421" r:id="rId14"/>
    <p:sldId id="436" r:id="rId15"/>
    <p:sldId id="422" r:id="rId16"/>
    <p:sldId id="423" r:id="rId17"/>
    <p:sldId id="425" r:id="rId18"/>
    <p:sldId id="355" r:id="rId19"/>
    <p:sldId id="383" r:id="rId20"/>
    <p:sldId id="450" r:id="rId21"/>
    <p:sldId id="451" r:id="rId22"/>
    <p:sldId id="442" r:id="rId23"/>
    <p:sldId id="443" r:id="rId24"/>
    <p:sldId id="444" r:id="rId25"/>
    <p:sldId id="390" r:id="rId26"/>
    <p:sldId id="438" r:id="rId27"/>
    <p:sldId id="439" r:id="rId28"/>
    <p:sldId id="445" r:id="rId29"/>
    <p:sldId id="362" r:id="rId30"/>
    <p:sldId id="408" r:id="rId31"/>
    <p:sldId id="410" r:id="rId32"/>
    <p:sldId id="409" r:id="rId33"/>
    <p:sldId id="407" r:id="rId34"/>
    <p:sldId id="440" r:id="rId35"/>
    <p:sldId id="446" r:id="rId36"/>
    <p:sldId id="370" r:id="rId37"/>
    <p:sldId id="399" r:id="rId38"/>
    <p:sldId id="429" r:id="rId39"/>
    <p:sldId id="448" r:id="rId40"/>
    <p:sldId id="430" r:id="rId41"/>
    <p:sldId id="431" r:id="rId42"/>
    <p:sldId id="397" r:id="rId43"/>
    <p:sldId id="412" r:id="rId44"/>
    <p:sldId id="413" r:id="rId45"/>
    <p:sldId id="375" r:id="rId46"/>
    <p:sldId id="441" r:id="rId47"/>
    <p:sldId id="449" r:id="rId48"/>
    <p:sldId id="351" r:id="rId49"/>
    <p:sldId id="376" r:id="rId50"/>
    <p:sldId id="387" r:id="rId51"/>
    <p:sldId id="386" r:id="rId52"/>
    <p:sldId id="377" r:id="rId53"/>
    <p:sldId id="401" r:id="rId54"/>
    <p:sldId id="403" r:id="rId55"/>
    <p:sldId id="379" r:id="rId56"/>
    <p:sldId id="437" r:id="rId57"/>
    <p:sldId id="381" r:id="rId58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99"/>
    <a:srgbClr val="1A11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19" autoAdjust="0"/>
    <p:restoredTop sz="94660"/>
  </p:normalViewPr>
  <p:slideViewPr>
    <p:cSldViewPr>
      <p:cViewPr varScale="1">
        <p:scale>
          <a:sx n="68" d="100"/>
          <a:sy n="68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Диплом 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Диплом ІІ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Диплом ІІІ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</c:v>
                </c:pt>
                <c:pt idx="1">
                  <c:v>8</c:v>
                </c:pt>
                <c:pt idx="2">
                  <c:v>10</c:v>
                </c:pt>
                <c:pt idx="3">
                  <c:v>8</c:v>
                </c:pt>
                <c:pt idx="4">
                  <c:v>9</c:v>
                </c:pt>
                <c:pt idx="5">
                  <c:v>1</c:v>
                </c:pt>
              </c:numCache>
            </c:numRef>
          </c:val>
        </c:ser>
        <c:shape val="box"/>
        <c:axId val="70634496"/>
        <c:axId val="72401664"/>
        <c:axId val="0"/>
      </c:bar3DChart>
      <c:catAx>
        <c:axId val="70634496"/>
        <c:scaling>
          <c:orientation val="minMax"/>
        </c:scaling>
        <c:axPos val="l"/>
        <c:numFmt formatCode="General" sourceLinked="1"/>
        <c:tickLblPos val="nextTo"/>
        <c:crossAx val="72401664"/>
        <c:crosses val="autoZero"/>
        <c:auto val="1"/>
        <c:lblAlgn val="ctr"/>
        <c:lblOffset val="100"/>
      </c:catAx>
      <c:valAx>
        <c:axId val="72401664"/>
        <c:scaling>
          <c:orientation val="minMax"/>
        </c:scaling>
        <c:axPos val="b"/>
        <c:majorGridlines/>
        <c:numFmt formatCode="General" sourceLinked="1"/>
        <c:tickLblPos val="nextTo"/>
        <c:crossAx val="70634496"/>
        <c:crosses val="autoZero"/>
        <c:crossBetween val="between"/>
      </c:valAx>
      <c:spPr>
        <a:noFill/>
        <a:ln w="30032">
          <a:noFill/>
        </a:ln>
      </c:spPr>
    </c:plotArea>
    <c:legend>
      <c:legendPos val="r"/>
    </c:legend>
    <c:plotVisOnly val="1"/>
    <c:dispBlanksAs val="gap"/>
  </c:chart>
  <c:txPr>
    <a:bodyPr/>
    <a:lstStyle/>
    <a:p>
      <a:pPr>
        <a:defRPr sz="2128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Диплом 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Диплом ІІ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Диплом ІІІ ступеня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2016-2017</c:v>
                </c:pt>
                <c:pt idx="1">
                  <c:v>2015-2016</c:v>
                </c:pt>
                <c:pt idx="2">
                  <c:v>2014-2015</c:v>
                </c:pt>
                <c:pt idx="3">
                  <c:v>2013-2014</c:v>
                </c:pt>
                <c:pt idx="4">
                  <c:v>2012-2013</c:v>
                </c:pt>
                <c:pt idx="5">
                  <c:v>2011-2012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hape val="box"/>
        <c:axId val="72509696"/>
        <c:axId val="72519680"/>
        <c:axId val="0"/>
      </c:bar3DChart>
      <c:catAx>
        <c:axId val="72509696"/>
        <c:scaling>
          <c:orientation val="minMax"/>
        </c:scaling>
        <c:axPos val="l"/>
        <c:numFmt formatCode="General" sourceLinked="1"/>
        <c:tickLblPos val="nextTo"/>
        <c:crossAx val="72519680"/>
        <c:crosses val="autoZero"/>
        <c:auto val="1"/>
        <c:lblAlgn val="ctr"/>
        <c:lblOffset val="100"/>
      </c:catAx>
      <c:valAx>
        <c:axId val="72519680"/>
        <c:scaling>
          <c:orientation val="minMax"/>
        </c:scaling>
        <c:axPos val="b"/>
        <c:majorGridlines/>
        <c:numFmt formatCode="General" sourceLinked="1"/>
        <c:tickLblPos val="nextTo"/>
        <c:crossAx val="72509696"/>
        <c:crosses val="autoZero"/>
        <c:crossBetween val="between"/>
      </c:valAx>
      <c:spPr>
        <a:noFill/>
        <a:ln w="25381">
          <a:noFill/>
        </a:ln>
      </c:spPr>
    </c:plotArea>
    <c:legend>
      <c:legendPos val="r"/>
    </c:legend>
    <c:plotVisOnly val="1"/>
    <c:dispBlanksAs val="gap"/>
  </c:chart>
  <c:txPr>
    <a:bodyPr/>
    <a:lstStyle/>
    <a:p>
      <a:pPr>
        <a:defRPr sz="1799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Диплом І ступеня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2015-2016</c:v>
                </c:pt>
                <c:pt idx="1">
                  <c:v>2014-2015</c:v>
                </c:pt>
                <c:pt idx="2">
                  <c:v>2013-2014</c:v>
                </c:pt>
                <c:pt idx="3">
                  <c:v>2012-2013</c:v>
                </c:pt>
                <c:pt idx="4">
                  <c:v>2011-2012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Диплом ІІ ступеня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2015-2016</c:v>
                </c:pt>
                <c:pt idx="1">
                  <c:v>2014-2015</c:v>
                </c:pt>
                <c:pt idx="2">
                  <c:v>2013-2014</c:v>
                </c:pt>
                <c:pt idx="3">
                  <c:v>2012-2013</c:v>
                </c:pt>
                <c:pt idx="4">
                  <c:v>2011-2012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Диплом ІІІ ступеня2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2015-2016</c:v>
                </c:pt>
                <c:pt idx="1">
                  <c:v>2014-2015</c:v>
                </c:pt>
                <c:pt idx="2">
                  <c:v>2013-2014</c:v>
                </c:pt>
                <c:pt idx="3">
                  <c:v>2012-2013</c:v>
                </c:pt>
                <c:pt idx="4">
                  <c:v>2011-2012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</c:v>
                </c:pt>
              </c:numCache>
            </c:numRef>
          </c:val>
        </c:ser>
        <c:shape val="box"/>
        <c:axId val="80614528"/>
        <c:axId val="80616064"/>
        <c:axId val="0"/>
      </c:bar3DChart>
      <c:catAx>
        <c:axId val="80614528"/>
        <c:scaling>
          <c:orientation val="minMax"/>
        </c:scaling>
        <c:axPos val="l"/>
        <c:numFmt formatCode="General" sourceLinked="1"/>
        <c:tickLblPos val="nextTo"/>
        <c:crossAx val="80616064"/>
        <c:crosses val="autoZero"/>
        <c:auto val="1"/>
        <c:lblAlgn val="ctr"/>
        <c:lblOffset val="100"/>
      </c:catAx>
      <c:valAx>
        <c:axId val="80616064"/>
        <c:scaling>
          <c:orientation val="minMax"/>
        </c:scaling>
        <c:axPos val="b"/>
        <c:majorGridlines/>
        <c:numFmt formatCode="General" sourceLinked="1"/>
        <c:tickLblPos val="nextTo"/>
        <c:crossAx val="80614528"/>
        <c:crosses val="autoZero"/>
        <c:crossBetween val="between"/>
      </c:valAx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64397428132134371"/>
          <c:y val="5.6927391906792163E-2"/>
          <c:w val="0.33630185280094455"/>
          <c:h val="0.61701874588568717"/>
        </c:manualLayout>
      </c:layout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8E50A21-1374-4CD1-B78F-34C424EFA5A8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40D54A0-CB5A-41CB-AC6A-885678B08F6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9984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306ED0F-7F5A-46D7-9356-5910CC872B21}" type="slidenum">
              <a:rPr lang="ru-RU" altLang="uk-UA" smtClean="0"/>
              <a:pPr eaLnBrk="1" hangingPunct="1"/>
              <a:t>37</a:t>
            </a:fld>
            <a:endParaRPr lang="ru-RU" altLang="uk-UA" smtClean="0"/>
          </a:p>
        </p:txBody>
      </p:sp>
    </p:spTree>
    <p:extLst>
      <p:ext uri="{BB962C8B-B14F-4D97-AF65-F5344CB8AC3E}">
        <p14:creationId xmlns:p14="http://schemas.microsoft.com/office/powerpoint/2010/main" xmlns="" val="125796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306ED0F-7F5A-46D7-9356-5910CC872B21}" type="slidenum">
              <a:rPr lang="ru-RU" altLang="uk-UA" smtClean="0"/>
              <a:pPr eaLnBrk="1" hangingPunct="1"/>
              <a:t>38</a:t>
            </a:fld>
            <a:endParaRPr lang="ru-RU" altLang="uk-UA" smtClean="0"/>
          </a:p>
        </p:txBody>
      </p:sp>
    </p:spTree>
    <p:extLst>
      <p:ext uri="{BB962C8B-B14F-4D97-AF65-F5344CB8AC3E}">
        <p14:creationId xmlns:p14="http://schemas.microsoft.com/office/powerpoint/2010/main" xmlns="" val="306473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40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18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41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627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FA6278C-53EF-4663-9AE3-2ED43CAF28C0}" type="slidenum">
              <a:rPr lang="ru-RU" smtClean="0">
                <a:ea typeface="Microsoft YaHei" charset="-122"/>
              </a:rPr>
              <a:pPr/>
              <a:t>42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3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70FD5CA-8DA1-43FA-BBC2-1C0504623248}" type="slidenum">
              <a:rPr lang="ru-RU" smtClean="0">
                <a:latin typeface="Calibri" pitchFamily="34" charset="0"/>
                <a:ea typeface="Microsoft YaHei" charset="-122"/>
              </a:rPr>
              <a:pPr/>
              <a:t>44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23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223236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2A0AD5-47A9-4E65-89F9-73BB80F509C9}" type="slidenum">
              <a:rPr lang="ru-RU" smtClean="0">
                <a:ea typeface="Microsoft YaHei" charset="-122"/>
              </a:rPr>
              <a:pPr/>
              <a:t>46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38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5CDF-0FEE-4A49-992C-2D4AD4F8FE27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5E4A-241C-48F5-9152-9ECB7686EE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E04B-CB1F-4BD0-B737-7ECE5B45D3EE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C902-37F6-4B07-9868-DF35058244E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7196-3EF7-4460-B05C-B7DE6B466952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B207-C69D-405E-BB87-A94BE646A0B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DD24-F330-48BA-BC91-B8D0FC440FB6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14CD-B64F-4D49-B6CB-316718516D9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02EA-2136-43C3-AC9A-20CD49020C20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C3EE-8D2E-48F2-8E7B-9EA39B2459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362-43E7-45B1-83E9-2381084B6C18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397D-5912-42A5-B05E-2FF1150FCD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09E-25B6-4CA2-B9B1-7D755CF6BF8A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8FCC-83B6-4A76-BF99-2C0FEDB11EC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C762-C6BA-4EFA-90D9-F39F7F8E33FA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60FD-A4A6-4F0D-8382-9D57D7BA348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1CA7-F98A-4773-BE87-F31CB22B15DF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EA2A-B3C2-41E2-BC78-22C1BB4F9A5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8543-72F9-4B7C-9669-9D0267DD5607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660E-714E-40B8-AC64-AB09A4B3B7D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73FC-ACEF-44EC-990F-4E6131F5A60A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0448-8DB1-49D8-AC6D-383FEEAD196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D25D-E078-45E6-9250-5F7265F99B8B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33D-C9B1-4540-87CA-ED8A8B403E9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4D74-F95F-4008-9C74-CAE0B2D40019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AC11-8025-4C9F-A1EC-58F0B9D27FD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EF-FDF1-454E-BE3F-CD5939BE16C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B571-77EF-4C29-A717-56BF93C35A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BAD9-10ED-4263-B3EA-CF5DA92B984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289-FCED-41E6-8A4B-2B92D42F542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BF79-FF2F-4B02-AD18-EBA55DFF90A1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501B-697A-4594-A82D-2A8499089BB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9C77-17AA-4374-9B3C-744306A97FDB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64F9-C868-49CC-98AA-A21ADDAAA4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CCBC-54EE-4F35-BD73-8AD133CBAD4C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D373-4AB4-46AC-8EA5-9F7ABA6AF31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910-34B1-406F-AB01-ABF4D614E378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38B0-BB44-437F-968F-EBD40ADD383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2246-AE49-4DD2-A46F-A4B70A0191F1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4BB5-0F40-463E-8D53-4149CDD616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8DED-70DA-45E0-ACE1-962136FD202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F985-84B7-4759-ABA9-4FA6CF6A82C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9812-612F-4DA4-AC37-DCDB02BFA1E1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DE60-9D90-4D04-9F5A-F6A14580FAD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9793-058D-4F83-A456-3760CD9DFFCC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8121-F6AF-4003-9969-8E4A6C9016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058C-1651-4D75-84FE-C0F1044D7BC5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ECB-02C8-403E-9625-7D8C2AB2495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1C00-B647-469B-B777-A2B50E0D2DC1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667-AF6E-420C-B1A1-E16E6969896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ADC5B-88BE-4BCB-961B-C1A29F2F9156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1D0-1E51-44A7-8ECA-5AD9420B819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E2F-C145-4755-909B-EFED388E408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95F8-524B-4F29-AC72-659649A61E9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B5EC-DFBB-449F-A520-1A61544FE0E4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4887-F26F-4DEA-8CB2-59BDC219CBE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6EEE-DACD-4089-8534-457CFD8762E4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490-EC4E-4801-959E-51A1B021E3D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7C50-31BB-4C2D-84F4-C0D537830F1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C516-2065-4E0F-B0EB-A0EAB58DD6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65F3-069E-4862-9643-7F9BBF233C51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A6E-F129-4930-A0A5-9733A8930D4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FC98-B6DF-4D05-BB1E-C3AB2BBC01EA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53E-86B4-4E40-A148-E0271B20888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F58-0195-4DCE-8713-943B97B54C10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B873-1016-4991-B6A5-DFD47B75EAA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5A8FC-F48F-40FA-8E30-46D9267845F0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90F5-89DE-4DCF-8099-4EC1D29274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44815-A68C-49E2-82B9-6CC4D5F228FA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3D7BA-EF4E-4A74-B3B6-DFE421BBA91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FE0F1-BC82-4879-8CB5-48DA4905A13D}" type="datetimeFigureOut">
              <a:rPr lang="ru-RU"/>
              <a:pPr>
                <a:defRPr/>
              </a:pPr>
              <a:t>13.10.2017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0F314-5BFA-47B4-8ECB-2B25CEE5C34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2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2.png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nizhen.com.ua/" TargetMode="External"/><Relationship Id="rId2" Type="http://schemas.openxmlformats.org/officeDocument/2006/relationships/hyperlink" Target="http://www.prezentacii-angliyskiy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43372" y="928670"/>
            <a:ext cx="473531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НІЖИНСЬКИЙ ОБЛАСНИЙ ПЕДАГОГІЧНИЙ ЛІЦЕЙ ЧЕРНІГІВСЬКОЇ ОБЛАСНОЇ РАДИ</a:t>
            </a:r>
            <a:endParaRPr lang="ru-RU" altLang="uk-UA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98009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конфер\Лицей\Изображение 498.jpg"/>
          <p:cNvPicPr>
            <a:picLocks noChangeAspect="1" noChangeArrowheads="1"/>
          </p:cNvPicPr>
          <p:nvPr/>
        </p:nvPicPr>
        <p:blipFill>
          <a:blip r:embed="rId2" cstate="print"/>
          <a:srcRect t="15130"/>
          <a:stretch>
            <a:fillRect/>
          </a:stretch>
        </p:blipFill>
        <p:spPr bwMode="auto">
          <a:xfrm>
            <a:off x="3203848" y="764704"/>
            <a:ext cx="3569521" cy="201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3" name="TextBox 16"/>
          <p:cNvSpPr txBox="1">
            <a:spLocks noChangeArrowheads="1"/>
          </p:cNvSpPr>
          <p:nvPr/>
        </p:nvSpPr>
        <p:spPr bwMode="auto">
          <a:xfrm>
            <a:off x="0" y="260350"/>
            <a:ext cx="34925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 </a:t>
            </a:r>
          </a:p>
          <a:p>
            <a:pPr algn="ctr">
              <a:defRPr/>
            </a:pP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“Українська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світова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література в сучасному </a:t>
            </a:r>
          </a:p>
          <a:p>
            <a:pPr algn="ctr">
              <a:defRPr/>
            </a:pP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Контексті”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(2012-2015 рр.)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TextBox 17"/>
          <p:cNvSpPr txBox="1">
            <a:spLocks noChangeArrowheads="1"/>
          </p:cNvSpPr>
          <p:nvPr/>
        </p:nvSpPr>
        <p:spPr bwMode="auto">
          <a:xfrm>
            <a:off x="6515100" y="692150"/>
            <a:ext cx="2628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uk-UA" altLang="uk-UA" dirty="0">
              <a:solidFill>
                <a:srgbClr val="1A1100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“Права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обов'язки людини і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громадянина в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Україні”</a:t>
            </a:r>
            <a:endParaRPr lang="uk-UA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(2011-2014 рр.)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Прямокутник 1"/>
          <p:cNvSpPr>
            <a:spLocks noChangeArrowheads="1"/>
          </p:cNvSpPr>
          <p:nvPr/>
        </p:nvSpPr>
        <p:spPr bwMode="auto">
          <a:xfrm>
            <a:off x="-138113" y="150813"/>
            <a:ext cx="9144001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 КОНФЕРЕНЦІЇ </a:t>
            </a:r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Cліпак\Downloads\P1050910.JPG"/>
          <p:cNvPicPr/>
          <p:nvPr/>
        </p:nvPicPr>
        <p:blipFill>
          <a:blip r:embed="rId4" cstate="print"/>
          <a:srcRect t="16183" b="27593"/>
          <a:stretch>
            <a:fillRect/>
          </a:stretch>
        </p:blipFill>
        <p:spPr bwMode="auto">
          <a:xfrm>
            <a:off x="107504" y="4943475"/>
            <a:ext cx="4608512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0" y="3068638"/>
            <a:ext cx="45005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 </a:t>
            </a:r>
          </a:p>
          <a:p>
            <a:pPr algn="ctr">
              <a:defRPr/>
            </a:pP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життєвих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учнів в умовах особистісно-зорієнтованого навчання та </a:t>
            </a:r>
            <a:r>
              <a:rPr lang="uk-UA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виховання”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(2014р.)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4" name="Picture 10" descr="C:\Documents and Settings\Светлана\Рабочий стол\DSC09417.JPG"/>
          <p:cNvPicPr>
            <a:picLocks noChangeAspect="1" noChangeArrowheads="1"/>
          </p:cNvPicPr>
          <p:nvPr/>
        </p:nvPicPr>
        <p:blipFill>
          <a:blip r:embed="rId5" cstate="print"/>
          <a:srcRect t="10088" b="26522"/>
          <a:stretch>
            <a:fillRect/>
          </a:stretch>
        </p:blipFill>
        <p:spPr bwMode="auto">
          <a:xfrm>
            <a:off x="179512" y="1844824"/>
            <a:ext cx="409575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599719" y="5033377"/>
            <a:ext cx="393272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науково-практична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“ Актуальні проблеми становлення та розвитку держави і права в Україні ” (2015 р.)</a:t>
            </a:r>
          </a:p>
          <a:p>
            <a:pPr algn="ctr">
              <a:defRPr/>
            </a:pPr>
            <a:r>
              <a:rPr lang="uk-UA" altLang="uk-UA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2" descr="C:\Documents and Settings\Светлана\Рабочий стол\DSC_1035.JPG"/>
          <p:cNvPicPr>
            <a:picLocks noChangeAspect="1" noChangeArrowheads="1"/>
          </p:cNvPicPr>
          <p:nvPr/>
        </p:nvPicPr>
        <p:blipFill>
          <a:blip r:embed="rId6" cstate="print"/>
          <a:srcRect t="23080"/>
          <a:stretch>
            <a:fillRect/>
          </a:stretch>
        </p:blipFill>
        <p:spPr bwMode="auto">
          <a:xfrm>
            <a:off x="4211960" y="2780928"/>
            <a:ext cx="4635909" cy="235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9236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НАУКОВО-ПРАКТИЧНА КОНФЕРЕНЦІЯ «АКТУАЛЬНІ ПРОБЛЕМИ ТА ПЕРСПЕКТИВИ ВИВЧЕННЯ ІНОЗЕМНОЇ МОВИ: ДОСВІД МИНУЛОГО - ПОГЛЯД У МАЙБУТНЄ»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листопад, 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2016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р.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SC_3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357562"/>
            <a:ext cx="4949914" cy="3287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Содержимое 3" descr="DSC_3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50370"/>
            <a:ext cx="4932040" cy="3275182"/>
          </a:xfrm>
          <a:effectLst>
            <a:softEdge rad="127000"/>
          </a:effec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8888" y="192088"/>
            <a:ext cx="648652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СЕМІНАРИ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ОСВІТЯН ЧЕРНІГІВЩИНИ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95536" y="1174430"/>
            <a:ext cx="3670300" cy="2749550"/>
          </a:xfrm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6478" y="4007951"/>
            <a:ext cx="3200400" cy="24018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7019925" y="4797152"/>
            <a:ext cx="2124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4141" y="5704172"/>
            <a:ext cx="890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6175"/>
            <a:ext cx="434816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21328"/>
          <a:stretch/>
        </p:blipFill>
        <p:spPr bwMode="auto">
          <a:xfrm>
            <a:off x="3526836" y="4066987"/>
            <a:ext cx="3613150" cy="21256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7174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68313" y="260350"/>
            <a:ext cx="7775575" cy="6223000"/>
          </a:xfrm>
          <a:effectLst>
            <a:softEdge rad="112500"/>
          </a:effectLst>
        </p:spPr>
      </p:pic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5329238" y="5226050"/>
            <a:ext cx="295116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вчителів історії, </a:t>
            </a:r>
          </a:p>
          <a:p>
            <a:pPr>
              <a:defRPr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зарубіжної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української мови та літератури </a:t>
            </a: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9671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3528" y="188640"/>
            <a:ext cx="8593137" cy="6481763"/>
          </a:xfrm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5600" y="549275"/>
            <a:ext cx="228600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вчителів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фізики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математики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uk-UA" sz="200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4294"/>
            <a:ext cx="890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2550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1"/>
          <p:cNvSpPr txBox="1">
            <a:spLocks noChangeArrowheads="1"/>
          </p:cNvSpPr>
          <p:nvPr/>
        </p:nvSpPr>
        <p:spPr bwMode="auto">
          <a:xfrm>
            <a:off x="539552" y="548680"/>
            <a:ext cx="74586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НАУКОВО-ПРАКТИЧНИЙ СЕМІНАР НА ТЕМУ: </a:t>
            </a:r>
          </a:p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“ Застосування на уроці методик  педагогіки успіху як стратегії радісного навчання ” </a:t>
            </a:r>
          </a:p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(березень, 2016)</a:t>
            </a:r>
            <a:endParaRPr lang="uk-UA" altLang="uk-UA" sz="2400" b="1" dirty="0">
              <a:solidFill>
                <a:srgbClr val="17375E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IMG_0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8"/>
            <a:ext cx="6956713" cy="397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573016"/>
            <a:ext cx="3857739" cy="28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Светлана\Рабочий стол\DSCN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Светлана\Рабочий стол\IMG_0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395502" cy="292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915816" y="260648"/>
            <a:ext cx="2952328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Уроки з семінару</a:t>
            </a:r>
            <a:endParaRPr kumimoji="0" lang="ru-RU" altLang="uk-U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Documents and Settings\Светлана\Рабочий стол\DSCN04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5" y="1052736"/>
            <a:ext cx="3336371" cy="250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8888" y="192088"/>
            <a:ext cx="648652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СЕМІНАРИ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ОСВІТЯН ЧЕРНІГІВЩИНИ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4857750" y="5000625"/>
            <a:ext cx="4286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науково-методичний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семінар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успіху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роботу закладу»  (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лютий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2017)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3413" y="5711825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C:\Users\Сліпак\Desktop\20170223_132442.jpg"/>
          <p:cNvPicPr>
            <a:picLocks noChangeAspect="1" noChangeArrowheads="1"/>
          </p:cNvPicPr>
          <p:nvPr/>
        </p:nvPicPr>
        <p:blipFill>
          <a:blip r:embed="rId3"/>
          <a:srcRect l="7500" t="14530" r="6249" b="6595"/>
          <a:stretch>
            <a:fillRect/>
          </a:stretch>
        </p:blipFill>
        <p:spPr bwMode="auto">
          <a:xfrm>
            <a:off x="285720" y="1285860"/>
            <a:ext cx="4714876" cy="259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C:\Users\Сліпак\Desktop\IMG_4603.jpg"/>
          <p:cNvPicPr>
            <a:picLocks noChangeAspect="1" noChangeArrowheads="1"/>
          </p:cNvPicPr>
          <p:nvPr/>
        </p:nvPicPr>
        <p:blipFill>
          <a:blip r:embed="rId4"/>
          <a:srcRect l="3125" t="14788" r="7812" b="9507"/>
          <a:stretch>
            <a:fillRect/>
          </a:stretch>
        </p:blipFill>
        <p:spPr bwMode="auto">
          <a:xfrm>
            <a:off x="214282" y="4071942"/>
            <a:ext cx="4500562" cy="25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7" name="Picture 11" descr="C:\Users\Сліпак\Desktop\IMG_4613.jpg"/>
          <p:cNvPicPr>
            <a:picLocks noChangeAspect="1" noChangeArrowheads="1"/>
          </p:cNvPicPr>
          <p:nvPr/>
        </p:nvPicPr>
        <p:blipFill>
          <a:blip r:embed="rId5"/>
          <a:srcRect l="5468" t="12230" r="5468" b="6834"/>
          <a:stretch>
            <a:fillRect/>
          </a:stretch>
        </p:blipFill>
        <p:spPr bwMode="auto">
          <a:xfrm>
            <a:off x="5000628" y="1857364"/>
            <a:ext cx="398147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3413" y="5711825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58888" y="192088"/>
            <a:ext cx="648652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СЕМІНАРИ 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ОСВІТЯН ЧЕРНІГІВЩИНИ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4857752" y="4500570"/>
            <a:ext cx="40005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науково-методичний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семінар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успіху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роботу закладу» 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лютий</a:t>
            </a:r>
            <a:r>
              <a:rPr lang="ru-RU" alt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2017)</a:t>
            </a:r>
          </a:p>
        </p:txBody>
      </p:sp>
      <p:pic>
        <p:nvPicPr>
          <p:cNvPr id="29708" name="Picture 12" descr="C:\Users\Сліпак\Desktop\IMG_4510.jpg"/>
          <p:cNvPicPr>
            <a:picLocks noChangeAspect="1" noChangeArrowheads="1"/>
          </p:cNvPicPr>
          <p:nvPr/>
        </p:nvPicPr>
        <p:blipFill>
          <a:blip r:embed="rId3"/>
          <a:srcRect t="20070" b="4225"/>
          <a:stretch>
            <a:fillRect/>
          </a:stretch>
        </p:blipFill>
        <p:spPr bwMode="auto">
          <a:xfrm>
            <a:off x="2857488" y="1214422"/>
            <a:ext cx="609600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6" name="Picture 2" descr="C:\Users\Сліпак\Desktop\IMG_5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0775"/>
            <a:ext cx="4753808" cy="316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G:\фото виставка 15\SDC11197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3399" r="17785" b="28543"/>
          <a:stretch/>
        </p:blipFill>
        <p:spPr bwMode="auto">
          <a:xfrm>
            <a:off x="428596" y="2571744"/>
            <a:ext cx="2765905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3286125" y="785813"/>
            <a:ext cx="5592763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МІЖНАРОДНА ВИСТАВКА «СУЧАСНІ ЗАКЛАДИ ОСВІТИ»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2" descr="E:\Герб Ліцею РГБ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4"/>
          <a:srcRect l="10345" r="5556" b="17894"/>
          <a:stretch>
            <a:fillRect/>
          </a:stretch>
        </p:blipFill>
        <p:spPr bwMode="auto">
          <a:xfrm>
            <a:off x="357188" y="714375"/>
            <a:ext cx="2859087" cy="209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755650" y="188913"/>
            <a:ext cx="69484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5"/>
          <a:srcRect t="16849"/>
          <a:stretch>
            <a:fillRect/>
          </a:stretch>
        </p:blipFill>
        <p:spPr bwMode="auto">
          <a:xfrm>
            <a:off x="243393" y="4612758"/>
            <a:ext cx="3968750" cy="224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3419475" y="1557338"/>
            <a:ext cx="54737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lain" startAt="2012"/>
              <a:defRPr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презентація закладу ;</a:t>
            </a:r>
          </a:p>
          <a:p>
            <a:pPr marL="530225" indent="-530225" algn="just">
              <a:buFontTx/>
              <a:buAutoNum type="arabicPlain" startAt="2012"/>
              <a:defRPr/>
            </a:pP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конкурсна робота </a:t>
            </a:r>
            <a:r>
              <a:rPr lang="uk-UA" sz="2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творчої особистості </a:t>
            </a:r>
            <a:r>
              <a:rPr lang="uk-UA" sz="2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ліцеїста”</a:t>
            </a:r>
            <a:endParaRPr lang="uk-UA" sz="2500" dirty="0">
              <a:solidFill>
                <a:schemeClr val="accent1">
                  <a:lumMod val="50000"/>
                </a:schemeClr>
              </a:solidFill>
            </a:endParaRPr>
          </a:p>
          <a:p>
            <a:pPr marL="530225" indent="-530225" algn="just">
              <a:buFontTx/>
              <a:buAutoNum type="arabicPlain" startAt="2012"/>
              <a:defRPr/>
            </a:pP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- конкурсна робота </a:t>
            </a:r>
            <a:r>
              <a:rPr lang="uk-UA" sz="2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“Педагогічна</a:t>
            </a: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майстерність – домінанта професійної дії вчителя </a:t>
            </a:r>
            <a:r>
              <a:rPr lang="uk-UA" sz="2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ліцею”</a:t>
            </a:r>
            <a:r>
              <a:rPr 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</p:txBody>
      </p:sp>
      <p:pic>
        <p:nvPicPr>
          <p:cNvPr id="9" name="Picture 8" descr="D:\Cліпак\Downloads\виставка.JPG"/>
          <p:cNvPicPr>
            <a:picLocks noChangeAspect="1" noChangeArrowheads="1"/>
          </p:cNvPicPr>
          <p:nvPr/>
        </p:nvPicPr>
        <p:blipFill rotWithShape="1">
          <a:blip r:embed="rId6" cstate="print"/>
          <a:srcRect t="4673" b="26709"/>
          <a:stretch/>
        </p:blipFill>
        <p:spPr bwMode="auto">
          <a:xfrm>
            <a:off x="4430024" y="4543905"/>
            <a:ext cx="444886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8" charset="0"/>
                <a:cs typeface="Times New Roman" pitchFamily="18" charset="0"/>
              </a:rPr>
              <a:t>      </a:t>
            </a:r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altLang="uk-UA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29046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1"/>
          <p:cNvSpPr>
            <a:spLocks noChangeArrowheads="1"/>
          </p:cNvSpPr>
          <p:nvPr/>
        </p:nvSpPr>
        <p:spPr bwMode="auto">
          <a:xfrm>
            <a:off x="779463" y="1103313"/>
            <a:ext cx="74168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01.10.1993</a:t>
            </a:r>
          </a:p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Заснування ліцею </a:t>
            </a:r>
          </a:p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28.08.1996  </a:t>
            </a:r>
          </a:p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педагогічний ліцей для обдарованої сільської молоді при Ніжинському державному педагогічному інституті ім. М.В.Гоголя</a:t>
            </a:r>
          </a:p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01.01.2005</a:t>
            </a:r>
          </a:p>
          <a:p>
            <a:pPr algn="ctr">
              <a:defRPr/>
            </a:pP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Ніжинський обласний педагогічний ліцей Чернігівської обласної ради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150" y="252413"/>
            <a:ext cx="35591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ЛІЦЕЮ</a:t>
            </a:r>
          </a:p>
        </p:txBody>
      </p:sp>
    </p:spTree>
    <p:extLst>
      <p:ext uri="{BB962C8B-B14F-4D97-AF65-F5344CB8AC3E}">
        <p14:creationId xmlns:p14="http://schemas.microsoft.com/office/powerpoint/2010/main" xmlns="" val="1297917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Герб Ліцею РГ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95288" y="0"/>
            <a:ext cx="694848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F:\виставка 16\20.10.2015\SDC11233.JPG"/>
          <p:cNvPicPr>
            <a:picLocks noChangeAspect="1" noChangeArrowheads="1"/>
          </p:cNvPicPr>
          <p:nvPr/>
        </p:nvPicPr>
        <p:blipFill>
          <a:blip r:embed="rId3" cstate="print"/>
          <a:srcRect l="10243" r="7939" b="9434"/>
          <a:stretch>
            <a:fillRect/>
          </a:stretch>
        </p:blipFill>
        <p:spPr bwMode="auto">
          <a:xfrm>
            <a:off x="0" y="857232"/>
            <a:ext cx="3248910" cy="269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3348038" y="765175"/>
            <a:ext cx="5184775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lain" startAt="2012"/>
              <a:defRPr/>
            </a:pPr>
            <a:endParaRPr lang="uk-UA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rabicPlain" startAt="2012"/>
              <a:defRPr/>
            </a:pPr>
            <a:endParaRPr lang="uk-UA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2015 – конкурсна робота “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  <a:p>
            <a:pPr marL="530225" indent="-530225" algn="just"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– конкурсна робота “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молоддю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позанавчальний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marL="530225" indent="-530225" algn="just"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– конкурсна робота “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основа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 </a:t>
            </a:r>
          </a:p>
          <a:p>
            <a:pPr marL="342900" indent="-342900" algn="just">
              <a:buFontTx/>
              <a:buAutoNum type="arabicPlain" startAt="2012"/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11" name="Picture 11" descr="F:\виставка 16\SDC11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143250" y="571500"/>
            <a:ext cx="5592763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МІЖНАРОДНА ВИСТАВКА «СУЧАСНІ ЗАКЛАДИ ОСВІТИ»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 descr="C:\Users\Сліпак\Desktop\IMG_20170317_093716.jpg"/>
          <p:cNvPicPr>
            <a:picLocks noChangeAspect="1" noChangeArrowheads="1"/>
          </p:cNvPicPr>
          <p:nvPr/>
        </p:nvPicPr>
        <p:blipFill>
          <a:blip r:embed="rId5"/>
          <a:srcRect t="10000"/>
          <a:stretch>
            <a:fillRect/>
          </a:stretch>
        </p:blipFill>
        <p:spPr bwMode="auto">
          <a:xfrm>
            <a:off x="3143240" y="3857628"/>
            <a:ext cx="200024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3" name="Picture 3" descr="E:\Cліпак\Downloads\DSC_5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857620" cy="256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3214688" y="642938"/>
            <a:ext cx="5592762" cy="8001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ФОРУМ ”ІННОВАТИКА В СУЧАСНІЙ ОСВІТІ” </a:t>
            </a:r>
            <a:endParaRPr lang="uk-UA" altLang="uk-UA" sz="2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E:\Герб Ліцею РГ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95288" y="0"/>
            <a:ext cx="694848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438" y="135731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конкурсна робота “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Випереджаюча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простору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alt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– конкурсна робота </a:t>
            </a:r>
            <a:r>
              <a:rPr lang="uk-UA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“Інновації</a:t>
            </a: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підвищенні професійної компетентності педагога ліцею ”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alt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– “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вивченні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навчально-виховному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defRPr/>
            </a:pP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  <a:p>
            <a:pPr algn="ctr">
              <a:defRPr/>
            </a:pPr>
            <a:r>
              <a:rPr lang="uk-UA" alt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10" descr="E:\презинтація\SDC1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170386" cy="237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 descr="F:\2013-11-12\SDC10683.JPG"/>
          <p:cNvPicPr>
            <a:picLocks noChangeAspect="1" noChangeArrowheads="1"/>
          </p:cNvPicPr>
          <p:nvPr/>
        </p:nvPicPr>
        <p:blipFill>
          <a:blip r:embed="rId4"/>
          <a:srcRect l="11023" t="12997" r="10228" b="1414"/>
          <a:stretch>
            <a:fillRect/>
          </a:stretch>
        </p:blipFill>
        <p:spPr bwMode="auto">
          <a:xfrm rot="-881288">
            <a:off x="2001838" y="2351088"/>
            <a:ext cx="15128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C:\Users\Сліпак\Desktop\IMG_0281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750429"/>
            <a:ext cx="3500462" cy="210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12" descr="C:\Users\Сліпак\Desktop\foto (2)1.jpg"/>
          <p:cNvPicPr>
            <a:picLocks noChangeAspect="1" noChangeArrowheads="1"/>
          </p:cNvPicPr>
          <p:nvPr/>
        </p:nvPicPr>
        <p:blipFill>
          <a:blip r:embed="rId6"/>
          <a:srcRect l="2907" t="3864" r="4214" b="3864"/>
          <a:stretch>
            <a:fillRect/>
          </a:stretch>
        </p:blipFill>
        <p:spPr bwMode="auto">
          <a:xfrm>
            <a:off x="1714500" y="4429125"/>
            <a:ext cx="33162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1" descr="C:\Users\Сліпак\Desktop\foto (1)1.jpg"/>
          <p:cNvPicPr>
            <a:picLocks noChangeAspect="1" noChangeArrowheads="1"/>
          </p:cNvPicPr>
          <p:nvPr/>
        </p:nvPicPr>
        <p:blipFill>
          <a:blip r:embed="rId7"/>
          <a:srcRect l="12749" t="4631" r="10764" b="3836"/>
          <a:stretch>
            <a:fillRect/>
          </a:stretch>
        </p:blipFill>
        <p:spPr bwMode="auto">
          <a:xfrm rot="-841375">
            <a:off x="293688" y="3606800"/>
            <a:ext cx="17049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4778187" cy="1143000"/>
          </a:xfrm>
        </p:spPr>
        <p:txBody>
          <a:bodyPr/>
          <a:lstStyle/>
          <a:p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“ за місце у 5% кращих навчальних закладів України ” у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вебометричному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рейтингу SUMY WEB RANK 2016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Светлана\Рабочий стол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0324"/>
            <a:ext cx="3741963" cy="5157192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Cліпак\Downloads\d33a8541e9fd38d2ccfa3d6891d4d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39952" y="548680"/>
            <a:ext cx="4872724" cy="324036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271516"/>
            <a:ext cx="43195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2013, 2014 –</a:t>
            </a: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на кращий </a:t>
            </a:r>
            <a:r>
              <a:rPr lang="uk-UA" altLang="uk-UA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uk-UA" alt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навчальних закладів – дипломи І ступеня</a:t>
            </a:r>
            <a:endParaRPr lang="ru-RU" altLang="uk-UA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95" y="116632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УКРАЇНСЬКО-КАНАДСЬКИЙ КОНКУРС ПРОЕКТІВ ДЛЯ ОСВІТЯН ЧЕРНІГІВЩИНИ</a:t>
            </a:r>
            <a:endParaRPr lang="uk-UA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776"/>
          <a:stretch/>
        </p:blipFill>
        <p:spPr>
          <a:xfrm>
            <a:off x="405708" y="1277367"/>
            <a:ext cx="8321173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7" b="1192"/>
          <a:stretch/>
        </p:blipFill>
        <p:spPr>
          <a:xfrm>
            <a:off x="2267743" y="3573015"/>
            <a:ext cx="2209015" cy="3096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7" t="3019" r="4453" b="1147"/>
          <a:stretch/>
        </p:blipFill>
        <p:spPr>
          <a:xfrm rot="10800000">
            <a:off x="5004048" y="3573016"/>
            <a:ext cx="2160240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50131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1576" y="50131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xmlns="" val="2538290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28950" y="1415466"/>
            <a:ext cx="3054803" cy="42015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VII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МІЖНАРОДНА НАУКОВО-ПРАКТИЧНА КОНФЕРЕНЦІЯ «ІННОВАЦІЙНІ ТЕХНОЛОГІЇ НАВЧАННЯ ОБДАРОВАНОЇ МОЛОДІ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 (грудень, 2016)</a:t>
            </a:r>
            <a:endParaRPr lang="uk-UA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35516" y="2980717"/>
            <a:ext cx="2853146" cy="39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91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282" y="3071810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обласної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Софії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Русової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2016,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Л.М.Павлюк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2530" name="Picture 2" descr="C:\Users\Сліпак\Desktop\бутурлим.JPG"/>
          <p:cNvPicPr>
            <a:picLocks noChangeAspect="1" noChangeArrowheads="1"/>
          </p:cNvPicPr>
          <p:nvPr/>
        </p:nvPicPr>
        <p:blipFill>
          <a:blip r:embed="rId2"/>
          <a:srcRect l="5233" t="4658" r="5813" b="16148"/>
          <a:stretch>
            <a:fillRect/>
          </a:stretch>
        </p:blipFill>
        <p:spPr bwMode="auto">
          <a:xfrm>
            <a:off x="4643438" y="285728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Сліпак\Desktop\виставка\павлю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290"/>
            <a:ext cx="2857520" cy="272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3438" y="3286125"/>
            <a:ext cx="450056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VШ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фестивалю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вересень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2016,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11" descr="C:\Documents and Settings\Светлана\Рабочий стол\уч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4"/>
            <a:ext cx="3857620" cy="257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1"/>
          <p:cNvSpPr/>
          <p:nvPr/>
        </p:nvSpPr>
        <p:spPr>
          <a:xfrm>
            <a:off x="4643438" y="4572008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uk-UA" sz="20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Всеукраїнський</a:t>
            </a:r>
            <a:r>
              <a:rPr lang="ru-RU" altLang="uk-UA" sz="2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uk-UA" sz="20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конкурс «Учитель </a:t>
            </a:r>
            <a:r>
              <a:rPr lang="ru-RU" altLang="uk-UA" sz="2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року»</a:t>
            </a:r>
            <a:r>
              <a:rPr lang="uk-UA" alt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uk-UA" altLang="uk-UA" sz="20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uk-UA" alt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учасники І </a:t>
            </a:r>
            <a:r>
              <a:rPr lang="uk-UA" altLang="uk-UA" sz="20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туру;</a:t>
            </a:r>
          </a:p>
          <a:p>
            <a:pPr>
              <a:defRPr/>
            </a:pPr>
            <a:r>
              <a:rPr lang="uk-UA" altLang="uk-UA" sz="20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uk-UA" alt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переможці І туру;</a:t>
            </a:r>
          </a:p>
          <a:p>
            <a:pPr>
              <a:defRPr/>
            </a:pPr>
            <a:r>
              <a:rPr lang="uk-UA" altLang="uk-UA" sz="20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uk-UA" altLang="uk-UA" sz="20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лауреати  ІІ туру;</a:t>
            </a:r>
          </a:p>
          <a:p>
            <a:pPr>
              <a:defRPr/>
            </a:pPr>
            <a:r>
              <a:rPr lang="ru-RU" altLang="uk-UA" sz="2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print"/>
          <a:srcRect r="7028" b="2458"/>
          <a:stretch>
            <a:fillRect/>
          </a:stretch>
        </p:blipFill>
        <p:spPr bwMode="auto">
          <a:xfrm rot="-1006986">
            <a:off x="365125" y="55403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E:\2013-11-12\SDC1073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052736"/>
            <a:ext cx="4176464" cy="343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4" cstate="print"/>
          <a:srcRect r="5446" b="2209"/>
          <a:stretch>
            <a:fillRect/>
          </a:stretch>
        </p:blipFill>
        <p:spPr bwMode="auto">
          <a:xfrm rot="-1153507">
            <a:off x="1250950" y="3470275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H:\фото збірок\DSC_046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11960" y="3933056"/>
            <a:ext cx="4081189" cy="2703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695728" y="1844824"/>
            <a:ext cx="219675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 публікації педагогів; </a:t>
            </a:r>
          </a:p>
          <a:p>
            <a:pPr marL="176213" indent="-176213" algn="just">
              <a:tabLst>
                <a:tab pos="442913" algn="l"/>
              </a:tabLst>
              <a:defRPr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публікація учнівська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(2015-2016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12" y="980728"/>
            <a:ext cx="8880988" cy="532859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20947" cy="5112568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28587" cy="499715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8" charset="0"/>
                <a:cs typeface="Times New Roman" pitchFamily="18" charset="0"/>
              </a:rPr>
              <a:t>      </a:t>
            </a:r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altLang="uk-UA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825" y="5700218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175" y="1092200"/>
            <a:ext cx="57705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01.10.1993 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 іноземних мов;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музично-філологічний;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 клас;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фізико-математичний клас;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природничий клас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8338" y="3860800"/>
            <a:ext cx="4259262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01.09.2005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 іноземної філології;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 української філології;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фізико-математичний клас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713" y="360363"/>
            <a:ext cx="47640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ПРОФІЛІ   НАВЧАННЯ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80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40960" cy="5184576"/>
          </a:xfrm>
          <a:prstGeom prst="rect">
            <a:avLst/>
          </a:prstGeom>
          <a:noFill/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5" y="1143000"/>
            <a:ext cx="8548670" cy="48062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15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34925" y="476250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uk-UA" altLang="uk-UA" sz="2600" b="1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УЧАСТЬ ЛІЦЕЇСТІВ У ВСЕУКРАЇНСЬКИХ УЧНІВСЬКИХ ПРЕДМЕТНИХ ОЛІМПІАДАХ, </a:t>
            </a:r>
            <a:r>
              <a:rPr lang="uk-UA" altLang="uk-UA" sz="2600" smtClean="0">
                <a:solidFill>
                  <a:srgbClr val="25406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altLang="uk-UA" sz="2600" smtClean="0">
                <a:solidFill>
                  <a:srgbClr val="25406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uk-UA" altLang="uk-UA" sz="2600" b="1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ІІІ ЕТАП</a:t>
            </a:r>
            <a:r>
              <a:rPr lang="uk-UA" altLang="uk-UA" sz="2600" smtClean="0">
                <a:solidFill>
                  <a:srgbClr val="25406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altLang="uk-UA" sz="2600" smtClean="0">
                <a:solidFill>
                  <a:srgbClr val="254061"/>
                </a:solidFill>
                <a:latin typeface="Calibri" pitchFamily="34" charset="0"/>
                <a:cs typeface="Calibri" pitchFamily="34" charset="0"/>
              </a:rPr>
            </a:br>
            <a:endParaRPr lang="uk-UA" altLang="uk-UA" sz="2600" smtClean="0">
              <a:solidFill>
                <a:srgbClr val="254061"/>
              </a:solidFill>
            </a:endParaRPr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3413" y="0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27025" y="1501775"/>
          <a:ext cx="8131175" cy="535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ПЕРЕМОЖЦІ ІІІ ЕТАПУ ОЛІМПІАД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(11 дипломів: </a:t>
            </a: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англ. мова – 4; нім. мова – 2; хімія, географія, фізика, правознавство, інформатика –  по 1 )</a:t>
            </a:r>
            <a:b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Содержимое 4" descr="SDC1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23" r="5816"/>
          <a:stretch>
            <a:fillRect/>
          </a:stretch>
        </p:blipFill>
        <p:spPr>
          <a:xfrm>
            <a:off x="179512" y="1457568"/>
            <a:ext cx="3240360" cy="295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Cліпак\Downloads\IMG_0140.JPG"/>
          <p:cNvPicPr>
            <a:picLocks noChangeAspect="1" noChangeArrowheads="1"/>
          </p:cNvPicPr>
          <p:nvPr/>
        </p:nvPicPr>
        <p:blipFill>
          <a:blip r:embed="rId4" cstate="print"/>
          <a:srcRect l="30612" t="5346" r="9148" b="19302"/>
          <a:stretch>
            <a:fillRect/>
          </a:stretch>
        </p:blipFill>
        <p:spPr bwMode="auto">
          <a:xfrm rot="5400000">
            <a:off x="6439018" y="1345958"/>
            <a:ext cx="2498696" cy="234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Cліпак\Downloads\IMG_0144.JPG"/>
          <p:cNvPicPr>
            <a:picLocks noChangeAspect="1" noChangeArrowheads="1"/>
          </p:cNvPicPr>
          <p:nvPr/>
        </p:nvPicPr>
        <p:blipFill>
          <a:blip r:embed="rId5" cstate="print"/>
          <a:srcRect l="26810"/>
          <a:stretch>
            <a:fillRect/>
          </a:stretch>
        </p:blipFill>
        <p:spPr bwMode="auto">
          <a:xfrm rot="5400000">
            <a:off x="5557950" y="3900795"/>
            <a:ext cx="259977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D:\Cліпак\Downloads\SDC13103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847208"/>
            <a:ext cx="3347865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Дудченко Лукасевич.JPG"/>
          <p:cNvPicPr>
            <a:picLocks noChangeAspect="1"/>
          </p:cNvPicPr>
          <p:nvPr/>
        </p:nvPicPr>
        <p:blipFill>
          <a:blip r:embed="rId7" cstate="print"/>
          <a:srcRect l="14516" t="12108" r="22580"/>
          <a:stretch>
            <a:fillRect/>
          </a:stretch>
        </p:blipFill>
        <p:spPr>
          <a:xfrm>
            <a:off x="3812468" y="1669413"/>
            <a:ext cx="2310137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8640"/>
            <a:ext cx="7704856" cy="1224136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ЛІЦЕЙСЬКЕ НАУКОВЕ ТОВАРИСТВО “ІНТЕЛЕКТУАЛ”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 дипломів – 2016, 2017)</a:t>
            </a:r>
            <a:endParaRPr lang="uk-UA" altLang="uk-UA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794" name="Picture 2" descr="C:\Documents and Settings\Светлана\Рабочий стол\DSC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1959347" cy="295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Documents and Settings\Светлана\Рабочий стол\DSC_1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2"/>
            <a:ext cx="3390922" cy="223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Documents and Settings\Светлана\Рабочий стол\DSC_1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196752"/>
            <a:ext cx="370950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Светлана\Рабочий стол\DSC_1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908720"/>
            <a:ext cx="1816782" cy="27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 descr="C:\Documents and Settings\Светлана\Рабочий стол\DSC_1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77072"/>
            <a:ext cx="381860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177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:\Cліпак\Сл.Тарас\зн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9575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6" name="TextBox 6"/>
          <p:cNvSpPr txBox="1">
            <a:spLocks noChangeArrowheads="1"/>
          </p:cNvSpPr>
          <p:nvPr/>
        </p:nvSpPr>
        <p:spPr bwMode="auto">
          <a:xfrm>
            <a:off x="4716463" y="333375"/>
            <a:ext cx="30241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400" dirty="0" err="1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Мисаковець</a:t>
            </a:r>
            <a:r>
              <a:rPr lang="uk-UA" altLang="uk-UA" sz="24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Святослав – 1 місце В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сеукраїнський турнір юних інтелектуалів </a:t>
            </a:r>
          </a:p>
          <a:p>
            <a:pPr algn="ctr">
              <a:defRPr/>
            </a:pP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“Знай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українське”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4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(2013 р.)</a:t>
            </a:r>
            <a:endParaRPr lang="ru-RU" altLang="uk-UA" sz="2400" dirty="0">
              <a:solidFill>
                <a:srgbClr val="073C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323850" y="3644900"/>
            <a:ext cx="37433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40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Команда «ІДИЛІЯ» – Диплом І ступеня  Всеукраїнська Інтернет-олімпіада МАНУ “Відкрита природнича демонстрація </a:t>
            </a:r>
          </a:p>
          <a:p>
            <a:pPr algn="ctr" eaLnBrk="1" hangingPunct="1"/>
            <a:r>
              <a:rPr lang="uk-UA" altLang="uk-UA" sz="240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(2011 р.)</a:t>
            </a:r>
            <a:endParaRPr lang="ru-RU" altLang="uk-UA" sz="2400">
              <a:solidFill>
                <a:srgbClr val="073C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2763" y="3332443"/>
            <a:ext cx="4209677" cy="315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749925"/>
            <a:ext cx="890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237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569200" cy="1143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uk-UA" altLang="uk-UA" sz="2600" b="1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УЧАСТЬ ЛІЦЕЇСТІВ У КОНКУРСІ МАНУ </a:t>
            </a:r>
            <a:br>
              <a:rPr lang="uk-UA" altLang="uk-UA" sz="2600" b="1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2600" smtClean="0">
                <a:solidFill>
                  <a:srgbClr val="25406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altLang="uk-UA" sz="2600" smtClean="0">
                <a:solidFill>
                  <a:srgbClr val="254061"/>
                </a:solidFill>
                <a:latin typeface="Calibri" pitchFamily="34" charset="0"/>
                <a:cs typeface="Calibri" pitchFamily="34" charset="0"/>
              </a:rPr>
            </a:br>
            <a:endParaRPr lang="uk-UA" altLang="uk-UA" sz="2600" smtClean="0">
              <a:solidFill>
                <a:srgbClr val="254061"/>
              </a:solidFill>
            </a:endParaRP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3413" y="5711824"/>
            <a:ext cx="890587" cy="11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5"/>
          <p:cNvGraphicFramePr>
            <a:graphicFrameLocks noGrp="1"/>
          </p:cNvGraphicFramePr>
          <p:nvPr>
            <p:ph idx="1"/>
          </p:nvPr>
        </p:nvGraphicFramePr>
        <p:xfrm>
          <a:off x="273050" y="641350"/>
          <a:ext cx="6942138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451725" y="2205038"/>
            <a:ext cx="12747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uk-UA" sz="2800" b="1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ІІ етап</a:t>
            </a:r>
            <a:endParaRPr lang="ru-RU" sz="2800"/>
          </a:p>
        </p:txBody>
      </p:sp>
      <p:graphicFrame>
        <p:nvGraphicFramePr>
          <p:cNvPr id="9" name="Диаграмма 7"/>
          <p:cNvGraphicFramePr>
            <a:graphicFrameLocks/>
          </p:cNvGraphicFramePr>
          <p:nvPr/>
        </p:nvGraphicFramePr>
        <p:xfrm>
          <a:off x="2505075" y="3983038"/>
          <a:ext cx="6438900" cy="292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611188" y="5084763"/>
            <a:ext cx="1414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uk-UA" sz="2800" b="1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ІІІ етап</a:t>
            </a:r>
            <a:endParaRPr lang="ru-RU" sz="2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115888"/>
            <a:ext cx="66786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Переможці ІІІ етапу конкурсу-захисту науково-дослідницьких робіт МАН на зустрічі з губернатором  Чернігівської обл. </a:t>
            </a:r>
          </a:p>
        </p:txBody>
      </p:sp>
      <p:pic>
        <p:nvPicPr>
          <p:cNvPr id="5" name="Picture 2" descr="F:\Фото. Дейкун 001_1.jpg"/>
          <p:cNvPicPr>
            <a:picLocks noChangeAspect="1" noChangeArrowheads="1"/>
          </p:cNvPicPr>
          <p:nvPr/>
        </p:nvPicPr>
        <p:blipFill rotWithShape="1">
          <a:blip r:embed="rId3" cstate="print"/>
          <a:srcRect l="9564" t="13468" r="12332"/>
          <a:stretch/>
        </p:blipFill>
        <p:spPr bwMode="auto">
          <a:xfrm>
            <a:off x="179512" y="980728"/>
            <a:ext cx="3834074" cy="209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Foto\Новая папка\1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4608" y="1988840"/>
            <a:ext cx="3547077" cy="202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714" y="4109854"/>
            <a:ext cx="18478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3995738" y="908050"/>
            <a:ext cx="2316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1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Дейкун</a:t>
            </a:r>
            <a:r>
              <a:rPr lang="uk-UA" altLang="uk-UA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Олексій  - диплом ІІ ступеня(2011р.)</a:t>
            </a:r>
            <a:endParaRPr lang="ru-RU" altLang="uk-UA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6956390" y="2818829"/>
            <a:ext cx="23574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Марина Циганок – диплом І ступеня, золотий призер </a:t>
            </a:r>
          </a:p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(2010 р.)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6084168" y="4704556"/>
            <a:ext cx="288032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Дорош Ірина – диплом</a:t>
            </a:r>
          </a:p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І ступеня, золотий призер </a:t>
            </a:r>
          </a:p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(2012 р.).</a:t>
            </a: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6" cstate="print"/>
          <a:srcRect t="22975" r="4755" b="17542"/>
          <a:stretch>
            <a:fillRect/>
          </a:stretch>
        </p:blipFill>
        <p:spPr bwMode="auto">
          <a:xfrm>
            <a:off x="179512" y="3356992"/>
            <a:ext cx="414020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380058" y="5229200"/>
            <a:ext cx="3384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1600" dirty="0" err="1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Баленко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Валерія– диплом І ступеня, золотий призер;</a:t>
            </a:r>
          </a:p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Якубів Юлія – диплом ІІ ступеня   (2014 р.).</a:t>
            </a:r>
          </a:p>
        </p:txBody>
      </p:sp>
      <p:pic>
        <p:nvPicPr>
          <p:cNvPr id="3687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412" y="5732437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5952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115888"/>
            <a:ext cx="66786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Переможці ІІІ етапу конкурсу-захисту науково-дослідницьких робіт МАН на зустрічі з губернатором  Чернігівської обл. </a:t>
            </a: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3" cstate="print"/>
          <a:srcRect t="22975" r="4755" b="17542"/>
          <a:stretch>
            <a:fillRect/>
          </a:stretch>
        </p:blipFill>
        <p:spPr bwMode="auto">
          <a:xfrm>
            <a:off x="0" y="1124744"/>
            <a:ext cx="414020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4499992" y="1268760"/>
            <a:ext cx="3384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1600" dirty="0" err="1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Баленко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Валерія– диплом І ступеня, золотий призер;</a:t>
            </a:r>
          </a:p>
          <a:p>
            <a:pPr algn="ctr" eaLnBrk="1" hangingPunct="1"/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Якубів Юлія – диплом ІІ ступеня   (2014 р.).</a:t>
            </a:r>
          </a:p>
        </p:txBody>
      </p:sp>
      <p:pic>
        <p:nvPicPr>
          <p:cNvPr id="368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8694" y="5711825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D:\Cліпак\Downloads\P1017813.JPG"/>
          <p:cNvPicPr>
            <a:picLocks noChangeAspect="1" noChangeArrowheads="1"/>
          </p:cNvPicPr>
          <p:nvPr/>
        </p:nvPicPr>
        <p:blipFill>
          <a:blip r:embed="rId5" cstate="print"/>
          <a:srcRect t="23951" b="25152"/>
          <a:stretch>
            <a:fillRect/>
          </a:stretch>
        </p:blipFill>
        <p:spPr bwMode="auto">
          <a:xfrm>
            <a:off x="3755157" y="2345085"/>
            <a:ext cx="5361683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55576" y="3068960"/>
            <a:ext cx="23161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Борщ Анна - диплом ІІ ступеня(2015р.)</a:t>
            </a:r>
            <a:endParaRPr lang="ru-RU" altLang="uk-UA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C:\Documents and Settings\Светлана\Рабочий стол\Безиме66ни-2.jpg"/>
          <p:cNvPicPr>
            <a:picLocks noChangeAspect="1" noChangeArrowheads="1"/>
          </p:cNvPicPr>
          <p:nvPr/>
        </p:nvPicPr>
        <p:blipFill>
          <a:blip r:embed="rId6" cstate="print"/>
          <a:srcRect t="17186"/>
          <a:stretch>
            <a:fillRect/>
          </a:stretch>
        </p:blipFill>
        <p:spPr bwMode="auto">
          <a:xfrm>
            <a:off x="68187" y="4077072"/>
            <a:ext cx="579995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824795" y="4753346"/>
            <a:ext cx="313969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1600" dirty="0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Солодовник Катерина– 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endParaRPr lang="uk-UA" altLang="uk-UA" sz="1600" dirty="0" smtClean="0">
              <a:solidFill>
                <a:srgbClr val="073C6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altLang="uk-UA" sz="1600" dirty="0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ІІ ступеня;</a:t>
            </a:r>
            <a:endParaRPr lang="uk-UA" altLang="uk-UA" sz="1600" dirty="0">
              <a:solidFill>
                <a:srgbClr val="073C6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altLang="uk-UA" sz="1600" dirty="0" err="1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Міхієнко</a:t>
            </a:r>
            <a:r>
              <a:rPr lang="uk-UA" altLang="uk-UA" sz="1600" dirty="0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Юлія – диплом </a:t>
            </a:r>
            <a:endParaRPr lang="uk-UA" altLang="uk-UA" sz="1600" dirty="0" smtClean="0">
              <a:solidFill>
                <a:srgbClr val="073C6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altLang="uk-UA" sz="1600" dirty="0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ступеня   (</a:t>
            </a:r>
            <a:r>
              <a:rPr lang="uk-UA" altLang="uk-UA" sz="1600" dirty="0" smtClean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uk-UA" altLang="uk-UA" sz="1600" dirty="0">
                <a:solidFill>
                  <a:srgbClr val="073C65"/>
                </a:solidFill>
                <a:latin typeface="Times New Roman" pitchFamily="18" charset="0"/>
                <a:cs typeface="Times New Roman" pitchFamily="18" charset="0"/>
              </a:rPr>
              <a:t>р.).</a:t>
            </a:r>
          </a:p>
        </p:txBody>
      </p:sp>
    </p:spTree>
    <p:extLst>
      <p:ext uri="{BB962C8B-B14F-4D97-AF65-F5344CB8AC3E}">
        <p14:creationId xmlns:p14="http://schemas.microsoft.com/office/powerpoint/2010/main" xmlns="" val="3081210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390" y="4925500"/>
            <a:ext cx="3589244" cy="1579000"/>
          </a:xfrm>
        </p:spPr>
        <p:txBody>
          <a:bodyPr/>
          <a:lstStyle/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Солодовник Катерина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балів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української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 та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b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президентський стипендіат 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Светлана\Рабочий стол\03062016_rek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979" y="3664961"/>
            <a:ext cx="2370529" cy="318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421573" y="3793730"/>
            <a:ext cx="2448272" cy="10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Мисаковець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Святослав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балів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історії України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637920" y="2981140"/>
            <a:ext cx="2459428" cy="7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Мацько Наталія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балів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математики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H:\мацько ната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256" y="41002"/>
            <a:ext cx="1836092" cy="27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сулим альо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05" y="41002"/>
            <a:ext cx="1861216" cy="279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натолій\Desktop\СВЄТА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002"/>
            <a:ext cx="3672408" cy="10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мисаковець святослав портрет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1" r="21387"/>
          <a:stretch/>
        </p:blipFill>
        <p:spPr bwMode="auto">
          <a:xfrm>
            <a:off x="3967508" y="989082"/>
            <a:ext cx="266330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3007436"/>
            <a:ext cx="1804216" cy="7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Сулим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Альона – </a:t>
            </a:r>
          </a:p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балів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математики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405" y="4819869"/>
            <a:ext cx="6192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НАУКОВО-МЕТОДИЧНА ТЕМА ЛІЦЕЮ НА 2014-2019рр.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369" y="5576464"/>
            <a:ext cx="66247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Упровадження педагогіки успіху у навчально-виховний процес ліцею ”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мі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099009"/>
            <a:ext cx="5580112" cy="37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07317" y="290294"/>
            <a:ext cx="3948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Патріотизм як дія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428625"/>
            <a:ext cx="82296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ГУРТКИ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940152" y="3284984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Чарівна бісеринка»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49263" y="3286125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Хорового співу»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987425"/>
            <a:ext cx="3457575" cy="2084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203848" y="4869160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Фольклорний»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132856"/>
            <a:ext cx="2559050" cy="249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460057" y="6198889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Що? Де? Коли?»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6" y="6093296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«Х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ореографія»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122" name="Picture 2" descr="C:\Users\Анатолій\Desktop\СВЄТА\IMG_5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7122" y="3896861"/>
            <a:ext cx="3168922" cy="211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3673" y="5707843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G:\сайт\IMG_67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33056"/>
            <a:ext cx="3060340" cy="20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Светлана\Рабочий стол\DSC_16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052736"/>
            <a:ext cx="3240360" cy="214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004048" y="5157192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Georgia" pitchFamily="16" charset="0"/>
              </a:rPr>
              <a:t>«Т</a:t>
            </a:r>
            <a:r>
              <a:rPr lang="uk-UA" sz="2000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еатральний»</a:t>
            </a:r>
            <a:endParaRPr lang="uk-UA" sz="2000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k_gSIQCAc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28800"/>
            <a:ext cx="4631160" cy="30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OAllrF4M36E.jpg"/>
          <p:cNvPicPr>
            <a:picLocks noChangeAspect="1" noChangeArrowheads="1"/>
          </p:cNvPicPr>
          <p:nvPr/>
        </p:nvPicPr>
        <p:blipFill>
          <a:blip r:embed="rId5" cstate="print"/>
          <a:srcRect r="11126"/>
          <a:stretch>
            <a:fillRect/>
          </a:stretch>
        </p:blipFill>
        <p:spPr bwMode="auto">
          <a:xfrm>
            <a:off x="251520" y="188640"/>
            <a:ext cx="3923928" cy="293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S3br_Z_6PAc.jpg"/>
          <p:cNvPicPr>
            <a:picLocks noChangeAspect="1" noChangeArrowheads="1"/>
          </p:cNvPicPr>
          <p:nvPr/>
        </p:nvPicPr>
        <p:blipFill>
          <a:blip r:embed="rId6" cstate="print"/>
          <a:srcRect r="11721"/>
          <a:stretch>
            <a:fillRect/>
          </a:stretch>
        </p:blipFill>
        <p:spPr bwMode="auto">
          <a:xfrm>
            <a:off x="0" y="3284984"/>
            <a:ext cx="42119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ЛІЦЕЙСЬКІ </a:t>
            </a: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СВЯТА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23528" y="1196752"/>
            <a:ext cx="8640960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uk-UA" dirty="0" smtClean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Посвята в ліцеїсти 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зустрічі випускників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Осінній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зорепад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Першого та </a:t>
            </a:r>
          </a:p>
          <a:p>
            <a:pPr marL="457200" indent="-457200">
              <a:spcBef>
                <a:spcPts val="45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Останнього дзвінка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Кліп-арт</a:t>
            </a:r>
            <a:endParaRPr lang="uk-UA" dirty="0" smtClean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Козацькі </a:t>
            </a: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розваги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Літературно-музичні світлиці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756150" cy="212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11037"/>
            <a:ext cx="4095750" cy="3321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437112"/>
            <a:ext cx="3455987" cy="207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ВІДКРИТІ ЗАНЯТТЯ СПЕЦКУРСУ “ДЕБАТИ”</a:t>
            </a:r>
            <a: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alt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Светлана\Рабочий стол\DSC_204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5115123" cy="28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Светлана\Рабочий стол\DSC09546.jpg"/>
          <p:cNvPicPr>
            <a:picLocks noChangeAspect="1" noChangeArrowheads="1"/>
          </p:cNvPicPr>
          <p:nvPr/>
        </p:nvPicPr>
        <p:blipFill>
          <a:blip r:embed="rId4" cstate="print"/>
          <a:srcRect b="25401"/>
          <a:stretch>
            <a:fillRect/>
          </a:stretch>
        </p:blipFill>
        <p:spPr bwMode="auto">
          <a:xfrm>
            <a:off x="3059832" y="3717032"/>
            <a:ext cx="51480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73401" y="1196752"/>
            <a:ext cx="32553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презентація </a:t>
            </a:r>
            <a:r>
              <a:rPr lang="uk-UA" altLang="uk-UA" sz="28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навчального </a:t>
            </a:r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проекту на соціальну тему</a:t>
            </a:r>
            <a:b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58112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 ЗМІ – стимулятор прогресу! ”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633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Навчально-виховні </a:t>
            </a: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соціальні теми</a:t>
            </a:r>
          </a:p>
        </p:txBody>
      </p:sp>
      <p:sp>
        <p:nvSpPr>
          <p:cNvPr id="174083" name="Text Box 2"/>
          <p:cNvSpPr txBox="1">
            <a:spLocks noChangeArrowheads="1"/>
          </p:cNvSpPr>
          <p:nvPr/>
        </p:nvSpPr>
        <p:spPr bwMode="auto">
          <a:xfrm>
            <a:off x="428625" y="1571625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«Подаруй зірку добра кожному»</a:t>
            </a:r>
          </a:p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«Чужих дітей не буває»</a:t>
            </a:r>
          </a:p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«Від серця до серця»</a:t>
            </a:r>
          </a:p>
        </p:txBody>
      </p:sp>
      <p:pic>
        <p:nvPicPr>
          <p:cNvPr id="1740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3" y="2060575"/>
            <a:ext cx="3827462" cy="221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5229225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3359150"/>
            <a:ext cx="3743325" cy="251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5950" y="4217988"/>
            <a:ext cx="3157538" cy="2116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886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Регіональний конкурс учнівської творчості “СЛАВНІ НАЩАДКИ ТАРАСА”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Светлана\Рабочий стол\IMG_299110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44824"/>
            <a:ext cx="3332949" cy="249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Documents and Settings\Светлана\Рабочий стол\75b0215580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3533" y="0"/>
            <a:ext cx="2280467" cy="305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Documents and Settings\Светлана\Рабочий стол\91e914c66f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09595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Светлана\Рабочий стол\IMG_3009100316.jpg"/>
          <p:cNvPicPr>
            <a:picLocks noChangeAspect="1" noChangeArrowheads="1"/>
          </p:cNvPicPr>
          <p:nvPr/>
        </p:nvPicPr>
        <p:blipFill>
          <a:blip r:embed="rId6" cstate="print"/>
          <a:srcRect b="12615"/>
          <a:stretch>
            <a:fillRect/>
          </a:stretch>
        </p:blipFill>
        <p:spPr bwMode="auto">
          <a:xfrm>
            <a:off x="3635896" y="3928391"/>
            <a:ext cx="4472138" cy="292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C:\Documents and Settings\Светлана\Рабочий стол\e84a5fdcc0db (1).jpg"/>
          <p:cNvPicPr>
            <a:picLocks noChangeAspect="1" noChangeArrowheads="1"/>
          </p:cNvPicPr>
          <p:nvPr/>
        </p:nvPicPr>
        <p:blipFill>
          <a:blip r:embed="rId7" cstate="print"/>
          <a:srcRect b="22818"/>
          <a:stretch>
            <a:fillRect/>
          </a:stretch>
        </p:blipFill>
        <p:spPr bwMode="auto">
          <a:xfrm>
            <a:off x="0" y="1196752"/>
            <a:ext cx="453292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3" y="936625"/>
            <a:ext cx="8832850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6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603" y="5680730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555776" y="0"/>
            <a:ext cx="3960441" cy="1048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ЕКСКУРСІЇ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73400" cy="213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3" y="0"/>
            <a:ext cx="2859087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0" y="2060848"/>
            <a:ext cx="296068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Національний музей архітектури та побуту України с. </a:t>
            </a:r>
            <a:r>
              <a:rPr lang="uk-UA" sz="1400" b="1" dirty="0" err="1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Пирогово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588224" y="2204864"/>
            <a:ext cx="2286000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м. Львова</a:t>
            </a: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251520" y="6309320"/>
            <a:ext cx="478737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</a:t>
            </a:r>
            <a:r>
              <a:rPr lang="uk-UA" sz="14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Камянць-Подільського</a:t>
            </a: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та м. Хотина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G:\IMG_1200.jpg"/>
          <p:cNvPicPr>
            <a:picLocks noChangeAspect="1" noChangeArrowheads="1"/>
          </p:cNvPicPr>
          <p:nvPr/>
        </p:nvPicPr>
        <p:blipFill>
          <a:blip r:embed="rId6" cstate="print"/>
          <a:srcRect t="13055"/>
          <a:stretch>
            <a:fillRect/>
          </a:stretch>
        </p:blipFill>
        <p:spPr bwMode="auto">
          <a:xfrm>
            <a:off x="0" y="2420888"/>
            <a:ext cx="46001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IMG_112г3.jpg"/>
          <p:cNvPicPr>
            <a:picLocks noChangeAspect="1" noChangeArrowheads="1"/>
          </p:cNvPicPr>
          <p:nvPr/>
        </p:nvPicPr>
        <p:blipFill>
          <a:blip r:embed="rId7" cstate="print"/>
          <a:srcRect t="35926" b="12309"/>
          <a:stretch>
            <a:fillRect/>
          </a:stretch>
        </p:blipFill>
        <p:spPr bwMode="auto">
          <a:xfrm>
            <a:off x="0" y="4653136"/>
            <a:ext cx="494037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355976" y="3284984"/>
            <a:ext cx="22860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Ботанічний сад </a:t>
            </a: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м. </a:t>
            </a:r>
            <a:r>
              <a:rPr lang="uk-UA" sz="1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Києва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Picture 3" descr="C:\Documents and Settings\Светлана\Рабочий стол\SAM_41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92696"/>
            <a:ext cx="3361556" cy="2524902"/>
          </a:xfrm>
          <a:prstGeom prst="rect">
            <a:avLst/>
          </a:prstGeom>
          <a:noFill/>
        </p:spPr>
      </p:pic>
      <p:pic>
        <p:nvPicPr>
          <p:cNvPr id="22529" name="Picture 1" descr="F:\Звіт кафедри\Чернігі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3573015"/>
            <a:ext cx="3419872" cy="227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477327" y="6093296"/>
            <a:ext cx="1933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6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м. Чернігова</a:t>
            </a:r>
            <a:endParaRPr lang="uk-UA" sz="16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76672"/>
            <a:ext cx="2376264" cy="1224136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 із представниками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Громадської організації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 Взаємодія молоді ” </a:t>
            </a:r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2" name="Picture 2" descr="C:\Documents and Settings\Светлана\Рабочий стол\IMG_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659" y="332656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Documents and Settings\Светлана\Рабочий стол\IMG_4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284645" cy="246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51520" y="2564904"/>
            <a:ext cx="30963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Всеукраїнська мандрівна виставка «Кожен має право знати свої права»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проект Громадської організації “MART”, що була створена в рамках Всеукраїнської освітньої програми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“Розуміємо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права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людини”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підтримки Міжнародного фонду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“Відродження”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ПРООН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5" descr="C:\Documents and Settings\Светлана\Рабочий стол\DSC_0218-1024x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3200872" cy="213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Documents and Settings\Светлана\Рабочий стол\DSC_0242-1024x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05819"/>
            <a:ext cx="3364632" cy="215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177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Светлана\Рабочий стол\IMG_8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909728" cy="327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Documents and Settings\Светлана\Рабочий стол\IMG_8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48877"/>
            <a:ext cx="4513684" cy="300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Documents and Settings\Светлана\Рабочий стол\IMG_8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721596" cy="24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Светлана\Рабочий стол\IMG_8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25685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30832"/>
            <a:ext cx="9291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Міжрегіональна краєзнавчо-патріотична акція учнівської молоді «Ми - діти єдиної країни»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0401_141657.jpg"/>
          <p:cNvPicPr>
            <a:picLocks noChangeAspect="1"/>
          </p:cNvPicPr>
          <p:nvPr/>
        </p:nvPicPr>
        <p:blipFill>
          <a:blip r:embed="rId2" cstate="print"/>
          <a:srcRect l="8878" t="16773" b="4394"/>
          <a:stretch>
            <a:fillRect/>
          </a:stretch>
        </p:blipFill>
        <p:spPr>
          <a:xfrm>
            <a:off x="4788024" y="764704"/>
            <a:ext cx="2956311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Я –  ПАТРІОТ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" name="Рисунок 4" descr="IMG_20150402_140705.jpg"/>
          <p:cNvPicPr>
            <a:picLocks noChangeAspect="1"/>
          </p:cNvPicPr>
          <p:nvPr/>
        </p:nvPicPr>
        <p:blipFill>
          <a:blip r:embed="rId3" cstate="print"/>
          <a:srcRect r="15717"/>
          <a:stretch>
            <a:fillRect/>
          </a:stretch>
        </p:blipFill>
        <p:spPr>
          <a:xfrm>
            <a:off x="1619672" y="980728"/>
            <a:ext cx="2680238" cy="3993534"/>
          </a:xfrm>
          <a:prstGeom prst="rect">
            <a:avLst/>
          </a:prstGeom>
        </p:spPr>
      </p:pic>
      <p:pic>
        <p:nvPicPr>
          <p:cNvPr id="6" name="Рисунок 5" descr="IMG_20150401_141333.jpg"/>
          <p:cNvPicPr>
            <a:picLocks noChangeAspect="1"/>
          </p:cNvPicPr>
          <p:nvPr/>
        </p:nvPicPr>
        <p:blipFill>
          <a:blip r:embed="rId4" cstate="print"/>
          <a:srcRect t="19254"/>
          <a:stretch>
            <a:fillRect/>
          </a:stretch>
        </p:blipFill>
        <p:spPr>
          <a:xfrm>
            <a:off x="395536" y="3501008"/>
            <a:ext cx="2465800" cy="3356992"/>
          </a:xfrm>
          <a:prstGeom prst="rect">
            <a:avLst/>
          </a:prstGeom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Cліпак\ЗВІТИ\DSC_5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861048"/>
            <a:ext cx="3981594" cy="2639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84249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 включено до участі в проведенні Всеукраїнської дослідно-експериментальної роботи на тему : “ФОРМУВАННЯ ПОЗИТИВНОЇ ГРОМАДСЬКОЇ ДУМКИ ЩОДО ОСВІТНІХ ІННОВАЦІЙ”</a:t>
            </a:r>
          </a:p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(наказ МОН України від 04.03.2016 № 219)</a:t>
            </a:r>
          </a:p>
          <a:p>
            <a:pPr algn="ctr"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скачанные фай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2362558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НАВЧАЛЬНО-ПОЛЬОВІ ЗБОРИ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:\польові збори\Збори 2016\Збори день 3\DSC_5536.JPG"/>
          <p:cNvPicPr>
            <a:picLocks noChangeAspect="1" noChangeArrowheads="1"/>
          </p:cNvPicPr>
          <p:nvPr/>
        </p:nvPicPr>
        <p:blipFill>
          <a:blip r:embed="rId3" cstate="print"/>
          <a:srcRect l="53401" t="22111"/>
          <a:stretch>
            <a:fillRect/>
          </a:stretch>
        </p:blipFill>
        <p:spPr bwMode="auto">
          <a:xfrm>
            <a:off x="5652120" y="908720"/>
            <a:ext cx="3204642" cy="355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польові збори\Збори 2016\Збори день 2\DSC_5523.JPG"/>
          <p:cNvPicPr>
            <a:picLocks noChangeAspect="1" noChangeArrowheads="1"/>
          </p:cNvPicPr>
          <p:nvPr/>
        </p:nvPicPr>
        <p:blipFill>
          <a:blip r:embed="rId4" cstate="print"/>
          <a:srcRect b="26310"/>
          <a:stretch>
            <a:fillRect/>
          </a:stretch>
        </p:blipFill>
        <p:spPr bwMode="auto">
          <a:xfrm>
            <a:off x="0" y="3498230"/>
            <a:ext cx="6877050" cy="335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E:\польові збори\Навчально_польові_збори_2016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08720"/>
            <a:ext cx="4524662" cy="299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27003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155 річниця перебування труни з прахом Тараса Шевченка 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біля </a:t>
            </a:r>
            <a:r>
              <a:rPr lang="uk-UA" sz="20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Спасо-Преображенської</a:t>
            </a: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церкви</a:t>
            </a:r>
            <a:endParaRPr lang="uk-UA" sz="2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C:\Documents and Settings\Светлана\Рабочий стол\IMG_262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IMG_2621_1.jpg"/>
          <p:cNvPicPr>
            <a:picLocks noChangeAspect="1" noChangeArrowheads="1"/>
          </p:cNvPicPr>
          <p:nvPr/>
        </p:nvPicPr>
        <p:blipFill>
          <a:blip r:embed="rId3" cstate="print"/>
          <a:srcRect b="21623"/>
          <a:stretch>
            <a:fillRect/>
          </a:stretch>
        </p:blipFill>
        <p:spPr bwMode="auto">
          <a:xfrm>
            <a:off x="4489033" y="3356992"/>
            <a:ext cx="465496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IMG_2612_1.jpg"/>
          <p:cNvPicPr>
            <a:picLocks noChangeAspect="1" noChangeArrowheads="1"/>
          </p:cNvPicPr>
          <p:nvPr/>
        </p:nvPicPr>
        <p:blipFill>
          <a:blip r:embed="rId4" cstate="print"/>
          <a:srcRect b="21623"/>
          <a:stretch>
            <a:fillRect/>
          </a:stretch>
        </p:blipFill>
        <p:spPr bwMode="auto">
          <a:xfrm>
            <a:off x="0" y="3356992"/>
            <a:ext cx="45324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ХУДОЖНЬО-ПРОСВІТНИЦЬКА АКЦІЯ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“ОСТАННІЙ ШЛЯХ КОБЗАРЯ”</a:t>
            </a:r>
            <a:endParaRPr lang="uk-UA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36712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Співпраця із благодійним фондом “ </a:t>
            </a:r>
            <a:r>
              <a:rPr lang="uk-UA" sz="3200" b="1" dirty="0" err="1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Ніжен</a:t>
            </a:r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”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2887" y="653306"/>
            <a:ext cx="8229600" cy="2592288"/>
          </a:xfrm>
        </p:spPr>
        <p:txBody>
          <a:bodyPr/>
          <a:lstStyle/>
          <a:p>
            <a:pPr marL="0" indent="0" algn="just">
              <a:buNone/>
            </a:pPr>
            <a:r>
              <a:rPr lang="uk-UA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Прагніть помітити в кожній, дитині її найсильнішу сторону, знайти в ній ту «золоту жилку», від якої починається розвиток 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індивідуальності</a:t>
            </a:r>
            <a:endParaRPr lang="uk-UA" sz="3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87" y="3212976"/>
            <a:ext cx="45989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1874" y="3245594"/>
            <a:ext cx="4102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В.О.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Сухомлинський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594287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Шпалери</a:t>
            </a: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http://www.prezentacii-angliyskiy.ru/</a:t>
            </a: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фонд “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Ніжен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indent="11113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http://nizhen.com.ua/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dirty="0" smtClean="0">
              <a:latin typeface="Calibri" pitchFamily="34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18"/>
          <p:cNvCxnSpPr>
            <a:cxnSpLocks noChangeShapeType="1"/>
          </p:cNvCxnSpPr>
          <p:nvPr/>
        </p:nvCxnSpPr>
        <p:spPr bwMode="auto">
          <a:xfrm>
            <a:off x="7445375" y="3644900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39" name="AutoShape 17"/>
          <p:cNvCxnSpPr>
            <a:cxnSpLocks noChangeShapeType="1"/>
          </p:cNvCxnSpPr>
          <p:nvPr/>
        </p:nvCxnSpPr>
        <p:spPr bwMode="auto">
          <a:xfrm>
            <a:off x="7500958" y="4214818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43" name="AutoShape 13"/>
          <p:cNvCxnSpPr>
            <a:cxnSpLocks noChangeShapeType="1"/>
          </p:cNvCxnSpPr>
          <p:nvPr/>
        </p:nvCxnSpPr>
        <p:spPr bwMode="auto">
          <a:xfrm>
            <a:off x="7445375" y="5373688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44" name="AutoShape 12"/>
          <p:cNvCxnSpPr>
            <a:cxnSpLocks noChangeShapeType="1"/>
          </p:cNvCxnSpPr>
          <p:nvPr/>
        </p:nvCxnSpPr>
        <p:spPr bwMode="auto">
          <a:xfrm>
            <a:off x="7500958" y="4857760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47" name="AutoShape 5"/>
          <p:cNvCxnSpPr>
            <a:cxnSpLocks noChangeShapeType="1"/>
          </p:cNvCxnSpPr>
          <p:nvPr/>
        </p:nvCxnSpPr>
        <p:spPr bwMode="auto">
          <a:xfrm>
            <a:off x="8051800" y="6021388"/>
            <a:ext cx="2651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48" name="AutoShape 11"/>
          <p:cNvCxnSpPr>
            <a:cxnSpLocks noChangeShapeType="1"/>
          </p:cNvCxnSpPr>
          <p:nvPr/>
        </p:nvCxnSpPr>
        <p:spPr bwMode="auto">
          <a:xfrm>
            <a:off x="8051800" y="3860800"/>
            <a:ext cx="2651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49" name="AutoShape 67"/>
          <p:cNvCxnSpPr>
            <a:cxnSpLocks noChangeShapeType="1"/>
          </p:cNvCxnSpPr>
          <p:nvPr/>
        </p:nvCxnSpPr>
        <p:spPr bwMode="auto">
          <a:xfrm>
            <a:off x="6850063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0" name="AutoShape 68"/>
          <p:cNvCxnSpPr>
            <a:cxnSpLocks noChangeShapeType="1"/>
          </p:cNvCxnSpPr>
          <p:nvPr/>
        </p:nvCxnSpPr>
        <p:spPr bwMode="auto">
          <a:xfrm>
            <a:off x="7308850" y="1660525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1" name="AutoShape 69"/>
          <p:cNvCxnSpPr>
            <a:cxnSpLocks noChangeShapeType="1"/>
          </p:cNvCxnSpPr>
          <p:nvPr/>
        </p:nvCxnSpPr>
        <p:spPr bwMode="auto">
          <a:xfrm>
            <a:off x="7812088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2" name="AutoShape 70"/>
          <p:cNvCxnSpPr>
            <a:cxnSpLocks noChangeShapeType="1"/>
          </p:cNvCxnSpPr>
          <p:nvPr/>
        </p:nvCxnSpPr>
        <p:spPr bwMode="auto">
          <a:xfrm>
            <a:off x="8275638" y="1660525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3" name="AutoShape 71"/>
          <p:cNvCxnSpPr>
            <a:cxnSpLocks noChangeShapeType="1"/>
          </p:cNvCxnSpPr>
          <p:nvPr/>
        </p:nvCxnSpPr>
        <p:spPr bwMode="auto">
          <a:xfrm>
            <a:off x="8748713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4" name="AutoShape 66"/>
          <p:cNvCxnSpPr>
            <a:cxnSpLocks noChangeShapeType="1"/>
          </p:cNvCxnSpPr>
          <p:nvPr/>
        </p:nvCxnSpPr>
        <p:spPr bwMode="auto">
          <a:xfrm>
            <a:off x="4572000" y="1476375"/>
            <a:ext cx="0" cy="8953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5" name="AutoShape 38"/>
          <p:cNvCxnSpPr>
            <a:cxnSpLocks noChangeShapeType="1"/>
          </p:cNvCxnSpPr>
          <p:nvPr/>
        </p:nvCxnSpPr>
        <p:spPr bwMode="auto">
          <a:xfrm>
            <a:off x="3817938" y="1547813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6" name="AutoShape 38"/>
          <p:cNvCxnSpPr>
            <a:cxnSpLocks noChangeShapeType="1"/>
          </p:cNvCxnSpPr>
          <p:nvPr/>
        </p:nvCxnSpPr>
        <p:spPr bwMode="auto">
          <a:xfrm>
            <a:off x="5316538" y="155733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7" name="AutoShape 30"/>
          <p:cNvCxnSpPr>
            <a:cxnSpLocks noChangeShapeType="1"/>
          </p:cNvCxnSpPr>
          <p:nvPr/>
        </p:nvCxnSpPr>
        <p:spPr bwMode="auto">
          <a:xfrm>
            <a:off x="2339975" y="3429000"/>
            <a:ext cx="0" cy="2374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4358" name="AutoShape 7"/>
          <p:cNvCxnSpPr>
            <a:cxnSpLocks noChangeShapeType="1"/>
          </p:cNvCxnSpPr>
          <p:nvPr/>
        </p:nvCxnSpPr>
        <p:spPr bwMode="auto">
          <a:xfrm>
            <a:off x="1908175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59" name="AutoShape 8"/>
          <p:cNvCxnSpPr>
            <a:cxnSpLocks noChangeShapeType="1"/>
          </p:cNvCxnSpPr>
          <p:nvPr/>
        </p:nvCxnSpPr>
        <p:spPr bwMode="auto">
          <a:xfrm>
            <a:off x="1403350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0" name="AutoShape 9"/>
          <p:cNvCxnSpPr>
            <a:cxnSpLocks noChangeShapeType="1"/>
          </p:cNvCxnSpPr>
          <p:nvPr/>
        </p:nvCxnSpPr>
        <p:spPr bwMode="auto">
          <a:xfrm>
            <a:off x="971550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1" name="AutoShape 10"/>
          <p:cNvCxnSpPr>
            <a:cxnSpLocks noChangeShapeType="1"/>
          </p:cNvCxnSpPr>
          <p:nvPr/>
        </p:nvCxnSpPr>
        <p:spPr bwMode="auto">
          <a:xfrm>
            <a:off x="395288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2" name="AutoShape 39"/>
          <p:cNvCxnSpPr>
            <a:cxnSpLocks noChangeShapeType="1"/>
          </p:cNvCxnSpPr>
          <p:nvPr/>
        </p:nvCxnSpPr>
        <p:spPr bwMode="auto">
          <a:xfrm>
            <a:off x="115888" y="1547813"/>
            <a:ext cx="0" cy="2457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3" name="AutoShape 38"/>
          <p:cNvCxnSpPr>
            <a:cxnSpLocks noChangeShapeType="1"/>
          </p:cNvCxnSpPr>
          <p:nvPr/>
        </p:nvCxnSpPr>
        <p:spPr bwMode="auto">
          <a:xfrm>
            <a:off x="1376363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4" name="AutoShape 38"/>
          <p:cNvCxnSpPr>
            <a:cxnSpLocks noChangeShapeType="1"/>
          </p:cNvCxnSpPr>
          <p:nvPr/>
        </p:nvCxnSpPr>
        <p:spPr bwMode="auto">
          <a:xfrm>
            <a:off x="1916113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5" name="AutoShape 38"/>
          <p:cNvCxnSpPr>
            <a:cxnSpLocks noChangeShapeType="1"/>
          </p:cNvCxnSpPr>
          <p:nvPr/>
        </p:nvCxnSpPr>
        <p:spPr bwMode="auto">
          <a:xfrm>
            <a:off x="2576513" y="157003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6" name="AutoShape 38"/>
          <p:cNvCxnSpPr>
            <a:cxnSpLocks noChangeShapeType="1"/>
          </p:cNvCxnSpPr>
          <p:nvPr/>
        </p:nvCxnSpPr>
        <p:spPr bwMode="auto">
          <a:xfrm>
            <a:off x="946150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67" name="AutoShape 38"/>
          <p:cNvCxnSpPr>
            <a:cxnSpLocks noChangeShapeType="1"/>
          </p:cNvCxnSpPr>
          <p:nvPr/>
        </p:nvCxnSpPr>
        <p:spPr bwMode="auto">
          <a:xfrm>
            <a:off x="430213" y="1593850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368" name="Rectangle 57"/>
          <p:cNvSpPr>
            <a:spLocks noChangeArrowheads="1"/>
          </p:cNvSpPr>
          <p:nvPr/>
        </p:nvSpPr>
        <p:spPr bwMode="auto">
          <a:xfrm>
            <a:off x="3571875" y="676275"/>
            <a:ext cx="206692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 ліцею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4369" name="Rectangle 56"/>
          <p:cNvSpPr>
            <a:spLocks noChangeArrowheads="1"/>
          </p:cNvSpPr>
          <p:nvPr/>
        </p:nvSpPr>
        <p:spPr bwMode="auto">
          <a:xfrm>
            <a:off x="163513" y="692150"/>
            <a:ext cx="20955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Педрада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70" name="Rectangle 55"/>
          <p:cNvSpPr>
            <a:spLocks noChangeArrowheads="1"/>
          </p:cNvSpPr>
          <p:nvPr/>
        </p:nvSpPr>
        <p:spPr bwMode="auto">
          <a:xfrm>
            <a:off x="7143750" y="676275"/>
            <a:ext cx="181927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Наради при директорі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4371" name="AutoShape 58"/>
          <p:cNvCxnSpPr>
            <a:cxnSpLocks noChangeShapeType="1"/>
          </p:cNvCxnSpPr>
          <p:nvPr/>
        </p:nvCxnSpPr>
        <p:spPr bwMode="auto">
          <a:xfrm flipH="1">
            <a:off x="2268538" y="828675"/>
            <a:ext cx="1295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72" name="AutoShape 59"/>
          <p:cNvCxnSpPr>
            <a:cxnSpLocks noChangeShapeType="1"/>
          </p:cNvCxnSpPr>
          <p:nvPr/>
        </p:nvCxnSpPr>
        <p:spPr bwMode="auto">
          <a:xfrm>
            <a:off x="5638800" y="828675"/>
            <a:ext cx="1504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373" name="Rectangle 54"/>
          <p:cNvSpPr>
            <a:spLocks noChangeArrowheads="1"/>
          </p:cNvSpPr>
          <p:nvPr/>
        </p:nvSpPr>
        <p:spPr bwMode="auto">
          <a:xfrm>
            <a:off x="49213" y="1128713"/>
            <a:ext cx="2794000" cy="495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Колективні форми роботи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4374" name="Rectangle 53"/>
          <p:cNvSpPr>
            <a:spLocks noChangeArrowheads="1"/>
          </p:cNvSpPr>
          <p:nvPr/>
        </p:nvSpPr>
        <p:spPr bwMode="auto">
          <a:xfrm>
            <a:off x="3348038" y="1125538"/>
            <a:ext cx="2466975" cy="498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Науково-методична рада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75" name="Rectangle 60"/>
          <p:cNvSpPr>
            <a:spLocks noChangeArrowheads="1"/>
          </p:cNvSpPr>
          <p:nvPr/>
        </p:nvSpPr>
        <p:spPr bwMode="auto">
          <a:xfrm>
            <a:off x="6745288" y="1125538"/>
            <a:ext cx="2217737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Індивідуальні форми роботи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1" name="Rectangle 90"/>
          <p:cNvSpPr>
            <a:spLocks noChangeArrowheads="1"/>
          </p:cNvSpPr>
          <p:nvPr/>
        </p:nvSpPr>
        <p:spPr bwMode="auto">
          <a:xfrm>
            <a:off x="6679973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Атестація</a:t>
            </a:r>
            <a:endParaRPr lang="uk-UA" dirty="0">
              <a:cs typeface="Arial" pitchFamily="34" charset="0"/>
            </a:endParaRP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7524328" y="1844824"/>
            <a:ext cx="504056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Творчі звіти вчителів</a:t>
            </a:r>
            <a:endParaRPr lang="uk-UA" dirty="0">
              <a:cs typeface="Arial" pitchFamily="34" charset="0"/>
            </a:endParaRPr>
          </a:p>
        </p:txBody>
      </p:sp>
      <p:sp>
        <p:nvSpPr>
          <p:cNvPr id="13" name="Rectangle 88"/>
          <p:cNvSpPr>
            <a:spLocks noChangeArrowheads="1"/>
          </p:cNvSpPr>
          <p:nvPr/>
        </p:nvSpPr>
        <p:spPr bwMode="auto">
          <a:xfrm>
            <a:off x="8100392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Консультації</a:t>
            </a:r>
            <a:endParaRPr lang="uk-UA" dirty="0">
              <a:cs typeface="Arial" pitchFamily="34" charset="0"/>
            </a:endParaRPr>
          </a:p>
        </p:txBody>
      </p:sp>
      <p:sp>
        <p:nvSpPr>
          <p:cNvPr id="14" name="Rectangle 87"/>
          <p:cNvSpPr>
            <a:spLocks noChangeArrowheads="1"/>
          </p:cNvSpPr>
          <p:nvPr/>
        </p:nvSpPr>
        <p:spPr bwMode="auto">
          <a:xfrm>
            <a:off x="8532440" y="1844824"/>
            <a:ext cx="452597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з молодими вчителями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7112021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Самоосвіта</a:t>
            </a:r>
            <a:endParaRPr lang="uk-UA" dirty="0">
              <a:cs typeface="Arial" pitchFamily="34" charset="0"/>
            </a:endParaRPr>
          </a:p>
        </p:txBody>
      </p:sp>
      <p:sp>
        <p:nvSpPr>
          <p:cNvPr id="14381" name="Rectangle 61"/>
          <p:cNvSpPr>
            <a:spLocks noChangeArrowheads="1"/>
          </p:cNvSpPr>
          <p:nvPr/>
        </p:nvSpPr>
        <p:spPr bwMode="auto">
          <a:xfrm>
            <a:off x="3348038" y="1782763"/>
            <a:ext cx="1084262" cy="42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Наради при заступниках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4382" name="Rectangle 63"/>
          <p:cNvSpPr>
            <a:spLocks noChangeArrowheads="1"/>
          </p:cNvSpPr>
          <p:nvPr/>
        </p:nvSpPr>
        <p:spPr bwMode="auto">
          <a:xfrm>
            <a:off x="3694113" y="2371725"/>
            <a:ext cx="1885950" cy="404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Вивчення та узагальнення педагогічного досвіду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83" name="Rectangle 62"/>
          <p:cNvSpPr>
            <a:spLocks noChangeArrowheads="1"/>
          </p:cNvSpPr>
          <p:nvPr/>
        </p:nvSpPr>
        <p:spPr bwMode="auto">
          <a:xfrm>
            <a:off x="4708525" y="1782763"/>
            <a:ext cx="1106488" cy="42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оперативки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Rectangle 51"/>
          <p:cNvSpPr>
            <a:spLocks noChangeArrowheads="1"/>
          </p:cNvSpPr>
          <p:nvPr/>
        </p:nvSpPr>
        <p:spPr bwMode="auto">
          <a:xfrm>
            <a:off x="163513" y="1807617"/>
            <a:ext cx="520055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Психолого-педагогічні  семінари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772716" y="1807617"/>
            <a:ext cx="3429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Педагогічні читання</a:t>
            </a:r>
            <a:endParaRPr lang="uk-UA" dirty="0">
              <a:cs typeface="Arial" pitchFamily="34" charset="0"/>
            </a:endParaRP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1204764" y="1813966"/>
            <a:ext cx="3429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Проблемні семінари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22" name="Rectangle 48"/>
          <p:cNvSpPr>
            <a:spLocks noChangeArrowheads="1"/>
          </p:cNvSpPr>
          <p:nvPr/>
        </p:nvSpPr>
        <p:spPr bwMode="auto">
          <a:xfrm>
            <a:off x="1635324" y="1813967"/>
            <a:ext cx="560412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предметні </a:t>
            </a:r>
            <a:r>
              <a:rPr lang="uk-UA" sz="11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тиждні</a:t>
            </a:r>
            <a:endParaRPr lang="uk-UA" dirty="0">
              <a:cs typeface="Arial" pitchFamily="34" charset="0"/>
            </a:endParaRPr>
          </a:p>
        </p:txBody>
      </p:sp>
      <p:sp>
        <p:nvSpPr>
          <p:cNvPr id="23" name="Rectangle 47"/>
          <p:cNvSpPr>
            <a:spLocks noChangeArrowheads="1"/>
          </p:cNvSpPr>
          <p:nvPr/>
        </p:nvSpPr>
        <p:spPr bwMode="auto">
          <a:xfrm>
            <a:off x="2310408" y="1813967"/>
            <a:ext cx="5334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Робота з обдарованими дітьми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14389" name="Rectangle 46"/>
          <p:cNvSpPr>
            <a:spLocks noChangeArrowheads="1"/>
          </p:cNvSpPr>
          <p:nvPr/>
        </p:nvSpPr>
        <p:spPr bwMode="auto">
          <a:xfrm>
            <a:off x="47625" y="4005263"/>
            <a:ext cx="2147888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Науково-практична конференція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4390" name="AutoShape 45"/>
          <p:cNvCxnSpPr>
            <a:cxnSpLocks noChangeShapeType="1"/>
          </p:cNvCxnSpPr>
          <p:nvPr/>
        </p:nvCxnSpPr>
        <p:spPr bwMode="auto">
          <a:xfrm>
            <a:off x="1258888" y="1001713"/>
            <a:ext cx="0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91" name="AutoShape 44"/>
          <p:cNvCxnSpPr>
            <a:cxnSpLocks noChangeShapeType="1"/>
          </p:cNvCxnSpPr>
          <p:nvPr/>
        </p:nvCxnSpPr>
        <p:spPr bwMode="auto">
          <a:xfrm>
            <a:off x="4622800" y="981075"/>
            <a:ext cx="0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392" name="AutoShape 43"/>
          <p:cNvCxnSpPr>
            <a:cxnSpLocks noChangeShapeType="1"/>
          </p:cNvCxnSpPr>
          <p:nvPr/>
        </p:nvCxnSpPr>
        <p:spPr bwMode="auto">
          <a:xfrm>
            <a:off x="8027988" y="981075"/>
            <a:ext cx="0" cy="1444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393" name="Rectangle 72"/>
          <p:cNvSpPr>
            <a:spLocks noChangeArrowheads="1"/>
          </p:cNvSpPr>
          <p:nvPr/>
        </p:nvSpPr>
        <p:spPr bwMode="auto">
          <a:xfrm>
            <a:off x="2473325" y="3527425"/>
            <a:ext cx="1419225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семінари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94" name="Rectangle 73"/>
          <p:cNvSpPr>
            <a:spLocks noChangeArrowheads="1"/>
          </p:cNvSpPr>
          <p:nvPr/>
        </p:nvSpPr>
        <p:spPr bwMode="auto">
          <a:xfrm>
            <a:off x="2473325" y="4022725"/>
            <a:ext cx="141922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95" name="Rectangle 74"/>
          <p:cNvSpPr>
            <a:spLocks noChangeArrowheads="1"/>
          </p:cNvSpPr>
          <p:nvPr/>
        </p:nvSpPr>
        <p:spPr bwMode="auto">
          <a:xfrm>
            <a:off x="2473325" y="4518025"/>
            <a:ext cx="1419225" cy="485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Гуртки, спецкурси, факультативи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96" name="Rectangle 75"/>
          <p:cNvSpPr>
            <a:spLocks noChangeArrowheads="1"/>
          </p:cNvSpPr>
          <p:nvPr/>
        </p:nvSpPr>
        <p:spPr bwMode="auto">
          <a:xfrm>
            <a:off x="2473325" y="5146675"/>
            <a:ext cx="1419225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Олімпіади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97" name="Rectangle 76"/>
          <p:cNvSpPr>
            <a:spLocks noChangeArrowheads="1"/>
          </p:cNvSpPr>
          <p:nvPr/>
        </p:nvSpPr>
        <p:spPr bwMode="auto">
          <a:xfrm>
            <a:off x="2473325" y="5565775"/>
            <a:ext cx="1419225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Творчі конкурси, турніри, фестивалі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398" name="Rectangle 42"/>
          <p:cNvSpPr>
            <a:spLocks noChangeArrowheads="1"/>
          </p:cNvSpPr>
          <p:nvPr/>
        </p:nvSpPr>
        <p:spPr bwMode="auto">
          <a:xfrm>
            <a:off x="3995738" y="3213100"/>
            <a:ext cx="1638300" cy="20875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Предметні кафедри </a:t>
            </a:r>
            <a:r>
              <a:rPr lang="uk-UA" sz="11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вчителів</a:t>
            </a:r>
            <a:endParaRPr lang="uk-UA" sz="800" dirty="0">
              <a:ea typeface="Calibri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 методичних </a:t>
            </a:r>
            <a:r>
              <a:rPr lang="uk-UA" sz="11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портфоліо</a:t>
            </a:r>
            <a:endParaRPr lang="uk-UA" sz="800" dirty="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Творчі портрети, виставки, ярмарки</a:t>
            </a:r>
            <a:endParaRPr lang="uk-UA" sz="800" dirty="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Семінари-практикуми</a:t>
            </a:r>
            <a:endParaRPr lang="uk-UA" sz="800" dirty="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Круглі столи, диспути, дискусії</a:t>
            </a:r>
            <a:endParaRPr lang="uk-UA" sz="800" dirty="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Створення відеотеки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14401" name="Rectangle 83"/>
          <p:cNvSpPr>
            <a:spLocks noChangeArrowheads="1"/>
          </p:cNvSpPr>
          <p:nvPr/>
        </p:nvSpPr>
        <p:spPr bwMode="auto">
          <a:xfrm>
            <a:off x="5715008" y="3286124"/>
            <a:ext cx="1900237" cy="612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Суспільно-гуманітарних дисциплін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4402" name="Rectangle 82"/>
          <p:cNvSpPr>
            <a:spLocks noChangeArrowheads="1"/>
          </p:cNvSpPr>
          <p:nvPr/>
        </p:nvSpPr>
        <p:spPr bwMode="auto">
          <a:xfrm>
            <a:off x="5786447" y="4071942"/>
            <a:ext cx="1857388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Природничо-математичних дисциплін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4404" name="Rectangle 40"/>
          <p:cNvSpPr>
            <a:spLocks noChangeArrowheads="1"/>
          </p:cNvSpPr>
          <p:nvPr/>
        </p:nvSpPr>
        <p:spPr bwMode="auto">
          <a:xfrm>
            <a:off x="5786447" y="4714884"/>
            <a:ext cx="1857388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Іноземних мов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14405" name="Rectangle 86"/>
          <p:cNvSpPr>
            <a:spLocks noChangeArrowheads="1"/>
          </p:cNvSpPr>
          <p:nvPr/>
        </p:nvSpPr>
        <p:spPr bwMode="auto">
          <a:xfrm>
            <a:off x="5786446" y="5214950"/>
            <a:ext cx="1900237" cy="7858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Художньо-естетичного розвитку, фізичної культури, захисту Вітчизни, технологій та вихователів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51" name="Rectangle 77"/>
          <p:cNvSpPr>
            <a:spLocks noChangeArrowheads="1"/>
          </p:cNvSpPr>
          <p:nvPr/>
        </p:nvSpPr>
        <p:spPr bwMode="auto">
          <a:xfrm>
            <a:off x="7858148" y="3329608"/>
            <a:ext cx="354012" cy="29569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Тематичні творчі групи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52" name="Rectangle 79"/>
          <p:cNvSpPr>
            <a:spLocks noChangeArrowheads="1"/>
          </p:cNvSpPr>
          <p:nvPr/>
        </p:nvSpPr>
        <p:spPr bwMode="auto">
          <a:xfrm>
            <a:off x="8331646" y="3212976"/>
            <a:ext cx="704850" cy="1447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педагогічної майстерності</a:t>
            </a:r>
            <a:endParaRPr lang="uk-UA" dirty="0">
              <a:cs typeface="Arial" pitchFamily="34" charset="0"/>
            </a:endParaRPr>
          </a:p>
        </p:txBody>
      </p:sp>
      <p:sp>
        <p:nvSpPr>
          <p:cNvPr id="53" name="Rectangle 78"/>
          <p:cNvSpPr>
            <a:spLocks noChangeArrowheads="1"/>
          </p:cNvSpPr>
          <p:nvPr/>
        </p:nvSpPr>
        <p:spPr bwMode="auto">
          <a:xfrm>
            <a:off x="8331646" y="5346576"/>
            <a:ext cx="704850" cy="13947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Передовий педагогічний досвід</a:t>
            </a:r>
            <a:endParaRPr lang="uk-UA" dirty="0">
              <a:cs typeface="Arial" pitchFamily="34" charset="0"/>
            </a:endParaRPr>
          </a:p>
        </p:txBody>
      </p:sp>
      <p:cxnSp>
        <p:nvCxnSpPr>
          <p:cNvPr id="14411" name="AutoShape 33"/>
          <p:cNvCxnSpPr>
            <a:cxnSpLocks noChangeShapeType="1"/>
          </p:cNvCxnSpPr>
          <p:nvPr/>
        </p:nvCxnSpPr>
        <p:spPr bwMode="auto">
          <a:xfrm>
            <a:off x="2844800" y="1436688"/>
            <a:ext cx="142875" cy="3143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4412" name="AutoShape 32"/>
          <p:cNvCxnSpPr>
            <a:cxnSpLocks noChangeShapeType="1"/>
          </p:cNvCxnSpPr>
          <p:nvPr/>
        </p:nvCxnSpPr>
        <p:spPr bwMode="auto">
          <a:xfrm>
            <a:off x="2987675" y="1751013"/>
            <a:ext cx="0" cy="781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4413" name="AutoShape 31"/>
          <p:cNvCxnSpPr>
            <a:cxnSpLocks noChangeShapeType="1"/>
          </p:cNvCxnSpPr>
          <p:nvPr/>
        </p:nvCxnSpPr>
        <p:spPr bwMode="auto">
          <a:xfrm>
            <a:off x="2987675" y="2532063"/>
            <a:ext cx="1008063" cy="803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4" name="AutoShape 6"/>
          <p:cNvCxnSpPr>
            <a:cxnSpLocks noChangeShapeType="1"/>
          </p:cNvCxnSpPr>
          <p:nvPr/>
        </p:nvCxnSpPr>
        <p:spPr bwMode="auto">
          <a:xfrm>
            <a:off x="2339975" y="5300663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5" name="AutoShape 29"/>
          <p:cNvCxnSpPr>
            <a:cxnSpLocks noChangeShapeType="1"/>
          </p:cNvCxnSpPr>
          <p:nvPr/>
        </p:nvCxnSpPr>
        <p:spPr bwMode="auto">
          <a:xfrm>
            <a:off x="2339975" y="580548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6" name="AutoShape 28"/>
          <p:cNvCxnSpPr>
            <a:cxnSpLocks noChangeShapeType="1"/>
          </p:cNvCxnSpPr>
          <p:nvPr/>
        </p:nvCxnSpPr>
        <p:spPr bwMode="auto">
          <a:xfrm>
            <a:off x="2339975" y="4724400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7" name="AutoShape 27"/>
          <p:cNvCxnSpPr>
            <a:cxnSpLocks noChangeShapeType="1"/>
          </p:cNvCxnSpPr>
          <p:nvPr/>
        </p:nvCxnSpPr>
        <p:spPr bwMode="auto">
          <a:xfrm>
            <a:off x="2339975" y="4149725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8" name="AutoShape 26"/>
          <p:cNvCxnSpPr>
            <a:cxnSpLocks noChangeShapeType="1"/>
          </p:cNvCxnSpPr>
          <p:nvPr/>
        </p:nvCxnSpPr>
        <p:spPr bwMode="auto">
          <a:xfrm>
            <a:off x="2339975" y="3644900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19" name="AutoShape 24"/>
          <p:cNvCxnSpPr>
            <a:cxnSpLocks noChangeShapeType="1"/>
          </p:cNvCxnSpPr>
          <p:nvPr/>
        </p:nvCxnSpPr>
        <p:spPr bwMode="auto">
          <a:xfrm>
            <a:off x="5638800" y="534193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21" name="AutoShape 22"/>
          <p:cNvCxnSpPr>
            <a:cxnSpLocks noChangeShapeType="1"/>
          </p:cNvCxnSpPr>
          <p:nvPr/>
        </p:nvCxnSpPr>
        <p:spPr bwMode="auto">
          <a:xfrm>
            <a:off x="5643570" y="421481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426" name="AutoShape 1"/>
          <p:cNvCxnSpPr>
            <a:cxnSpLocks noChangeShapeType="1"/>
          </p:cNvCxnSpPr>
          <p:nvPr/>
        </p:nvCxnSpPr>
        <p:spPr bwMode="auto">
          <a:xfrm>
            <a:off x="5638800" y="362743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427" name="Rectangle 91"/>
          <p:cNvSpPr>
            <a:spLocks noChangeArrowheads="1"/>
          </p:cNvSpPr>
          <p:nvPr/>
        </p:nvSpPr>
        <p:spPr bwMode="auto">
          <a:xfrm>
            <a:off x="142844" y="0"/>
            <a:ext cx="87540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uk-UA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МЕТОДИЧНОЇ РОБОТИ НІЖИНСЬКОГО ОБЛАСНОГО ПЕДАГОГІЧНОГО ЛІЦЕЮ </a:t>
            </a:r>
            <a:r>
              <a:rPr lang="uk-UA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ЧЕРНІГІВСЬКОЇ </a:t>
            </a:r>
            <a:r>
              <a:rPr lang="uk-UA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ОБЛАСНОЇ РАДИ</a:t>
            </a:r>
            <a:endParaRPr lang="uk-UA" sz="1600" b="1" dirty="0">
              <a:solidFill>
                <a:schemeClr val="tx2">
                  <a:lumMod val="50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4428" name="Rectangle 131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800">
                <a:cs typeface="Arial" pitchFamily="34" charset="0"/>
              </a:rPr>
              <a:t/>
            </a:r>
            <a:br>
              <a:rPr lang="uk-UA" sz="800">
                <a:cs typeface="Arial" pitchFamily="34" charset="0"/>
              </a:rPr>
            </a:br>
            <a:endParaRPr lang="uk-UA">
              <a:cs typeface="Arial" pitchFamily="34" charset="0"/>
            </a:endParaRPr>
          </a:p>
          <a:p>
            <a:pPr eaLnBrk="0" hangingPunct="0"/>
            <a:endParaRPr lang="uk-UA">
              <a:cs typeface="Arial" pitchFamily="34" charset="0"/>
            </a:endParaRPr>
          </a:p>
        </p:txBody>
      </p:sp>
      <p:cxnSp>
        <p:nvCxnSpPr>
          <p:cNvPr id="14429" name="AutoShape 24"/>
          <p:cNvCxnSpPr>
            <a:cxnSpLocks noChangeShapeType="1"/>
          </p:cNvCxnSpPr>
          <p:nvPr/>
        </p:nvCxnSpPr>
        <p:spPr bwMode="auto">
          <a:xfrm>
            <a:off x="5643570" y="4786322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84249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 включено до участі в проведенні Всеукраїнської дослідно-експериментальної роботи на тему : “ФОРМУВАННЯ ПОЗИТИВНОЇ ГРОМАДСЬКОЇ ДУМКИ ЩОДО ОСВІТНІХ ІННОВАЦІЙ”</a:t>
            </a:r>
          </a:p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(наказ МОН України від 04.03.2016 № 219)</a:t>
            </a:r>
          </a:p>
          <a:p>
            <a:pPr algn="ctr"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Светлана\Рабочий стол\скачанные фай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2362558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9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951" y="3391130"/>
            <a:ext cx="409575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-742c002064969f0871ca09336766a520061689d010382d8465e770178a792a5d-V_resize.jpg"/>
          <p:cNvPicPr>
            <a:picLocks noChangeAspect="1"/>
          </p:cNvPicPr>
          <p:nvPr/>
        </p:nvPicPr>
        <p:blipFill>
          <a:blip r:embed="rId3" cstate="print"/>
          <a:srcRect l="25808" t="33312"/>
          <a:stretch>
            <a:fillRect/>
          </a:stretch>
        </p:blipFill>
        <p:spPr>
          <a:xfrm>
            <a:off x="5179840" y="387082"/>
            <a:ext cx="3710221" cy="302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886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ПЕДАГОГІЧНІ РАДИ</a:t>
            </a:r>
          </a:p>
        </p:txBody>
      </p:sp>
      <p:pic>
        <p:nvPicPr>
          <p:cNvPr id="11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0224">
            <a:off x="1430082" y="893512"/>
            <a:ext cx="3528815" cy="25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87622">
            <a:off x="1334852" y="3773637"/>
            <a:ext cx="37449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Documents and Settings\Светлана\Рабочий стол\DSC094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971368"/>
            <a:ext cx="2235848" cy="297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Светлана\Рабочий стол\SDC1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4223726" cy="317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Светлана\Рабочий стол\скачанные файл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29" y="701184"/>
            <a:ext cx="4365220" cy="290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32081" y="13221"/>
            <a:ext cx="8642350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ЧИТАННЯ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814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Анатолій\Desktop\СВЄТА\IMAG0210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116" y="3584844"/>
            <a:ext cx="4332111" cy="3022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5561</TotalTime>
  <Words>1248</Words>
  <Application>Microsoft Office PowerPoint</Application>
  <PresentationFormat>Екран (4:3)</PresentationFormat>
  <Paragraphs>255</Paragraphs>
  <Slides>54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54</vt:i4>
      </vt:variant>
    </vt:vector>
  </HeadingPairs>
  <TitlesOfParts>
    <vt:vector size="58" baseType="lpstr">
      <vt:lpstr>Тема1</vt:lpstr>
      <vt:lpstr>2_Тема Office</vt:lpstr>
      <vt:lpstr>1_Тема Office</vt:lpstr>
      <vt:lpstr>3_Тема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НАУКОВО-ПРАКТИЧНА КОНФЕРЕНЦІЯ «АКТУАЛЬНІ ПРОБЛЕМИ ТА ПЕРСПЕКТИВИ ВИВЧЕННЯ ІНОЗЕМНОЇ МОВИ: ДОСВІД МИНУЛОГО - ПОГЛЯД У МАЙБУТНЄ» (листопад, 2016 р.)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диплом “ за місце у 5% кращих навчальних закладів України ” у вебометричному рейтингу SUMY WEB RANK 2016</vt:lpstr>
      <vt:lpstr>УКРАЇНСЬКО-КАНАДСЬКИЙ КОНКУРС ПРОЕКТІВ ДЛЯ ОСВІТЯН ЧЕРНІГІВЩИНИ</vt:lpstr>
      <vt:lpstr>VII МІЖНАРОДНА НАУКОВО-ПРАКТИЧНА КОНФЕРЕНЦІЯ «ІННОВАЦІЙНІ ТЕХНОЛОГІЇ НАВЧАННЯ ОБДАРОВАНОЇ МОЛОДІ» (грудень, 2016)</vt:lpstr>
      <vt:lpstr>Слайд 25</vt:lpstr>
      <vt:lpstr>Слайд 26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Слайд 31</vt:lpstr>
      <vt:lpstr>УЧАСТЬ ЛІЦЕЇСТІВ У ВСЕУКРАЇНСЬКИХ УЧНІВСЬКИХ ПРЕДМЕТНИХ ОЛІМПІАДАХ,  ІІІ ЕТАП </vt:lpstr>
      <vt:lpstr>ПЕРЕМОЖЦІ ІІІ ЕТАПУ ОЛІМПІАД (11 дипломів: англ. мова – 4; нім. мова – 2; хімія, географія, фізика, правознавство, інформатика –  по 1 ) </vt:lpstr>
      <vt:lpstr>Слайд 34</vt:lpstr>
      <vt:lpstr>Слайд 35</vt:lpstr>
      <vt:lpstr>УЧАСТЬ ЛІЦЕЇСТІВ У КОНКУРСІ МАНУ   </vt:lpstr>
      <vt:lpstr>Слайд 37</vt:lpstr>
      <vt:lpstr>Слайд 38</vt:lpstr>
      <vt:lpstr>Солодовник Катерина - 200 балів із української мови та літератури президентський стипендіат </vt:lpstr>
      <vt:lpstr>Слайд 40</vt:lpstr>
      <vt:lpstr>Слайд 41</vt:lpstr>
      <vt:lpstr>Слайд 42</vt:lpstr>
      <vt:lpstr>ВІДКРИТІ ЗАНЯТТЯ СПЕЦКУРСУ “ДЕБАТИ” </vt:lpstr>
      <vt:lpstr>Слайд 44</vt:lpstr>
      <vt:lpstr>Слайд 45</vt:lpstr>
      <vt:lpstr>Слайд 46</vt:lpstr>
      <vt:lpstr>Слайд 47</vt:lpstr>
      <vt:lpstr>Міжрегіональна краєзнавчо-патріотична акція учнівської молоді «Ми - діти єдиної країни»</vt:lpstr>
      <vt:lpstr>Слайд 49</vt:lpstr>
      <vt:lpstr>Слайд 50</vt:lpstr>
      <vt:lpstr>Слайд 51</vt:lpstr>
      <vt:lpstr>Співпраця із благодійним фондом “ Ніжен ”</vt:lpstr>
      <vt:lpstr>Слайд 53</vt:lpstr>
      <vt:lpstr>Інтернет-ресурси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Сліпак</cp:lastModifiedBy>
  <cp:revision>574</cp:revision>
  <dcterms:created xsi:type="dcterms:W3CDTF">2010-11-06T16:44:08Z</dcterms:created>
  <dcterms:modified xsi:type="dcterms:W3CDTF">2017-10-13T13:54:56Z</dcterms:modified>
</cp:coreProperties>
</file>