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57"/>
  </p:notesMasterIdLst>
  <p:handoutMasterIdLst>
    <p:handoutMasterId r:id="rId58"/>
  </p:handoutMasterIdLst>
  <p:sldIdLst>
    <p:sldId id="268" r:id="rId3"/>
    <p:sldId id="287" r:id="rId4"/>
    <p:sldId id="280" r:id="rId5"/>
    <p:sldId id="361" r:id="rId6"/>
    <p:sldId id="356" r:id="rId7"/>
    <p:sldId id="324" r:id="rId8"/>
    <p:sldId id="342" r:id="rId9"/>
    <p:sldId id="307" r:id="rId10"/>
    <p:sldId id="386" r:id="rId11"/>
    <p:sldId id="338" r:id="rId12"/>
    <p:sldId id="339" r:id="rId13"/>
    <p:sldId id="393" r:id="rId14"/>
    <p:sldId id="387" r:id="rId15"/>
    <p:sldId id="374" r:id="rId16"/>
    <p:sldId id="395" r:id="rId17"/>
    <p:sldId id="399" r:id="rId18"/>
    <p:sldId id="382" r:id="rId19"/>
    <p:sldId id="396" r:id="rId20"/>
    <p:sldId id="394" r:id="rId21"/>
    <p:sldId id="359" r:id="rId22"/>
    <p:sldId id="330" r:id="rId23"/>
    <p:sldId id="332" r:id="rId24"/>
    <p:sldId id="340" r:id="rId25"/>
    <p:sldId id="272" r:id="rId26"/>
    <p:sldId id="388" r:id="rId27"/>
    <p:sldId id="389" r:id="rId28"/>
    <p:sldId id="328" r:id="rId29"/>
    <p:sldId id="390" r:id="rId30"/>
    <p:sldId id="353" r:id="rId31"/>
    <p:sldId id="397" r:id="rId32"/>
    <p:sldId id="392" r:id="rId33"/>
    <p:sldId id="286" r:id="rId34"/>
    <p:sldId id="267" r:id="rId35"/>
    <p:sldId id="291" r:id="rId36"/>
    <p:sldId id="354" r:id="rId37"/>
    <p:sldId id="281" r:id="rId38"/>
    <p:sldId id="398" r:id="rId39"/>
    <p:sldId id="367" r:id="rId40"/>
    <p:sldId id="369" r:id="rId41"/>
    <p:sldId id="372" r:id="rId42"/>
    <p:sldId id="379" r:id="rId43"/>
    <p:sldId id="358" r:id="rId44"/>
    <p:sldId id="355" r:id="rId45"/>
    <p:sldId id="295" r:id="rId46"/>
    <p:sldId id="296" r:id="rId47"/>
    <p:sldId id="297" r:id="rId48"/>
    <p:sldId id="401" r:id="rId49"/>
    <p:sldId id="269" r:id="rId50"/>
    <p:sldId id="320" r:id="rId51"/>
    <p:sldId id="317" r:id="rId52"/>
    <p:sldId id="384" r:id="rId53"/>
    <p:sldId id="322" r:id="rId54"/>
    <p:sldId id="294" r:id="rId55"/>
    <p:sldId id="283" r:id="rId56"/>
  </p:sldIdLst>
  <p:sldSz cx="9144000" cy="6858000" type="screen4x3"/>
  <p:notesSz cx="6797675" cy="992663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Помірний стиль 3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Помірний стиль 4 –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91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49826" y="1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A7D55642-4B80-46FE-AE9F-2466ED781E5C}" type="datetimeFigureOut">
              <a:rPr lang="uk-UA" smtClean="0"/>
              <a:t>02.01.2023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1" y="9428311"/>
            <a:ext cx="2946247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49826" y="9428311"/>
            <a:ext cx="2946246" cy="498328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788305B1-BF81-4DA9-8501-2EE86EC59A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177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/>
          <a:lstStyle>
            <a:lvl1pPr algn="r">
              <a:defRPr sz="1200"/>
            </a:lvl1pPr>
          </a:lstStyle>
          <a:p>
            <a:fld id="{59B533DE-F321-400D-B6E7-8CB7BDD9214C}" type="datetimeFigureOut">
              <a:rPr lang="ru-RU" smtClean="0"/>
              <a:pPr/>
              <a:t>02.01.2023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75" tIns="46038" rIns="92075" bIns="460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2"/>
            <a:ext cx="5438140" cy="4466988"/>
          </a:xfrm>
          <a:prstGeom prst="rect">
            <a:avLst/>
          </a:prstGeom>
        </p:spPr>
        <p:txBody>
          <a:bodyPr vert="horz" lIns="92075" tIns="46038" rIns="92075" bIns="460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6"/>
            <a:ext cx="2945660" cy="496331"/>
          </a:xfrm>
          <a:prstGeom prst="rect">
            <a:avLst/>
          </a:prstGeom>
        </p:spPr>
        <p:txBody>
          <a:bodyPr vert="horz" lIns="92075" tIns="46038" rIns="92075" bIns="46038" rtlCol="0" anchor="b"/>
          <a:lstStyle>
            <a:lvl1pPr algn="r">
              <a:defRPr sz="1200"/>
            </a:lvl1pPr>
          </a:lstStyle>
          <a:p>
            <a:fld id="{E4237461-AEC9-4E67-85D7-30C7618229DA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0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37461-AEC9-4E67-85D7-30C7618229D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378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37461-AEC9-4E67-85D7-30C7618229D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77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6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8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3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01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1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E434EDD-6CDB-4D5A-B25E-773DE24DC594}" type="datetimeFigureOut">
              <a:rPr lang="uk-UA" smtClean="0"/>
              <a:pPr/>
              <a:t>02.01.2023</a:t>
            </a:fld>
            <a:endParaRPr lang="uk-UA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F4FCFB5-55AF-4868-A6AB-B3D51D5D5E94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E434EDD-6CDB-4D5A-B25E-773DE24DC594}" type="datetimeFigureOut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02.01.2023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F4FCFB5-55AF-4868-A6AB-B3D51D5D5E94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‹№›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94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domainvectors.org/ru/%D0%B1%D0%B5%D1%81%D0%BF%D0%BB%D0%B0%D1%82%D0%BD%D1%8B%D0%B5-%D0%B2%D0%B5%D0%BA%D1%82%D0%BE%D1%80%D1%8B/%D0%91%D0%BB%D0%BE%D0%BA%D0%BD%D0%BE%D1%82-%D0%B8-%D1%80%D1%83%D1%87%D0%BA%D0%B0-%D0%B2%D0%B5%D0%BA%D1%82%D0" TargetMode="External"/><Relationship Id="rId2" Type="http://schemas.openxmlformats.org/officeDocument/2006/relationships/hyperlink" Target="http://muzico.ru/music/%D0%BA%D0%BB%D0%B0%D1%81%D0%B8%D1%87%D0%BD%D0%B0+%D0%BC%D1%83%D0%B7%D0%B8%D0%BA%D0%B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%BE%D1%80%D0%BD%D0%BE%D0%B5-%D0%B8%D0%B7%D0%BE%D0%B1%D1%80%D0%B0%D0%B6%D0%B5%D0%BD%D0%B8%D0%B5/7492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812876" y="5345832"/>
            <a:ext cx="6048672" cy="151216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ПЕДАГОГІЧНА РАДА №1</a:t>
            </a:r>
          </a:p>
          <a:p>
            <a:pPr algn="ctr"/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Book Antiqua"/>
                <a:ea typeface="+mj-ea"/>
                <a:cs typeface="+mj-cs"/>
              </a:rPr>
              <a:t>СІЧЕНЬ, 2020</a:t>
            </a:r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  <a:p>
            <a:pPr algn="ctr"/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443192" cy="521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8" y="142852"/>
            <a:ext cx="78581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ПРАВОВЕ ТА ПРЕВЕНТИВНЕ ВИХОВАННЯ УЧНІВ: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години спілкування «Право, обов’язок, свобода й відповідальність», «Кримінальна та адміністративна відповідальність неповнолітніх», «Твої права та обов’язки», «Особиста відповідальність – пріоритетна риса громадянина»;</a:t>
            </a:r>
          </a:p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зустрічі із завідуючою сектором профілактики правопорушень серед дітей служби у справах дітей виконавчого комітету Ніжинської міської ради на теми: «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Кібербулінг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або агресія в Інтернеті», «Шкільний 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булінг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зустрічі з працівниками ювенальної превенції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Ніжинського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відділу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поліції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ГУНП в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Чернігівській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тему «Шкільний 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булінг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uk-UA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09" name="Picture 1" descr="C:\Users\Сліпак\Desktop\IMG_65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543397"/>
            <a:ext cx="4478017" cy="2279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1196" y="3498973"/>
            <a:ext cx="4041775" cy="2279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44890" y="116632"/>
            <a:ext cx="5181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ФІЗИЧНЕ ВИХОВАННЯ УЧНІВ:</a:t>
            </a:r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8578" y="5085184"/>
            <a:ext cx="6233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Кубок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Ніжина з футболу серед збірних команд закладів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освіти;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Кубок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 з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міні-футболу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серед команд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закладів освіти;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Кубок міста з волейбол серед команд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закладів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освіти;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Першість ліцею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міні-футболу та тенісу</a:t>
            </a:r>
            <a:endParaRPr lang="uk-UA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980728"/>
            <a:ext cx="5754142" cy="3692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548680"/>
            <a:ext cx="33535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Козацькі розваги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990" y="2636912"/>
            <a:ext cx="4902696" cy="3677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47"/>
          <a:stretch/>
        </p:blipFill>
        <p:spPr bwMode="auto">
          <a:xfrm>
            <a:off x="539552" y="116632"/>
            <a:ext cx="4896544" cy="3284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2" name="Picture 2" descr="C:\Users\Сліпак\Downloads\зображення_viber_2020-01-09_14-51-0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789040"/>
            <a:ext cx="3837520" cy="28940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63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47664" y="21162"/>
            <a:ext cx="749808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 lvl="0" indent="-19050">
              <a:spcBef>
                <a:spcPts val="600"/>
              </a:spcBef>
            </a:pPr>
            <a:r>
              <a:rPr lang="uk-UA" sz="2400" b="1" dirty="0">
                <a:solidFill>
                  <a:srgbClr val="964305">
                    <a:lumMod val="50000"/>
                  </a:srgb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Осінній легкоатлетичний пробіг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546054" cy="3030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32633"/>
            <a:ext cx="4538289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3687507" cy="2455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845163"/>
            <a:ext cx="3687507" cy="2455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47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60648"/>
            <a:ext cx="7210048" cy="864096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ГРОМАДЯНСЬКО-ПАТРІОТИЧНЕ ВИХОВАННЯ: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15" y="1196752"/>
            <a:ext cx="4041775" cy="3030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4869160"/>
            <a:ext cx="2776352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Міжнародний волонтерський форум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9180" y="1196752"/>
            <a:ext cx="4509530" cy="3000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449180" y="4077072"/>
            <a:ext cx="4528665" cy="68706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Усесвітній день гідності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2487" y="4738850"/>
            <a:ext cx="5215358" cy="1988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83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60648"/>
            <a:ext cx="7210048" cy="864096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 ДЕНЬ МИРУ</a:t>
            </a: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40835" y="5454791"/>
            <a:ext cx="2776352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Акція «Голуб миру»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716016" y="5454791"/>
            <a:ext cx="4104456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Акція «Карта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толерантності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32950"/>
            <a:ext cx="3379424" cy="4507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0063" y="932951"/>
            <a:ext cx="3386668" cy="45077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9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XVI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Мандрівний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фестиваль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авторського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документального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кіно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 права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Docudays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UA</a:t>
            </a:r>
            <a:endParaRPr lang="ru-RU" sz="2400" b="1" dirty="0"/>
          </a:p>
        </p:txBody>
      </p:sp>
      <p:pic>
        <p:nvPicPr>
          <p:cNvPr id="8194" name="Picture 2" descr="D:\закачки\модцент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441661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34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332656"/>
            <a:ext cx="4401736" cy="1272204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 ГУРТКА </a:t>
            </a:r>
          </a:p>
          <a:p>
            <a:pPr marL="19050" indent="-19050" algn="ctr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«Юний захисник Вітчизни»</a:t>
            </a:r>
          </a:p>
          <a:p>
            <a:pPr marL="19050" indent="-19050" algn="ctr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 Білан</a:t>
            </a: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126" y="188640"/>
            <a:ext cx="3024336" cy="3201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2132856"/>
            <a:ext cx="3600400" cy="4446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187" y="3501008"/>
            <a:ext cx="2780738" cy="32090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8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80216" y="332656"/>
            <a:ext cx="2305488" cy="1272204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 ГУРТКА </a:t>
            </a:r>
          </a:p>
          <a:p>
            <a:pPr marL="19050" indent="-19050" algn="ctr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«Педагогіка»</a:t>
            </a:r>
          </a:p>
          <a:p>
            <a:pPr marL="19050" indent="-19050" algn="ctr">
              <a:buNone/>
            </a:pP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Борисюк</a:t>
            </a:r>
            <a:r>
              <a:rPr lang="uk-UA" sz="2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479" y="3789040"/>
            <a:ext cx="4041775" cy="2693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8" name="Picture 4" descr="C:\Users\Сліпак\Desktop\зображення_viber_2020-01-09_15-57-49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9" y="404664"/>
            <a:ext cx="6380216" cy="3080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Сліпак\Desktop\зображення_viber_2020-01-09_15-57-5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184" y="1964262"/>
            <a:ext cx="2512324" cy="4727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1680" y="260648"/>
            <a:ext cx="7344816" cy="1272204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фестиваль 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інтеграції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слова в </a:t>
            </a:r>
            <a:r>
              <a:rPr lang="ru-RU" sz="22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сучасному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арт-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просторі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Литаври</a:t>
            </a:r>
            <a:r>
              <a:rPr lang="ru-RU" sz="2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9050" indent="-19050" algn="ctr">
              <a:buNone/>
            </a:pPr>
            <a:endParaRPr lang="ru-RU" sz="2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8" b="6459"/>
          <a:stretch/>
        </p:blipFill>
        <p:spPr bwMode="auto">
          <a:xfrm>
            <a:off x="251520" y="1898081"/>
            <a:ext cx="8712968" cy="4230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69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071538" y="642918"/>
            <a:ext cx="7776864" cy="1152128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ПИТАННЯ ДЛЯ ОБГОВОРЕННЯ</a:t>
            </a:r>
          </a:p>
          <a:p>
            <a:pPr algn="ctr"/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  <a:p>
            <a:pPr algn="ctr"/>
            <a:endParaRPr lang="uk-UA" sz="3200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  <a:p>
            <a:pPr marL="450850" indent="-363538" algn="just">
              <a:tabLst>
                <a:tab pos="450850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Про підсумки роботи ліцею за І семестр 2019-2020 </a:t>
            </a:r>
            <a:r>
              <a:rPr lang="uk-UA" sz="2400" dirty="0" err="1"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. (Т. Шевчук, С. Сліпак) </a:t>
            </a:r>
          </a:p>
          <a:p>
            <a:pPr marL="450850" indent="-363538" algn="just">
              <a:tabLst>
                <a:tab pos="450850" algn="l"/>
              </a:tabLst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3.Про 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затвердження претендентів на нагородження Золотими та Срібними медалями (Т. Шевчук) </a:t>
            </a:r>
          </a:p>
          <a:p>
            <a:pPr marL="450850" indent="-363538" algn="just">
              <a:tabLst>
                <a:tab pos="450850" algn="l"/>
              </a:tabLst>
            </a:pP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4.Про стан викладання та вивчення рівня навчальних досягнень учнів із фізичної культури (С. Сліпак) </a:t>
            </a:r>
          </a:p>
          <a:p>
            <a:pPr marL="450850" indent="-423863" algn="just" defTabSz="450850">
              <a:tabLst>
                <a:tab pos="450850" algn="l"/>
              </a:tabLst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12"/>
          <p:cNvSpPr txBox="1">
            <a:spLocks noGrp="1"/>
          </p:cNvSpPr>
          <p:nvPr>
            <p:ph idx="1"/>
          </p:nvPr>
        </p:nvSpPr>
        <p:spPr>
          <a:xfrm>
            <a:off x="899592" y="548680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6667" y="116632"/>
            <a:ext cx="4831508" cy="3425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1867901"/>
            <a:ext cx="4077606" cy="4562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20072" y="2797438"/>
            <a:ext cx="3049506" cy="3863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Місце для вмісту 12"/>
          <p:cNvSpPr txBox="1">
            <a:spLocks/>
          </p:cNvSpPr>
          <p:nvPr/>
        </p:nvSpPr>
        <p:spPr>
          <a:xfrm>
            <a:off x="3707904" y="6237311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ЛЬВІВ</a:t>
            </a:r>
          </a:p>
        </p:txBody>
      </p:sp>
    </p:spTree>
    <p:extLst>
      <p:ext uri="{BB962C8B-B14F-4D97-AF65-F5344CB8AC3E}">
        <p14:creationId xmlns:p14="http://schemas.microsoft.com/office/powerpoint/2010/main" val="3466631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вмісту 12"/>
          <p:cNvSpPr txBox="1">
            <a:spLocks noGrp="1"/>
          </p:cNvSpPr>
          <p:nvPr>
            <p:ph idx="1"/>
          </p:nvPr>
        </p:nvSpPr>
        <p:spPr>
          <a:xfrm>
            <a:off x="899592" y="548680"/>
            <a:ext cx="2786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</a:p>
        </p:txBody>
      </p:sp>
      <p:sp>
        <p:nvSpPr>
          <p:cNvPr id="8" name="Місце для вмісту 12"/>
          <p:cNvSpPr txBox="1">
            <a:spLocks/>
          </p:cNvSpPr>
          <p:nvPr/>
        </p:nvSpPr>
        <p:spPr>
          <a:xfrm>
            <a:off x="1403648" y="5274599"/>
            <a:ext cx="27363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buFont typeface="Wingdings 2"/>
              <a:buNone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МУКАЧЕВОУЖГОРОД</a:t>
            </a:r>
          </a:p>
        </p:txBody>
      </p:sp>
      <p:pic>
        <p:nvPicPr>
          <p:cNvPr id="3074" name="Picture 2" descr="C:\Users\Сліпак\Downloads\зображення_viber_2020-01-09_09-22-3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797152" cy="31914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ліпак\Downloads\зображення_viber_2020-01-09_09-22-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485559"/>
            <a:ext cx="3789040" cy="378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ліпак\Downloads\зображення_viber_2020-01-09_09-22-2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009280"/>
            <a:ext cx="3717032" cy="3711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96817" y="148680"/>
            <a:ext cx="5504339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ПРОФОРІЄНТАЦІЙНА РОБОТА: </a:t>
            </a:r>
          </a:p>
          <a:p>
            <a:pPr marL="19050" indent="-19050" algn="just">
              <a:buNone/>
            </a:pPr>
            <a:r>
              <a:rPr lang="uk-UA" sz="18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635896" y="764704"/>
            <a:ext cx="53285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 </a:t>
            </a: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представниками: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Київського національного технологічного університету,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 </a:t>
            </a: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 університету біоресурсів і природокористування України, </a:t>
            </a:r>
            <a:endParaRPr lang="uk-UA" dirty="0" smtClean="0">
              <a:solidFill>
                <a:srgbClr val="6116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Київського </a:t>
            </a: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 культури та мистецтв, </a:t>
            </a:r>
            <a:endParaRPr lang="uk-UA" dirty="0" smtClean="0">
              <a:solidFill>
                <a:srgbClr val="6116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Ніжинського </a:t>
            </a: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державного університету імені Миколи Гоголя</a:t>
            </a: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 академії сухопутних військ імені Петра Сагайдачного, </a:t>
            </a:r>
            <a:endParaRPr lang="uk-UA" dirty="0" smtClean="0">
              <a:solidFill>
                <a:srgbClr val="6116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Чернігівського </a:t>
            </a: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технологічного університету,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Одеської військової академії,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 технологічного </a:t>
            </a:r>
            <a:r>
              <a:rPr lang="uk-UA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університету;</a:t>
            </a:r>
          </a:p>
          <a:p>
            <a:pPr algn="just"/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випускниками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ліцею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студентами ЗВО;</a:t>
            </a:r>
          </a:p>
          <a:p>
            <a:pPr marL="285750" indent="-285750" algn="just">
              <a:buFontTx/>
              <a:buChar char="-"/>
            </a:pPr>
            <a:r>
              <a:rPr lang="ru-RU" dirty="0" err="1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</a:t>
            </a:r>
            <a:r>
              <a:rPr lang="ru-RU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журналістом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ведучим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телепрограми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телеканалі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Олегом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Панютою</a:t>
            </a:r>
            <a:r>
              <a:rPr lang="ru-RU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6116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dirty="0" err="1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тренінгові</a:t>
            </a:r>
            <a:r>
              <a:rPr lang="ru-RU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Я», «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Сходинки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себе», «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Правильний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професії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запорука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Спілкуйся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пізнавай</a:t>
            </a:r>
            <a:r>
              <a:rPr lang="ru-RU" dirty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себе</a:t>
            </a:r>
            <a:r>
              <a:rPr lang="ru-RU" dirty="0" smtClean="0">
                <a:solidFill>
                  <a:srgbClr val="6116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600" dirty="0" smtClean="0">
              <a:solidFill>
                <a:srgbClr val="6116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389313" cy="4524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214290"/>
            <a:ext cx="7498080" cy="785818"/>
          </a:xfrm>
        </p:spPr>
        <p:txBody>
          <a:bodyPr>
            <a:noAutofit/>
          </a:bodyPr>
          <a:lstStyle/>
          <a:p>
            <a:pPr marL="19050" indent="-19050" algn="ctr">
              <a:buNone/>
            </a:pPr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РОБОТА З БАТЬКАМИ:</a:t>
            </a:r>
            <a:endParaRPr lang="uk-UA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endParaRPr lang="uk-UA" sz="16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050" indent="-19050" algn="just">
              <a:buNone/>
            </a:pPr>
            <a:r>
              <a:rPr lang="uk-UA" sz="1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2976" y="857232"/>
            <a:ext cx="778674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батьківські збори;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лекторії: «Адаптація учнів до умов навчання в ліцеї та проживання у гуртожитку. Вироблення єдиних вимог сім'ї та ліцею», «Небезпека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кібербулінгу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«Роль родини у процесі соціалізації особистості. Профілактика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булінгу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серед неповнолітніх», «Роль батьків у виборі професії», «Профілактика девіантної поведінки, правопорушень та злочинності серед учнів старшої школи»,  «ЗНО 2020 року: процедура реєстрації та особливості проходження»,  «Процедура реєстрації та особливості проходження пробного ЗНО»;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педагогічні консультації з проблем: «Як допомогти дитині не зневіритись у своїх силах?», «Труднощі, які зазнає дитина, адаптуючись до нового колективу», «Контроль батьків за раціональним розподілом часу дітей під час канікул»;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бесіди щодо дотримання правил внутрішнього розпорядку ліцею, про необхідність проведення щеплення проти кору, інших періодичних щеплень; 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тематичні бесіди: «Культура поведінки в гуртожитку», «Культура спілкування між людьми» та ін.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15608" y="0"/>
            <a:ext cx="35283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Згідно плану роботи відбулися засідання ПЕДАГОГІЧНОЇ РАДИ, НАРАДИ ПРИ ДИРЕКТОРОВІ, ІНФОРМАЦІЙНИХ ДНІВ, ОПЕРАТИВНИХ НАРАД ПРИ ЗАСТУПНИКАХ, АТЕСТАЦІЙНОЇ КОМІСІЇ, ПК, НМР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E:\105D5500\DSC_000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88640"/>
            <a:ext cx="3996444" cy="2426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:\105D5500\DSC_0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46" y="2852936"/>
            <a:ext cx="4276352" cy="2850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ліпак\Downloads\зображення_viber_2020-01-09_13-00-35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45698" y="3717032"/>
            <a:ext cx="4608512" cy="2581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:\105D5500\DSC_01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034" y="2381608"/>
            <a:ext cx="4919026" cy="3279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105D5500\DSC_01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717" y="620688"/>
            <a:ext cx="4244124" cy="2829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105D5500\DSC_016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29" y="4038660"/>
            <a:ext cx="3888000" cy="25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67335" y="332656"/>
            <a:ext cx="44999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Згідно плану роботи над науково-методичної теми відбувся ТРЕНІНГ  «ЕЛЕМЕНТИ  КОНСУЛЬТАТИВНОЇ  БЕСІДИ  ЯК ЗАСОБУ СОЦІАЛІЗАЦІЇ </a:t>
            </a:r>
          </a:p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 ЛІЦЕЮ» (С.Борисюк)</a:t>
            </a:r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14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836712"/>
            <a:ext cx="4865744" cy="11430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малих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педконсіліумів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адаптації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першокурсників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до 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в 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ліцеї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220" y="2708920"/>
            <a:ext cx="5576780" cy="3999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 descr="C:\Users\Сліпак\Downloads\релакс Лясковська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376165"/>
            <a:ext cx="3785239" cy="4420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40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10917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РОБОТА </a:t>
            </a:r>
            <a:br>
              <a:rPr lang="uk-UA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НАУКОВО-МЕТОДИЧНОЇ РАДИ</a:t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У І СЕМЕСТРІ 2019/20 н. р.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246379" y="1029327"/>
            <a:ext cx="7560840" cy="58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Підготовка та проведення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Всеукраїнської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науково-практичної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конференції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Актуальні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права: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історико-правовий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дискурс»</a:t>
            </a:r>
            <a:r>
              <a:rPr lang="uk-UA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(06.12.2019) 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ХІV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Читань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гуманної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«Добра воля –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найдорожча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перемога</a:t>
            </a:r>
            <a:r>
              <a:rPr lang="ru-RU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(листопад</a:t>
            </a:r>
            <a:r>
              <a:rPr lang="ru-RU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Розгляд 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погодження матеріалів для випуску «Науково-методичного вісника Ніжинського обласного педагогічного ліцею Чернігівської обласної ради » № 1 (16), збірника матеріалів науково-практичної конференції «Актуальні проблеми розвитку держави і права: </a:t>
            </a:r>
            <a:r>
              <a:rPr lang="uk-UA" sz="17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історико-правовий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дискурс», методичних рекомендацій «Фізичні вправи для учнів із формування правильної постави» та </a:t>
            </a:r>
            <a:r>
              <a:rPr lang="uk-UA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«Методичні </a:t>
            </a:r>
            <a:r>
              <a:rPr lang="uk-UA" sz="17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рекомендації щодо використання мультимедійної презентації при викладанні біології і екології у 10 </a:t>
            </a:r>
            <a:r>
              <a:rPr lang="uk-UA" sz="17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класі» </a:t>
            </a: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ru-RU" sz="1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5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5852" y="214290"/>
            <a:ext cx="75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964305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РОБОТА  ПРЕДМЕТНИХ  КАФЕДР</a:t>
            </a:r>
            <a:endParaRPr lang="uk-UA" sz="2400" b="1" dirty="0">
              <a:solidFill>
                <a:srgbClr val="964305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407903" y="3516884"/>
            <a:ext cx="4736097" cy="10156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chemeClr val="bg1">
                <a:alpha val="32000"/>
              </a:scheme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Кафедра вчителів художньо-естетичного розвитку, фізичної культури, захисту </a:t>
            </a:r>
            <a:r>
              <a:rPr lang="uk-UA" sz="2000" dirty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ітчизни, технологій та вихователів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993912" y="6019953"/>
            <a:ext cx="3960440" cy="7078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Кафедра вчителів природничо-математичних дисциплін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993911" y="3009146"/>
            <a:ext cx="4042435" cy="40011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Кафедра вчителів іноземних мов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5280950" y="675955"/>
            <a:ext cx="3733977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Кафедра вчителів суспільно-гуманітарних дисциплін</a:t>
            </a:r>
            <a:endParaRPr lang="uk-UA" sz="2000" dirty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803513"/>
            <a:ext cx="4072366" cy="2058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9633" y="1410544"/>
            <a:ext cx="3777546" cy="1998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66650" y="3532706"/>
            <a:ext cx="2781091" cy="2196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Сліпак\Downloads\фото різне\кафедра вихователів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7969" y="4598014"/>
            <a:ext cx="3312368" cy="2035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55976" y="342528"/>
            <a:ext cx="450217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СПІВПРАЦЯ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ІЗ НАПН УКРАЇНИ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Міжнародна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науково-практична конференція «Геніальність і обдарованість: перспективи творчість в ситуації інформаційного світу» організована Інститутом обдарованої дитини НАПН України (жовтень,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Сліпак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 Шевчук)</a:t>
            </a:r>
            <a:endParaRPr lang="uk-UA" altLang="uk-UA" sz="20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5413680" cy="3248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21162" y="4161365"/>
            <a:ext cx="339871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Участь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</a:t>
            </a:r>
          </a:p>
          <a:p>
            <a:pPr algn="ctr"/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фестивалі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арт-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терапії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ART-PRAKTIK»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Чернігів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2019) 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О.Єрмоленко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С.Карпенко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Л.Кошова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Сліпак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altLang="uk-UA" sz="20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Сліпак\Downloads\зображення_viber_2020-01-09_13-08-2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92947"/>
            <a:ext cx="3085661" cy="3857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71472" y="285728"/>
            <a:ext cx="8280920" cy="936104"/>
          </a:xfrm>
        </p:spPr>
        <p:txBody>
          <a:bodyPr>
            <a:noAutofit/>
          </a:bodyPr>
          <a:lstStyle/>
          <a:p>
            <a:pPr marL="0" lvl="1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ЗАВДАННЯ  </a:t>
            </a:r>
          </a:p>
          <a:p>
            <a:pPr marL="0" lvl="1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ПЕДАГОГІЧНОЇ  РАДИ: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166" y="1535902"/>
            <a:ext cx="6984776" cy="397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Здійснити самоаналіз освітньої діяльності за              І семестр 2019-2020 </a:t>
            </a:r>
            <a:r>
              <a:rPr lang="uk-UA" sz="2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Сприяти формуванню колективного мислення у прийнятті управлінських рішень;</a:t>
            </a:r>
          </a:p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Визначити основні напрями роботи закладу на         ІІ семестр 2019-2020 </a:t>
            </a:r>
            <a:r>
              <a:rPr lang="uk-UA" sz="22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marL="457200" indent="-457200" algn="just">
              <a:lnSpc>
                <a:spcPct val="133000"/>
              </a:lnSpc>
              <a:buFont typeface="+mj-lt"/>
              <a:buAutoNum type="arabicPeriod"/>
            </a:pPr>
            <a:r>
              <a:rPr lang="uk-UA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Проаналізувати стан викладання та рівень навчальних досягнень учнів із інформатики.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49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495378" y="188639"/>
            <a:ext cx="43627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Участь у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Всеукраїнському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конкурсі-квесті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«Реформа – шлях до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моєї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мрії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організовує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проводить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Інститут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соціальної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політичної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психології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НАПН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академії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наук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науки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(Ю.Бойко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altLang="uk-UA" sz="20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612424"/>
            <a:ext cx="4215950" cy="2711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 descr="C:\Users\Сліпак\Documents\Cліпак\КВЕСТ\#1 готово\IMG_20190930_1208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51" y="404664"/>
            <a:ext cx="4340951" cy="58229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936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205398" y="188640"/>
            <a:ext cx="393853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 межах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Освітньої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позитивного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успішно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пройшли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за курсом “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Соціальні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емоційні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компетенції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ХХІ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Lions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Quest.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(грудень,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Т.Вантух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Сліпак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 Шевчук)</a:t>
            </a:r>
            <a:endParaRPr lang="uk-UA" altLang="uk-UA" sz="20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Сліпак\Desktop\зображення_viber_2019-12-18_16-52-14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404664"/>
            <a:ext cx="4815641" cy="3109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4339" y="3736975"/>
            <a:ext cx="5108129" cy="2910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3631596"/>
            <a:ext cx="420687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801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5220072" y="43934"/>
            <a:ext cx="324916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СПІВПРАЦЯ</a:t>
            </a:r>
          </a:p>
          <a:p>
            <a:pPr algn="ctr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 ЧОІППО </a:t>
            </a:r>
          </a:p>
          <a:p>
            <a:pPr algn="ctr"/>
            <a:r>
              <a:rPr lang="ru-RU" sz="22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ім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К.Д.Ушинського</a:t>
            </a:r>
            <a:endParaRPr lang="uk-UA" altLang="uk-UA" sz="24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23544" y="4437112"/>
            <a:ext cx="392621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Участь у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майстер-класі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«Культура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педагога в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Новій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українській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Київ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жовтень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2019) 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Сліпак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altLang="uk-UA" sz="20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Сліпак\Downloads\зображення_viber_2020-01-09_13-00-5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52" y="116632"/>
            <a:ext cx="3638196" cy="40475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ліпак\Downloads\зображення_viber_2020-01-09_13-00-4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1121" y="1321971"/>
            <a:ext cx="3308113" cy="2187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ліпак\Downloads\зображення_viber_2020-01-09_13-00-4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467058" cy="33502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650886" y="476672"/>
            <a:ext cx="3571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Лауреат Українсько-канадського конкурсу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інновацій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Фонду Президента УВАН у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Канаді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професора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Манітобського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Ореста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Цапа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грудень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2019,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7290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75" y="475484"/>
            <a:ext cx="5399366" cy="26743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5" y="3284984"/>
            <a:ext cx="3588781" cy="3023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87624" y="4077072"/>
            <a:ext cx="3854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Отримала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звання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Народний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майстер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образотворчого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декоративно-прикладного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мистецтва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Ніжина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Чернігівської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грудень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2019,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К. Борисова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358" y="116632"/>
            <a:ext cx="5072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Предметні тижні</a:t>
            </a:r>
            <a:endParaRPr lang="uk-UA" sz="32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968" y="1212428"/>
            <a:ext cx="468910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-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фізичної культури та спорту (вересень, відповідальний В. Боровик), 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мистецтва (жовтень, відповідальна К.Борисова),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психології (жовтень, відповідальна 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М.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Лясковська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Математики та інформатики (відповідальні Т.Ігнатенко, Т.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слов’янської писемності та української мови (листопад, відповідальна А. 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Іващенко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фізики та астрономії (листопад, відповідальна Ю. 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Дерід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>
              <a:buFontTx/>
              <a:buChar char="-"/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правознавства (листопад, відповідальна О.</a:t>
            </a:r>
            <a:r>
              <a:rPr lang="uk-UA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Дудченко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908720"/>
            <a:ext cx="3358824" cy="2043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646856" cy="2593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42910" y="6079713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 Л.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Павлюк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М. 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Палаєва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діляться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досвідом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власних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блогах </a:t>
            </a:r>
          </a:p>
        </p:txBody>
      </p:sp>
      <p:pic>
        <p:nvPicPr>
          <p:cNvPr id="9" name="Picture 2" descr="D:\Cліпак\Мои рисунки\Безымянный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06" y="60017"/>
            <a:ext cx="4071966" cy="2778345"/>
          </a:xfrm>
          <a:prstGeom prst="rect">
            <a:avLst/>
          </a:prstGeom>
          <a:noFill/>
        </p:spPr>
      </p:pic>
      <p:pic>
        <p:nvPicPr>
          <p:cNvPr id="10" name="Picture 2" descr="C:\Users\Сліпак\Desktop\Палаєв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3071810"/>
            <a:ext cx="4214810" cy="2786082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28" y="77731"/>
            <a:ext cx="4264185" cy="266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563" y="2842423"/>
            <a:ext cx="428250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07504" y="188640"/>
            <a:ext cx="9036496" cy="406330"/>
          </a:xfrm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uk-UA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НАУКОВО-МЕТОДИЧНА ДІЯЛЬНІСТЬ ПЕДАГОГІВ ТА УЧНІВ</a:t>
            </a:r>
            <a:endParaRPr lang="uk-UA" sz="20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416213"/>
              </p:ext>
            </p:extLst>
          </p:nvPr>
        </p:nvGraphicFramePr>
        <p:xfrm>
          <a:off x="539552" y="692696"/>
          <a:ext cx="8496943" cy="6017633"/>
        </p:xfrm>
        <a:graphic>
          <a:graphicData uri="http://schemas.openxmlformats.org/drawingml/2006/table">
            <a:tbl>
              <a:tblPr/>
              <a:tblGrid>
                <a:gridCol w="2833921"/>
                <a:gridCol w="1619385"/>
                <a:gridCol w="1652353"/>
                <a:gridCol w="1190284"/>
                <a:gridCol w="1201000"/>
              </a:tblGrid>
              <a:tr h="536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Міжнародний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Всеукраїнський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Обласний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Міський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рівень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Arial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163430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Науково практичні конференції, семінари, </a:t>
                      </a:r>
                      <a:r>
                        <a:rPr kumimoji="0" lang="uk-UA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вебінари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міні-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EdCamp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(учителі)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6528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Публікації учителів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71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Науково-практичні конференції  (учні)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8171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Публікації учнів</a:t>
                      </a:r>
                    </a:p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171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Конкурси, творчі проекти, фестивалі (учителі)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72572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Конкурси, творчі проекти, фестивалі (учні)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63430">
                <a:tc gridSpan="5"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Вісник ліцею№2(16), </a:t>
                      </a:r>
                      <a:r>
                        <a:rPr kumimoji="0" lang="uk-UA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електронна збірка матеріалів Всеукраїнської науково-практичної конференції “Актуальні проблеми розвитку держави і права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kumimoji="0" lang="uk-UA" sz="16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історико-правовий</a:t>
                      </a:r>
                      <a:r>
                        <a:rPr kumimoji="0" lang="uk-UA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6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дискурс”</a:t>
                      </a:r>
                      <a:r>
                        <a:rPr kumimoji="0" lang="uk-UA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6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керівництво педпрактикою студентів НДУ імені Миколи Гоголя</a:t>
                      </a: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08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937839" y="764704"/>
            <a:ext cx="523362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Участь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у ХІV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Всеукраїнських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Читаннях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гуманної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педагогіки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Добра воля –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найдорожча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перемога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(листопад,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Карпенко,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Сліпак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Т. Шевчук)</a:t>
            </a:r>
            <a:endParaRPr lang="uk-UA" altLang="uk-UA" sz="2000" b="1" dirty="0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Сліпак\Downloads\зображення_viber_2020-01-09_13-00-4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0068" y="2996952"/>
            <a:ext cx="5291174" cy="3321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Сліпак\Downloads\зображення_viber_2020-01-09_13-00-4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218863"/>
            <a:ext cx="3384376" cy="3450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ліпак\Desktop\зображення_viber_2019-10-26_19-19-2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455" y="3356991"/>
            <a:ext cx="3002505" cy="3320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9455" y="105260"/>
            <a:ext cx="5225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/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ЗАПОЗИЧУЄМО ДОСВІД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37786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59632" y="1124744"/>
            <a:ext cx="77048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 були  членами журі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предметних олімпіад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міського </a:t>
            </a:r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етапу: </a:t>
            </a:r>
          </a:p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В.Харченко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олімпіада з інформатики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Н.Фесенко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олімпіада з німецької мови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Кайдаш</a:t>
            </a:r>
            <a:r>
              <a:rPr lang="uk-UA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конкурсу з української мови імені Петра </a:t>
            </a:r>
            <a:r>
              <a:rPr lang="uk-UA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Яцика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</a:t>
            </a:r>
            <a:r>
              <a:rPr lang="uk-UA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Іващенко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мовно-літературного конкурсу учнівської та студентської молоді імені Тараса Шевченка</a:t>
            </a:r>
            <a:endParaRPr lang="uk-UA" sz="2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76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14542" y="578242"/>
            <a:ext cx="4329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Л. Павлюк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тренер спільного проекту Британської Ради в Україні та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 України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«Вчителі англійської мови – агенти змін» </a:t>
            </a: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цикл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тренінгів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англійської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навчатимуть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3-х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новим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Державним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стандартом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почакової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2020/2021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році</a:t>
            </a:r>
            <a:endParaRPr lang="uk-UA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4049" y="116632"/>
            <a:ext cx="398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ДІЛИМОСЯ ДОСВІДОМ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571" y="260648"/>
            <a:ext cx="3349213" cy="3341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140968"/>
            <a:ext cx="5670336" cy="3579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57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11442" y="3068960"/>
            <a:ext cx="3496432" cy="648072"/>
          </a:xfrm>
        </p:spPr>
        <p:txBody>
          <a:bodyPr>
            <a:normAutofit/>
          </a:bodyPr>
          <a:lstStyle/>
          <a:p>
            <a:r>
              <a:rPr lang="uk-UA" sz="3200" b="1" dirty="0" smtClean="0"/>
              <a:t>Навчаємося</a:t>
            </a:r>
            <a:endParaRPr lang="uk-UA" sz="3200" b="1" dirty="0"/>
          </a:p>
        </p:txBody>
      </p:sp>
      <p:sp>
        <p:nvSpPr>
          <p:cNvPr id="2" name="Прямокутник 1"/>
          <p:cNvSpPr/>
          <p:nvPr/>
        </p:nvSpPr>
        <p:spPr>
          <a:xfrm>
            <a:off x="4602277" y="6085"/>
            <a:ext cx="4427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підсумки роботи ліцею за І семестр </a:t>
            </a:r>
            <a:r>
              <a:rPr lang="uk-UA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2019-2020 </a:t>
            </a:r>
            <a:r>
              <a:rPr lang="uk-UA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endParaRPr lang="uk-UA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Сліпак\Desktop\зображення_viber_2019-12-02_09-41-2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1512" y="1916832"/>
            <a:ext cx="4278749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ліпак\Desktop\зображення_viber_2019-12-03_13-13-57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005" y="188640"/>
            <a:ext cx="4346376" cy="2593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33366"/>
            <a:ext cx="5519316" cy="302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6985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4221088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доброти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організований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Благодійним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фондом «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Happy paw»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МОН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Гуманістичного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руху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UAnimals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.Міщенко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А.Кайдаш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Л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Павлюк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0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жовтеень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26630" y="652966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ДІЛИМОСЯ ДОСВІДОМ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0638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852936"/>
            <a:ext cx="4499992" cy="37902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368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7434" y="1412776"/>
            <a:ext cx="44626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ІІ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Всеукраїнська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науково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-практична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конференція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Актуальні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проблеми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держави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права: </a:t>
            </a:r>
            <a:r>
              <a:rPr lang="ru-RU" sz="2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історико-правовий</a:t>
            </a:r>
            <a:r>
              <a:rPr lang="ru-RU" sz="2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дискурс» 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О. Дудченко)</a:t>
            </a:r>
            <a:endParaRPr lang="uk-UA" sz="22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3954" y="378241"/>
            <a:ext cx="4102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ДІЛИМОСЯ ДОСВІДОМ</a:t>
            </a:r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090" y="352345"/>
            <a:ext cx="4095750" cy="2724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3429000"/>
            <a:ext cx="29718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726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627054"/>
              </p:ext>
            </p:extLst>
          </p:nvPr>
        </p:nvGraphicFramePr>
        <p:xfrm>
          <a:off x="1331640" y="188637"/>
          <a:ext cx="7560841" cy="6954665"/>
        </p:xfrm>
        <a:graphic>
          <a:graphicData uri="http://schemas.openxmlformats.org/drawingml/2006/table">
            <a:tbl>
              <a:tblPr firstRow="1" firstCol="1" bandRow="1"/>
              <a:tblGrid>
                <a:gridCol w="4831679"/>
                <a:gridCol w="1468892"/>
                <a:gridCol w="1260270"/>
              </a:tblGrid>
              <a:tr h="91451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ЗАБЕЗПЕЧЕННЯ МАТЕРІАЛЬНО-ТЕХНІЧНОЇ БАЗИ ЗАКЛАДУ </a:t>
                      </a:r>
                      <a:endParaRPr lang="uk-UA" sz="1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 І СЕМЕСТРІ 2019-2020 </a:t>
                      </a:r>
                      <a:r>
                        <a:rPr lang="uk-UA" sz="18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н.р</a:t>
                      </a:r>
                      <a:r>
                        <a:rPr lang="uk-UA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uk-UA" sz="18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04839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Звіт про придбані метеріали липень-грудень 2019р</a:t>
                      </a:r>
                      <a:r>
                        <a:rPr lang="uk-UA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uk-UA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6673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загальний фонд</a:t>
                      </a:r>
                      <a:endParaRPr lang="uk-UA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Плакат «Наша гордість»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серпень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360,00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Передплата періодичних видань 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вересень-грудень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12916,10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Грамоти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листопад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900,00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Навчальні макети (шини, джгути)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грудень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4224,00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Фізичні прилади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грудень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4560,00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Спортивне обладнання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грудень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3755,00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Фліпчарти 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грудень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1478,00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Миючі засоби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грудень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982,55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Медикаменти 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вересень-грудень 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2809,79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Разом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31985,44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благодійний фонд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Шафа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Разом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uk-UA" sz="1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uk-UA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56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2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uk-UA" sz="8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8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endParaRPr lang="uk-UA" sz="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5525" marR="155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2763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24505" y="6060374"/>
            <a:ext cx="8215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Основні події висвітлюються на сайті ліцею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" y="111494"/>
            <a:ext cx="9133317" cy="570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642918"/>
            <a:ext cx="6512511" cy="500066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УХВАЛИ:</a:t>
            </a:r>
            <a:b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500042"/>
            <a:ext cx="7992888" cy="657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Підготувати творчу роботу для участі в ХІ Міжнародній виставці «Сучасні заклади освіти - 2020» (до 07.02.2020, творча група).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Провести педагогічні читання «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Технології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соціалізації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сучасній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освіті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 (30.01.2020, Л. Павлюк).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Організувати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навчання за курсом «Соціальні та емоційні компетентності ХХІ століття» (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Lions Quest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(січень-лютий, адміністрація).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Організувати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тренінгу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фінансової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грамотності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капітал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(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адміністрація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sz="16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Залучати учнівську й батьківську ради класів до вирішення питання пропусків занять окремими учнями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Активізувати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роботу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учнівського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самоврядування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протягом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ІІ семестру 2019-2020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16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Підготувати звіти про роботу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п/к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ІІ семестр  2019-2020 </a:t>
            </a: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 протоколи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засідань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05.06.2020 (голови предметних кафедр).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Подати звіти про виконання планів самоосвіти та самоаналіз роботи за ІІ семестр 2018-2019 </a:t>
            </a: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(на 28.05.2020, педагоги ліцею). 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Використовувати години психолога для колекційної роботи з учнями, схильними до пропусків занять,  формування психологічної готовності учнів до складання ЗНО, проведення роботи з учнями, що за результатами  І семестру мають бали середнього рівня знань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(психолог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ліцею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uk-UA" sz="16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5266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Про затвердження претендентів на нагородження Золотими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b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Срібними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медалями </a:t>
            </a:r>
            <a:endParaRPr lang="uk-UA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988840"/>
            <a:ext cx="7920880" cy="375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Светлана\Рабочий стол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2071678"/>
            <a:ext cx="5197929" cy="3341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28728" y="5500702"/>
            <a:ext cx="7272808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Наказ МОНУ </a:t>
            </a:r>
            <a:r>
              <a:rPr lang="uk-UA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від 17.03.2015 №306 ;</a:t>
            </a: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Лист - роз'яснення МОНУ від 29.04.2015 № 1/9-221</a:t>
            </a: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988840"/>
            <a:ext cx="7920880" cy="375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836712"/>
            <a:ext cx="4149104" cy="5400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342900" lvl="0" indent="-342900">
              <a:spcBef>
                <a:spcPct val="0"/>
              </a:spcBef>
              <a:buAutoNum type="arabicPeriod"/>
            </a:pPr>
            <a:endParaRPr kumimoji="0" lang="uk-UA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  <a:buAutoNum type="arabicPeriod"/>
            </a:pP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just">
              <a:spcBef>
                <a:spcPct val="0"/>
              </a:spcBef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0"/>
            <a:ext cx="7429552" cy="155679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7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ЗАТВЕРДЖЕННЯ ПРЕТЕНДЕНТІВ </a:t>
            </a:r>
            <a:r>
              <a:rPr lang="uk-UA" sz="2700" b="1" dirty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НАГОРОДЖЕННЯ </a:t>
            </a: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МЕДАЛЯМИ</a:t>
            </a:r>
            <a:endParaRPr lang="uk-UA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 клас</a:t>
            </a: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b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uk-UA" sz="27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7731" y="1714762"/>
            <a:ext cx="2634070" cy="346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</a:pPr>
            <a:r>
              <a:rPr lang="uk-UA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</a:t>
            </a:r>
            <a:endPara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Полянський Богдан;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Басиста Яна;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Бородавко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Костюченко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Назар;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Рожок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катерина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Сидорчук Ольга;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Яременко Вікторія;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Бордакова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М.;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Стрижак В.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sz="16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1713507"/>
            <a:ext cx="2634070" cy="233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</a:pPr>
            <a:r>
              <a:rPr lang="uk-UA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Срібло</a:t>
            </a:r>
            <a:endPara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Борщ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Дарина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Бутурлим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Андрій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Гриб Анна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Труш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Макарій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Купа Д.;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Силенко З.;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Пушенко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988840"/>
            <a:ext cx="7920880" cy="375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42976" y="836712"/>
            <a:ext cx="4149104" cy="5400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342900" lvl="0" indent="-342900">
              <a:spcBef>
                <a:spcPct val="0"/>
              </a:spcBef>
              <a:buAutoNum type="arabicPeriod"/>
            </a:pPr>
            <a:endParaRPr kumimoji="0" lang="uk-UA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  <a:buAutoNum type="arabicPeriod"/>
            </a:pPr>
            <a:endParaRPr kumimoji="0" lang="uk-UA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342900" lvl="0" indent="-342900" algn="ctr">
              <a:spcBef>
                <a:spcPct val="0"/>
              </a:spcBef>
            </a:pPr>
            <a:r>
              <a:rPr kumimoji="0" lang="uk-UA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lvl="0" algn="just">
              <a:spcBef>
                <a:spcPct val="0"/>
              </a:spcBef>
            </a:pPr>
            <a:endParaRPr kumimoji="0" lang="uk-UA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14414" y="0"/>
            <a:ext cx="7429552" cy="155679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uk-U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27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ЗАТВЕРДЖЕННЯ ПРЕТЕНДЕНТІВ </a:t>
            </a:r>
            <a:r>
              <a:rPr lang="uk-UA" sz="2700" b="1" dirty="0"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НА НАГОРОДЖЕННЯ </a:t>
            </a: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МЕДАЛЯМИ</a:t>
            </a:r>
            <a:endParaRPr lang="uk-UA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11 клас </a:t>
            </a:r>
            <a: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br>
              <a:rPr kumimoji="0" lang="uk-UA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uk-UA" sz="27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1640" y="2211055"/>
            <a:ext cx="2634070" cy="289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</a:pPr>
            <a:r>
              <a:rPr lang="uk-UA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Золото</a:t>
            </a:r>
            <a:endPara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Гнатова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Вікторія;</a:t>
            </a:r>
            <a:endPara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Колош Сніжана;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Камка Карина;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Кузьменко Володимир;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Насилівська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Бойко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Малій Юлія;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Мельник Вікторія;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Чаленко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Маргарита</a:t>
            </a:r>
            <a:endParaRPr lang="uk-UA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1713507"/>
            <a:ext cx="2634070" cy="374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</a:pPr>
            <a:r>
              <a:rPr lang="uk-UA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Срібло</a:t>
            </a:r>
            <a:endParaRPr lang="uk-UA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Авраменко Яна;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Попова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Анастасія;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Миколаєнко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Поліна;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Яловська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Юлія;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Бурч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Анастасія;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Журбін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Олег;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Клименко Анна;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Лук’янова  Анастасія;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Марченко Богдана;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Савченко Владислава;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Фесенко 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Маргарита;</a:t>
            </a:r>
          </a:p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r>
              <a:rPr lang="uk-UA" sz="16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Хмарук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Ольга;</a:t>
            </a:r>
          </a:p>
        </p:txBody>
      </p:sp>
    </p:spTree>
    <p:extLst>
      <p:ext uri="{BB962C8B-B14F-4D97-AF65-F5344CB8AC3E}">
        <p14:creationId xmlns:p14="http://schemas.microsoft.com/office/powerpoint/2010/main" val="4781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7488832" cy="114300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3. ПРО СТАН ВИКЛАДАННЯ ТА ЯКІСТЬ</a:t>
            </a:r>
            <a:b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НАВЧАЛЬНИХ ДОСЯГНЕНЬ УЧНІВ </a:t>
            </a:r>
            <a:b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uk-UA" sz="280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ІЗ ФІЗИЧНОЇ КУЛЬТУРИ</a:t>
            </a:r>
            <a:endParaRPr lang="uk-UA" sz="2800" dirty="0"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3289" y="1556792"/>
            <a:ext cx="6984776" cy="500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</a:pPr>
            <a:r>
              <a:rPr lang="uk-UA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Відповідно до плану роботи на 2019-2020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., наказу по ліцею від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25.09.2019 №246-Н  «Про порядок вивчення стану викладання навчальних дисциплін у 2019-2020 </a:t>
            </a:r>
            <a:r>
              <a:rPr lang="uk-UA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.» із 18.11.2019 по 20.12.2019 експертною групою в складі: </a:t>
            </a:r>
            <a:endParaRPr lang="uk-UA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голови експертної групи – директор ліцею Т. Шевчук;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заступника голови експертної групи – заступник директора з НВР  С. Сліпак; </a:t>
            </a:r>
          </a:p>
          <a:p>
            <a:pPr algn="just">
              <a:lnSpc>
                <a:spcPct val="114000"/>
              </a:lnSpc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членів експертної групи: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заступник директора з ВР  Т.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Вантух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голова кафедри вчителів природничо-математичних дисциплін      Т. </a:t>
            </a:r>
            <a:r>
              <a:rPr lang="uk-UA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Шмаглій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342900" indent="-3429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Голови ППО О. Єрмоленко</a:t>
            </a:r>
          </a:p>
          <a:p>
            <a:pPr algn="just">
              <a:lnSpc>
                <a:spcPct val="114000"/>
              </a:lnSpc>
            </a:pP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вивчався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стан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викладання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рівень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досягнень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фізичної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971600" y="214290"/>
            <a:ext cx="795811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 ЧАС ВИВЧЕННЯ СТАНУ ВИКЛАДАННЯ, РІВНЯ ЗНАНЬ, УМІНЬ ТА НАВИЧОК УЧНІВ ІЗ ФІЗИЧНОЇ КУЛЬТУРИ ЗВЕРТАЛАСЬ УВАГА НА ТАКІ ПИТАННЯ: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результативність роботи вчителя (показники участі учнів у фахових конкурсах, змаганнях, чемпіонатах);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наявність навчальних програм та календарно-тематичного планування з предмету;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відповідність записів у класних журналах календарно-тематичному плануванню, вчасність виставлення оцінок;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наявність планів-конспектів уроків;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ведення шкільної документації вчителями фізкультури;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рівень викладання предмету вчителем;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знання програми та вимог стосовно вивчення предмету;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володіння методикою викладання;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матеріальна база з предмету;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індивідуальна робота з учнями;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проведення позаурочних заходів з предмету;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дотримання норм безпеки під час занять фізкультурно-оздоровчого спрямування;</a:t>
            </a:r>
          </a:p>
          <a:p>
            <a:pPr>
              <a:lnSpc>
                <a:spcPct val="150000"/>
              </a:lnSpc>
            </a:pP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забезпечення </a:t>
            </a:r>
            <a:r>
              <a:rPr lang="uk-UA" sz="16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медико-педагогічного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контролю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8929718" cy="714380"/>
          </a:xfrm>
        </p:spPr>
        <p:txBody>
          <a:bodyPr>
            <a:noAutofit/>
          </a:bodyPr>
          <a:lstStyle/>
          <a:p>
            <a:pPr marL="0" lvl="1"/>
            <a:r>
              <a:rPr lang="uk-UA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Якість освіти – основний вектор діяльності</a:t>
            </a:r>
            <a:endParaRPr lang="uk-UA" b="1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"/>
              <a:ea typeface="+mj-ea"/>
              <a:cs typeface="+mj-cs"/>
            </a:endParaRPr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595343"/>
              </p:ext>
            </p:extLst>
          </p:nvPr>
        </p:nvGraphicFramePr>
        <p:xfrm>
          <a:off x="1259632" y="908720"/>
          <a:ext cx="7416824" cy="542874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4091"/>
                <a:gridCol w="4050382"/>
                <a:gridCol w="1118919"/>
                <a:gridCol w="1423432"/>
              </a:tblGrid>
              <a:tr h="432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№ п/</a:t>
                      </a:r>
                      <a:r>
                        <a:rPr lang="uk-UA" sz="1400" b="1" dirty="0" err="1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Зведена інформація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Учнів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954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початок І семестру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180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0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Вибуло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0,6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0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Прибуло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1352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Закінчило І семестр. усього учнів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179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99,4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63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ІІ курс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98,8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І курс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212">
                <a:tc gridSpan="4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І курс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9033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ІІІ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Закінчило І семестр 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достатньому рівні 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50">
                <a:tc gridSpan="4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ІІ </a:t>
                      </a:r>
                      <a:r>
                        <a:rPr lang="uk-UA" sz="1400" b="1" dirty="0" smtClean="0">
                          <a:effectLst/>
                          <a:latin typeface="Times New Roman"/>
                          <a:ea typeface="Times New Roman"/>
                        </a:rPr>
                        <a:t>курс</a:t>
                      </a:r>
                      <a:r>
                        <a:rPr lang="uk-UA" sz="1400" b="1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79968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І</a:t>
                      </a: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Закінчило І семестр  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18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031">
                <a:tc gridSpan="2"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Разом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805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Times New Roman"/>
                        </a:rPr>
                        <a:t>V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Закінчило І семестр  на високому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17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31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uk-UA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на достатньому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56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середньому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3340" algn="ctr"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uk-U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846"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just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на початковому рівні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51435" algn="ctr"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47869" marR="478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65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4437" y="692696"/>
            <a:ext cx="7215206" cy="1143000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ВЧИТЕЛІ ФІЗИЧНОЇ КУЛЬТУРИ: </a:t>
            </a: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20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188570" y="1196752"/>
            <a:ext cx="77048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Боровик В.,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закінчив Чернігівський державний педагогічний інститут, факультет фізичного виховання, стаж – 34 р., спеціаліст вищої категорії, старший учитель, навантаження – 9 годин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uk-UA" sz="2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Заплішний</a:t>
            </a: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І.,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закінчив Чернігівський державний педагогічний інститут, факультет фізичного виховання, стаж – 40 р., спеціаліст вищої категорії, учитель-методист, кандидат педагогічних наук, навантаження – 9 годин.</a:t>
            </a:r>
          </a:p>
          <a:p>
            <a:pPr algn="just">
              <a:lnSpc>
                <a:spcPct val="150000"/>
              </a:lnSpc>
            </a:pPr>
            <a:r>
              <a:rPr lang="uk-UA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Кузьменко П.,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закінчив Чернігівський державний педагогічний інститут, факультет фізичного виховання, стаж – 38 р., спеціаліст ІІ категорії,  навантаження – 9 годин.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Години на вивчення фізичної культури</a:t>
            </a:r>
            <a:endParaRPr lang="uk-UA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9431742"/>
              </p:ext>
            </p:extLst>
          </p:nvPr>
        </p:nvGraphicFramePr>
        <p:xfrm>
          <a:off x="1435100" y="1447800"/>
          <a:ext cx="7499349" cy="40694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99783"/>
                <a:gridCol w="2499783"/>
                <a:gridCol w="2499783"/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Клас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Кількість годин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Рівень</a:t>
                      </a: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240">
                <a:tc>
                  <a:txBody>
                    <a:bodyPr/>
                    <a:lstStyle/>
                    <a:p>
                      <a:r>
                        <a:rPr lang="uk-UA" dirty="0" smtClean="0"/>
                        <a:t>І математичний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стандарту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dirty="0" smtClean="0"/>
                        <a:t>І іноземної філології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стандарту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dirty="0" smtClean="0"/>
                        <a:t>І української філології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стандарту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r>
                        <a:rPr lang="uk-UA" dirty="0" smtClean="0"/>
                        <a:t>ІІ фізико-математичний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стандарту</a:t>
                      </a:r>
                    </a:p>
                    <a:p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dirty="0" smtClean="0"/>
                        <a:t>ІІ іноземної філології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стандарту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uk-UA" dirty="0" smtClean="0"/>
                        <a:t>ІІ української філології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стандарту</a:t>
                      </a:r>
                      <a:endParaRPr lang="uk-UA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16871"/>
              </p:ext>
            </p:extLst>
          </p:nvPr>
        </p:nvGraphicFramePr>
        <p:xfrm>
          <a:off x="1458686" y="1447800"/>
          <a:ext cx="7434943" cy="365760"/>
        </p:xfrm>
        <a:graphic>
          <a:graphicData uri="http://schemas.openxmlformats.org/drawingml/2006/table">
            <a:tbl>
              <a:tblPr/>
              <a:tblGrid>
                <a:gridCol w="7434943"/>
              </a:tblGrid>
              <a:tr h="0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704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619672" y="620688"/>
            <a:ext cx="71287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РЕЗУЛЬТАТИ ЗРІЗІВ ЗНАНЬ  </a:t>
            </a:r>
          </a:p>
          <a:p>
            <a:pPr algn="ctr"/>
            <a:endParaRPr lang="uk-UA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клас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68 учнів (84%) - високий рівень, </a:t>
            </a:r>
          </a:p>
          <a:p>
            <a:pPr algn="just">
              <a:lnSpc>
                <a:spcPct val="150000"/>
              </a:lnSpc>
            </a:pP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 (16%) – достатній рівень; </a:t>
            </a:r>
          </a:p>
          <a:p>
            <a:pPr algn="just">
              <a:lnSpc>
                <a:spcPct val="150000"/>
              </a:lnSpc>
            </a:pPr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 клас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учнів 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(77%) – високий,  18 (23%) –   достатній рівень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0"/>
            <a:ext cx="6512511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УХВАЛИ:</a:t>
            </a: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785794"/>
            <a:ext cx="7920880" cy="4324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Визнати стан викладання інформатики як задовільний.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Підготувати наказ по ліцею  “П</a:t>
            </a: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 стан викладання та рівень навчальних досягнень учнів </a:t>
            </a:r>
            <a:b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фізичної культури” на виконання рекомендацій, наданих у Довідці  до 20.01.2020</a:t>
            </a:r>
            <a:endParaRPr lang="uk-UA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lnSpc>
                <a:spcPct val="114000"/>
              </a:lnSpc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uk-UA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836712"/>
            <a:ext cx="6615837" cy="474234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274320" algn="ctr">
              <a:buNone/>
            </a:pPr>
            <a:r>
              <a:rPr lang="uk-UA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484784"/>
            <a:ext cx="70567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ВИКОРИСТАНІ ДЖЕРЕЛА</a:t>
            </a:r>
          </a:p>
          <a:p>
            <a:pPr algn="just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1.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http://muzico.ru/music/%D0%BA%D0%BB%D0%B0%D1%81%D0%B8%D1%87%D0%BD%D0%B0+%D0%BC%D1%83%D0%B7%D0%B8%D0%BA%D0%B0/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2.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http://publicdomainvectors.org/ru/%D0%B1%D0%B5%D1%81%D0%BF%D0%BB%D0%B0%D1%82%D0%BD%D1%8B%D0%B5-%D0%B2%D0%B5%D0%BA%D1%82%D0%BE%D1%80%D1%8B/%D0%91%D0%BB%D0%BE%D0%BA%D0%BD%D0%BE%D1%82-%D0%B8-%D1%80%D1%83%D1%87%D0%BA%D0%B0-%D0%B2%D0%B5%D0%BA%D1%82%D0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  <a:hlinkClick r:id="rId4" action="ppaction://hlinkfile"/>
              </a:rPr>
              <a:t>%BE%D1%80%D0%BD%D0%BE%D0%B5-%D0%B8%D0%B7%D0%BE%D0%B1%D1%80%D0%B0%D0%B6%D0%B5%D0%BD%D0%B8%D0%B5/7492.html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uk-UA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dirty="0" smtClean="0"/>
          </a:p>
          <a:p>
            <a:pPr algn="just"/>
            <a:endParaRPr lang="uk-UA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2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000100" y="127514"/>
            <a:ext cx="8143900" cy="57150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РЕЗУЛЬТАТИ </a:t>
            </a:r>
          </a:p>
          <a:p>
            <a:pPr algn="ctr"/>
            <a:r>
              <a:rPr lang="uk-UA" sz="24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ДИРЕКТОРСЬКИХ КОНТРОЛЬНИХ РОБІТ</a:t>
            </a:r>
          </a:p>
        </p:txBody>
      </p:sp>
      <p:sp>
        <p:nvSpPr>
          <p:cNvPr id="5" name="Підзаголовок 2"/>
          <p:cNvSpPr txBox="1">
            <a:spLocks/>
          </p:cNvSpPr>
          <p:nvPr/>
        </p:nvSpPr>
        <p:spPr>
          <a:xfrm>
            <a:off x="1214414" y="1196752"/>
            <a:ext cx="7572428" cy="2520280"/>
          </a:xfrm>
          <a:prstGeom prst="rect">
            <a:avLst/>
          </a:prstGeom>
        </p:spPr>
        <p:txBody>
          <a:bodyPr tIns="0">
            <a:no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української мови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144 (90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%) –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високий і достатній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рівень,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(10%) – середній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рівень;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із </a:t>
            </a:r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української літератури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140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88 %) – високий і достатній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рівень,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 (57 %) – середній рівень, 2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1 %) – початковий рівень (Ю. </a:t>
            </a:r>
            <a:r>
              <a:rPr lang="uk-UA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Шафрай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 Колесник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endParaRPr lang="uk-UA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історії України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44 (83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%) –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високий  і достатній рівень,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 (17%) – середній рівень;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математики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(46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%) –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високий і достатній рівень,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(54%) – середній рівень;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tabLst>
                <a:tab pos="539750" algn="l"/>
              </a:tabLs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із </a:t>
            </a:r>
            <a:r>
              <a:rPr lang="uk-UA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англійської мови 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51 (96%) – високий і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достатній рівень,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(4</a:t>
            </a:r>
            <a:r>
              <a:rPr lang="uk-UA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%) </a:t>
            </a:r>
            <a:r>
              <a:rPr lang="uk-UA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середній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000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uk-UA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  <a:p>
            <a:pPr marL="27432" algn="ctr">
              <a:spcBef>
                <a:spcPts val="600"/>
              </a:spcBef>
              <a:buClr>
                <a:schemeClr val="accent1"/>
              </a:buClr>
              <a:buSzPct val="80000"/>
            </a:pPr>
            <a:endParaRPr lang="uk-UA" dirty="0" smtClean="0">
              <a:solidFill>
                <a:srgbClr val="B4936D">
                  <a:lumMod val="50000"/>
                </a:srgbClr>
              </a:solidFill>
              <a:effectLst>
                <a:reflection blurRad="6350" stA="55000" endA="300" endPos="45500" dir="5400000" sy="-100000" algn="bl" rotWithShape="0"/>
              </a:effectLst>
              <a:latin typeface="Book Antiquan"/>
              <a:ea typeface="+mj-ea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259632" y="408962"/>
            <a:ext cx="6923088" cy="1040285"/>
          </a:xfrm>
        </p:spPr>
        <p:txBody>
          <a:bodyPr rtlCol="0">
            <a:sp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uk-UA" sz="2800" b="1" dirty="0" smtClean="0">
                <a:solidFill>
                  <a:srgbClr val="B493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Зведений облік пропусків занять</a:t>
            </a:r>
            <a:br>
              <a:rPr lang="uk-UA" sz="2800" b="1" dirty="0" smtClean="0">
                <a:solidFill>
                  <a:srgbClr val="B493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solidFill>
                  <a:srgbClr val="B493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за І семестр 2019-2020 </a:t>
            </a:r>
            <a:r>
              <a:rPr lang="uk-UA" sz="2800" b="1" dirty="0" err="1" smtClean="0">
                <a:solidFill>
                  <a:srgbClr val="B493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800" b="1" dirty="0" smtClean="0">
                <a:solidFill>
                  <a:srgbClr val="B4936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254478"/>
              </p:ext>
            </p:extLst>
          </p:nvPr>
        </p:nvGraphicFramePr>
        <p:xfrm>
          <a:off x="1259632" y="1772816"/>
          <a:ext cx="7632849" cy="4464495"/>
        </p:xfrm>
        <a:graphic>
          <a:graphicData uri="http://schemas.openxmlformats.org/drawingml/2006/table">
            <a:tbl>
              <a:tblPr/>
              <a:tblGrid>
                <a:gridCol w="1856141"/>
                <a:gridCol w="1925569"/>
                <a:gridCol w="1925570"/>
                <a:gridCol w="1925569"/>
              </a:tblGrid>
              <a:tr h="6377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Класи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397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Усього пропусків</a:t>
                      </a:r>
                    </a:p>
                    <a:p>
                      <a:pPr marL="1397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(%)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Надано документів</a:t>
                      </a:r>
                    </a:p>
                    <a:p>
                      <a:pPr marL="8890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через хворобу (%)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Інші причини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Arial" charset="0"/>
                          <a:cs typeface="Times New Roman" pitchFamily="18" charset="0"/>
                        </a:rPr>
                        <a:t>(%)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ea typeface="Arial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ourier New" pitchFamily="49" charset="0"/>
                        </a:rPr>
                        <a:t>11 мат.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1060 (6,5 %)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1018 (96 %)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42 (4%)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ourier New" pitchFamily="49" charset="0"/>
                        </a:rPr>
                        <a:t>11 ін. філ.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1568 (9,7%)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1238 (79 %)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330 (21 %)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ourier New" pitchFamily="49" charset="0"/>
                        </a:rPr>
                        <a:t>11 укр. філ.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2290 ( 14,6 %)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2006 (88 %)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284 (12%)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ін. філ.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1526  (9,4 %)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1382  (91 %)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144 (9 %)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ourier New" pitchFamily="49" charset="0"/>
                        </a:rPr>
                        <a:t>10 укр. філ.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1222 (7,8 %)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1124 (92 %)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118 (8%)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37785">
                <a:tc>
                  <a:txBody>
                    <a:bodyPr/>
                    <a:lstStyle/>
                    <a:p>
                      <a:pPr marL="5080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ourier New" pitchFamily="49" charset="0"/>
                        </a:rPr>
                        <a:t>10  мат.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 marL="6350" marR="63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11708 (10,5%)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1698 (99 %)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latin typeface="Times New Roman"/>
                          <a:ea typeface="Calibri"/>
                          <a:cs typeface="Times New Roman"/>
                        </a:rPr>
                        <a:t>10 (1%)</a:t>
                      </a:r>
                      <a:endParaRPr lang="uk-UA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1604" y="0"/>
            <a:ext cx="67687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B4936D">
                    <a:lumMod val="5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Виховна робота в закладі</a:t>
            </a:r>
          </a:p>
          <a:p>
            <a:pPr algn="just"/>
            <a:endParaRPr lang="uk-UA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877669"/>
            <a:ext cx="37862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ХУДОЖНЬО-ЕСТЕТИЧНЕ ВИХОВАННЯ:</a:t>
            </a:r>
          </a:p>
          <a:p>
            <a:pPr algn="ctr"/>
            <a:endParaRPr lang="uk-UA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Свято Першого дзвоника 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Вечори знайомств; 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День самоврядування;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Вечір відпочинку у культурно-просвітницькому центрі «Юність»; 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Конкурс ліцейських талантів «Осінній зорепад»;</a:t>
            </a:r>
          </a:p>
          <a:p>
            <a:pPr algn="just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Новорічна казка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79" y="702469"/>
            <a:ext cx="4418319" cy="2675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79" y="3672543"/>
            <a:ext cx="4547079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7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171063" cy="2838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4048" y="1052736"/>
            <a:ext cx="364044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Конкурс ліцейських талантів «Осінній зорепад»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178562"/>
            <a:ext cx="5101580" cy="353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4509120"/>
            <a:ext cx="2776352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Новорічна казка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>
                <a:latin typeface="Times New Roman" pitchFamily="18" charset="0"/>
                <a:cs typeface="Times New Roman" pitchFamily="18" charset="0"/>
              </a:rPr>
              <a:t>Снігова королева»</a:t>
            </a:r>
          </a:p>
        </p:txBody>
      </p:sp>
    </p:spTree>
    <p:extLst>
      <p:ext uri="{BB962C8B-B14F-4D97-AF65-F5344CB8AC3E}">
        <p14:creationId xmlns:p14="http://schemas.microsoft.com/office/powerpoint/2010/main" val="6585814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5253</TotalTime>
  <Words>2481</Words>
  <Application>Microsoft Office PowerPoint</Application>
  <PresentationFormat>Екран (4:3)</PresentationFormat>
  <Paragraphs>514</Paragraphs>
  <Slides>54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слайдів</vt:lpstr>
      </vt:variant>
      <vt:variant>
        <vt:i4>54</vt:i4>
      </vt:variant>
    </vt:vector>
  </HeadingPairs>
  <TitlesOfParts>
    <vt:vector size="56" baseType="lpstr">
      <vt:lpstr>Солнцестояние</vt:lpstr>
      <vt:lpstr>1_Солнцестояние</vt:lpstr>
      <vt:lpstr>Презентація PowerPoint</vt:lpstr>
      <vt:lpstr>Презентація PowerPoint</vt:lpstr>
      <vt:lpstr>Презентація PowerPoint</vt:lpstr>
      <vt:lpstr>Навчаємося</vt:lpstr>
      <vt:lpstr>Презентація PowerPoint</vt:lpstr>
      <vt:lpstr>Презентація PowerPoint</vt:lpstr>
      <vt:lpstr>Зведений облік пропусків занять  за І семестр 2019-2020 н.р.</vt:lpstr>
      <vt:lpstr>Презентація PowerPoint</vt:lpstr>
      <vt:lpstr>Конкурс ліцейських талантів «Осінній зорепад»</vt:lpstr>
      <vt:lpstr>Презентація PowerPoint</vt:lpstr>
      <vt:lpstr>Презентація PowerPoint</vt:lpstr>
      <vt:lpstr>Козацькі розваги</vt:lpstr>
      <vt:lpstr>Осінній легкоатлетичний пробіг</vt:lpstr>
      <vt:lpstr>Презентація PowerPoint</vt:lpstr>
      <vt:lpstr>Презентація PowerPoint</vt:lpstr>
      <vt:lpstr>XVI Мандрівний міжнародний фестиваль авторського документального кіно про права людини Docudays UA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Проведення малих педконсіліумів щодо адаптації  першокурсників до  навчання  в  ліцеї </vt:lpstr>
      <vt:lpstr>РОБОТА  НАУКОВО-МЕТОДИЧНОЇ РАДИ  У І СЕМЕСТРІ 2019/20 н. р.</vt:lpstr>
      <vt:lpstr>Презентація PowerPoint</vt:lpstr>
      <vt:lpstr>СПІВПРАЦЯ ІЗ НАПН УКРАЇНИ Міжнародна науково-практична конференція «Геніальність і обдарованість: перспективи творчість в ситуації інформаційного світу» організована Інститутом обдарованої дитини НАПН України (жовтень, 2019 Т. Вантух, С. Сліпак, Т. Шевчук)</vt:lpstr>
      <vt:lpstr>Участь у Всеукраїнському конкурсі-квесті «Реформа – шлях до школи моєї мрії», який організовує і проводить Інститут соціальної та політичної психології НАПН України за підтримки Національної академії педагогічних наук України, Міністерства освіти і науки України (Ю.Бойко)</vt:lpstr>
      <vt:lpstr>У межах Освітньої програми позитивного розвитку успішно пройшли навчання за курсом “Соціальні та емоційні компетенції ХХІ століття”  Lions Quest. (грудень, 2019 Т.Вантух,  С. Сліпак, Т. Шевчук)</vt:lpstr>
      <vt:lpstr>Презентація PowerPoint</vt:lpstr>
      <vt:lpstr>Презентація PowerPoint</vt:lpstr>
      <vt:lpstr>Презентація PowerPoint</vt:lpstr>
      <vt:lpstr>Презентація PowerPoint</vt:lpstr>
      <vt:lpstr>НАУКОВО-МЕТОДИЧНА ДІЯЛЬНІСТЬ ПЕДАГОГІВ ТА УЧНІВ</vt:lpstr>
      <vt:lpstr>Участь у ХІV Всеукраїнських педагогічних Читаннях із гуманної педагогіки  «Добра воля – найдорожча перемога»  (листопад, 2019 С. Карпенко,  С. Сліпак, Т. Шевчук)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ПРОЕКТ УХВАЛИ:  </vt:lpstr>
      <vt:lpstr>2. Про затвердження претендентів на нагородження Золотими та  Срібними медалями </vt:lpstr>
      <vt:lpstr>Презентація PowerPoint</vt:lpstr>
      <vt:lpstr>Презентація PowerPoint</vt:lpstr>
      <vt:lpstr>3. ПРО СТАН ВИКЛАДАННЯ ТА ЯКІСТЬ НАВЧАЛЬНИХ ДОСЯГНЕНЬ УЧНІВ  ІЗ ФІЗИЧНОЇ КУЛЬТУРИ</vt:lpstr>
      <vt:lpstr>Презентація PowerPoint</vt:lpstr>
      <vt:lpstr>ВЧИТЕЛІ ФІЗИЧНОЇ КУЛЬТУРИ:     </vt:lpstr>
      <vt:lpstr>Години на вивчення фізичної культури</vt:lpstr>
      <vt:lpstr>Презентація PowerPoint</vt:lpstr>
      <vt:lpstr>ПРОЕКТ УХВАЛИ: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Учень</dc:creator>
  <cp:lastModifiedBy>Мария</cp:lastModifiedBy>
  <cp:revision>420</cp:revision>
  <cp:lastPrinted>2019-01-08T06:27:27Z</cp:lastPrinted>
  <dcterms:created xsi:type="dcterms:W3CDTF">2015-01-06T07:03:33Z</dcterms:created>
  <dcterms:modified xsi:type="dcterms:W3CDTF">2023-01-02T12:30:26Z</dcterms:modified>
</cp:coreProperties>
</file>