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8" r:id="rId3"/>
    <p:sldId id="266" r:id="rId4"/>
    <p:sldId id="269" r:id="rId5"/>
    <p:sldId id="276" r:id="rId6"/>
    <p:sldId id="279" r:id="rId7"/>
    <p:sldId id="267" r:id="rId8"/>
    <p:sldId id="281" r:id="rId9"/>
    <p:sldId id="259" r:id="rId10"/>
    <p:sldId id="280" r:id="rId11"/>
    <p:sldId id="277" r:id="rId12"/>
  </p:sldIdLst>
  <p:sldSz cx="9144000" cy="6858000" type="screen4x3"/>
  <p:notesSz cx="6858000" cy="994568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C2537C3-6278-4C25-BD41-A007DA532A74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717469-2E98-4F2C-9702-D91AB13EE91D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37C3-6278-4C25-BD41-A007DA532A74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7469-2E98-4F2C-9702-D91AB13EE91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37C3-6278-4C25-BD41-A007DA532A74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7469-2E98-4F2C-9702-D91AB13EE91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37C3-6278-4C25-BD41-A007DA532A74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7469-2E98-4F2C-9702-D91AB13EE91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37C3-6278-4C25-BD41-A007DA532A74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7469-2E98-4F2C-9702-D91AB13EE91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37C3-6278-4C25-BD41-A007DA532A74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7469-2E98-4F2C-9702-D91AB13EE91D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37C3-6278-4C25-BD41-A007DA532A74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7469-2E98-4F2C-9702-D91AB13EE91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37C3-6278-4C25-BD41-A007DA532A74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7469-2E98-4F2C-9702-D91AB13EE91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37C3-6278-4C25-BD41-A007DA532A74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7469-2E98-4F2C-9702-D91AB13EE91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37C3-6278-4C25-BD41-A007DA532A74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7469-2E98-4F2C-9702-D91AB13EE91D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37C3-6278-4C25-BD41-A007DA532A74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7469-2E98-4F2C-9702-D91AB13EE91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C2537C3-6278-4C25-BD41-A007DA532A74}" type="datetimeFigureOut">
              <a:rPr lang="uk-UA" smtClean="0"/>
              <a:pPr/>
              <a:t>21.10.2021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5717469-2E98-4F2C-9702-D91AB13EE91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88" y="1988840"/>
            <a:ext cx="8388424" cy="218340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Охорона праці </a:t>
            </a:r>
            <a:b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 Ніжинському обласному педагогічному ліцеї 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67544" y="6080444"/>
            <a:ext cx="8219256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86000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68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/>
          <a:lstStyle/>
          <a:p>
            <a:pPr lvl="1" algn="ctr"/>
            <a:r>
              <a:rPr lang="uk-UA" sz="2400" dirty="0">
                <a:solidFill>
                  <a:srgbClr val="00B050"/>
                </a:solidFill>
              </a:rPr>
              <a:t> Профілактика нещасних випадків :</a:t>
            </a:r>
            <a:endParaRPr lang="uk-UA" sz="1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pPr lvl="0"/>
            <a:r>
              <a:rPr lang="uk-UA" sz="1600" dirty="0"/>
              <a:t>Семінари з попередження травматизму;</a:t>
            </a:r>
          </a:p>
          <a:p>
            <a:pPr lvl="0"/>
            <a:r>
              <a:rPr lang="uk-UA" sz="1600" dirty="0"/>
              <a:t>Місячник «Увага, діти на дорозі»;</a:t>
            </a:r>
          </a:p>
          <a:p>
            <a:pPr lvl="0"/>
            <a:r>
              <a:rPr lang="uk-UA" sz="1600" dirty="0"/>
              <a:t>Тижні з охорони праці, безпеки життєдіяльності, безпеки дорожнього руху;</a:t>
            </a:r>
          </a:p>
          <a:p>
            <a:pPr lvl="0"/>
            <a:r>
              <a:rPr lang="uk-UA" sz="1600" dirty="0"/>
              <a:t>Конкурси малюнків, плакатів;</a:t>
            </a:r>
          </a:p>
          <a:p>
            <a:pPr lvl="0"/>
            <a:r>
              <a:rPr lang="uk-UA" sz="1600" dirty="0"/>
              <a:t>Тематичні виставки літератури;</a:t>
            </a:r>
          </a:p>
          <a:p>
            <a:pPr lvl="0"/>
            <a:r>
              <a:rPr lang="uk-UA" sz="1600" dirty="0"/>
              <a:t>Індивідуальна роз’яснювальна робота;</a:t>
            </a:r>
          </a:p>
          <a:p>
            <a:pPr lvl="0"/>
            <a:r>
              <a:rPr lang="uk-UA" sz="1600" dirty="0"/>
              <a:t>Вікторини;</a:t>
            </a:r>
          </a:p>
          <a:p>
            <a:pPr lvl="0"/>
            <a:r>
              <a:rPr lang="uk-UA" sz="1600" dirty="0"/>
              <a:t>Екскурсії;</a:t>
            </a:r>
          </a:p>
          <a:p>
            <a:pPr lvl="0"/>
            <a:r>
              <a:rPr lang="uk-UA" sz="1600" dirty="0"/>
              <a:t>Спільні заходи з представниками МНС, МВС.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262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b="1" dirty="0"/>
              <a:t>“Починайте </a:t>
            </a:r>
            <a:r>
              <a:rPr lang="ru-RU" sz="2800" b="1" dirty="0" err="1"/>
              <a:t>вивчати</a:t>
            </a:r>
            <a:r>
              <a:rPr lang="ru-RU" sz="2800" b="1" dirty="0"/>
              <a:t> </a:t>
            </a:r>
            <a:r>
              <a:rPr lang="ru-RU" sz="2800" b="1" dirty="0" err="1"/>
              <a:t>безпеку</a:t>
            </a:r>
            <a:r>
              <a:rPr lang="ru-RU" sz="2800" b="1" dirty="0"/>
              <a:t> </a:t>
            </a:r>
            <a:r>
              <a:rPr lang="ru-RU" sz="2800" b="1" dirty="0" err="1"/>
              <a:t>праці</a:t>
            </a:r>
            <a:r>
              <a:rPr lang="ru-RU" sz="2800" b="1" dirty="0"/>
              <a:t> </a:t>
            </a:r>
            <a:r>
              <a:rPr lang="ru-RU" sz="2800" b="1" dirty="0" err="1"/>
              <a:t>замолоду</a:t>
            </a:r>
            <a:r>
              <a:rPr lang="ru-RU" sz="2800" b="1" dirty="0"/>
              <a:t> й </a:t>
            </a:r>
            <a:r>
              <a:rPr lang="ru-RU" sz="2800" b="1" dirty="0" err="1"/>
              <a:t>гарантуйте</a:t>
            </a:r>
            <a:r>
              <a:rPr lang="ru-RU" sz="2800" b="1" dirty="0"/>
              <a:t> </a:t>
            </a:r>
            <a:r>
              <a:rPr lang="ru-RU" sz="2800" b="1" dirty="0" err="1"/>
              <a:t>її</a:t>
            </a:r>
            <a:r>
              <a:rPr lang="ru-RU" sz="2800" b="1" dirty="0"/>
              <a:t> </a:t>
            </a:r>
            <a:r>
              <a:rPr lang="ru-RU" sz="2800" b="1" dirty="0" err="1"/>
              <a:t>собі</a:t>
            </a:r>
            <a:r>
              <a:rPr lang="ru-RU" sz="2800" b="1" dirty="0"/>
              <a:t> </a:t>
            </a:r>
            <a:r>
              <a:rPr lang="ru-RU" sz="2800" b="1" dirty="0" err="1"/>
              <a:t>протягом</a:t>
            </a:r>
            <a:r>
              <a:rPr lang="ru-RU" sz="2800" b="1" dirty="0"/>
              <a:t> </a:t>
            </a:r>
            <a:r>
              <a:rPr lang="ru-RU" sz="2800" b="1" dirty="0" err="1"/>
              <a:t>усього</a:t>
            </a:r>
            <a:r>
              <a:rPr lang="ru-RU" sz="2800" b="1" dirty="0"/>
              <a:t> </a:t>
            </a:r>
            <a:r>
              <a:rPr lang="ru-RU" sz="2800" b="1" dirty="0" err="1"/>
              <a:t>життя</a:t>
            </a:r>
            <a:r>
              <a:rPr lang="ru-RU" sz="2800" b="1" dirty="0"/>
              <a:t>”</a:t>
            </a:r>
          </a:p>
          <a:p>
            <a:pPr marL="68580" indent="0" algn="r">
              <a:buNone/>
            </a:pPr>
            <a:r>
              <a:rPr lang="uk-UA" sz="2000" b="1" i="1" dirty="0" err="1"/>
              <a:t>Ганс-Хорст</a:t>
            </a:r>
            <a:r>
              <a:rPr lang="uk-UA" sz="2000" b="1" i="1" dirty="0"/>
              <a:t> </a:t>
            </a:r>
            <a:r>
              <a:rPr lang="uk-UA" sz="2000" b="1" i="1" dirty="0" err="1"/>
              <a:t>Конколевський</a:t>
            </a:r>
            <a:endParaRPr lang="uk-UA" sz="2000" b="1" i="1" dirty="0"/>
          </a:p>
          <a:p>
            <a:pPr marL="68580" indent="0" algn="r">
              <a:buNone/>
            </a:pPr>
            <a:endParaRPr lang="uk-UA" sz="2000" b="1" i="1" dirty="0"/>
          </a:p>
          <a:p>
            <a:pPr marL="68580" indent="0" algn="r">
              <a:buNone/>
            </a:pPr>
            <a:endParaRPr lang="uk-UA" sz="2000" b="1" i="1" dirty="0"/>
          </a:p>
          <a:p>
            <a:pPr marL="68580" indent="0" algn="ctr">
              <a:buNone/>
            </a:pPr>
            <a:r>
              <a:rPr lang="uk-UA" sz="4800" b="1" dirty="0">
                <a:solidFill>
                  <a:schemeClr val="accent3"/>
                </a:solidFill>
                <a:latin typeface="Batang" pitchFamily="18" charset="-127"/>
                <a:ea typeface="Batang" pitchFamily="18" charset="-127"/>
              </a:rPr>
              <a:t>Дякуємо за увагу! </a:t>
            </a:r>
          </a:p>
        </p:txBody>
      </p:sp>
    </p:spTree>
    <p:extLst>
      <p:ext uri="{BB962C8B-B14F-4D97-AF65-F5344CB8AC3E}">
        <p14:creationId xmlns:p14="http://schemas.microsoft.com/office/powerpoint/2010/main" val="162274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8012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Основними завданнями в НОПЛ щодо забезпечення охорони праці є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dirty="0">
                <a:solidFill>
                  <a:schemeClr val="tx1"/>
                </a:solidFill>
              </a:rPr>
              <a:t>дотримання законодавства з охорони праці;</a:t>
            </a:r>
            <a:endParaRPr lang="uk-UA" sz="1200" b="1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забезпечення медичного контролю та оглядів;</a:t>
            </a:r>
            <a:endParaRPr lang="uk-UA" sz="1200" b="1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навчання, інструктажі та атестація;</a:t>
            </a:r>
            <a:endParaRPr lang="uk-UA" sz="1200" b="1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забезпечення безпечних та здорових умов праці;</a:t>
            </a:r>
            <a:endParaRPr lang="uk-UA" sz="1200" b="1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забезпечення безпечних умов під час експлуатації навчальних кабінетів, комп`ютерів та технічних засобів навчання;</a:t>
            </a:r>
            <a:endParaRPr lang="uk-UA" sz="1200" b="1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забезпечення працівників засобами індивідуального захисту;</a:t>
            </a:r>
            <a:endParaRPr lang="uk-UA" sz="1200" b="1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забезпечення оптимальних режимів праці, навчання.</a:t>
            </a:r>
            <a:endParaRPr lang="uk-UA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1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uk-UA" sz="2000" dirty="0"/>
              <a:t>Для реалізації поставлених завдань в НОПЛ </a:t>
            </a:r>
            <a:br>
              <a:rPr lang="uk-UA" sz="2000" dirty="0"/>
            </a:br>
            <a:r>
              <a:rPr lang="uk-UA" sz="2000" dirty="0"/>
              <a:t>здійснюються такі функції управління охороною праці :</a:t>
            </a:r>
            <a:r>
              <a:rPr lang="uk-UA" sz="2000" b="1" dirty="0"/>
              <a:t/>
            </a:r>
            <a:br>
              <a:rPr lang="uk-UA" sz="2000" b="1" dirty="0"/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3049564"/>
          </a:xfrm>
        </p:spPr>
        <p:txBody>
          <a:bodyPr/>
          <a:lstStyle/>
          <a:p>
            <a:pPr marL="285750" lvl="0" indent="-285750">
              <a:buFont typeface="Wingdings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планування робіт з охорони праці;</a:t>
            </a:r>
            <a:endParaRPr lang="uk-UA" b="1" dirty="0">
              <a:solidFill>
                <a:schemeClr val="tx1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навчання та інструктажі з охорони праці, безпеки життєдіяльності;</a:t>
            </a:r>
            <a:endParaRPr lang="uk-UA" b="1" dirty="0">
              <a:solidFill>
                <a:schemeClr val="tx1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контроль за станом охорони праці;</a:t>
            </a:r>
            <a:endParaRPr lang="uk-UA" b="1" dirty="0">
              <a:solidFill>
                <a:schemeClr val="tx1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облік та аналіз нещасних випадків;</a:t>
            </a:r>
            <a:endParaRPr lang="uk-UA" b="1" dirty="0">
              <a:solidFill>
                <a:schemeClr val="tx1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стимулювання робіт з охорони праці.</a:t>
            </a:r>
            <a:endParaRPr lang="uk-UA" b="1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8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67314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/>
              <a:t>Організація роботи з охорони праці в НОПЛ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96855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uk-UA" sz="2600" b="1" dirty="0"/>
              <a:t>Видано наказ «</a:t>
            </a:r>
            <a:r>
              <a:rPr lang="ru-RU" sz="2600" b="1" dirty="0"/>
              <a:t>Про </a:t>
            </a:r>
            <a:r>
              <a:rPr lang="ru-RU" sz="2600" b="1" dirty="0" err="1"/>
              <a:t>організацію</a:t>
            </a:r>
            <a:r>
              <a:rPr lang="ru-RU" sz="2600" b="1" dirty="0"/>
              <a:t> </a:t>
            </a:r>
            <a:r>
              <a:rPr lang="ru-RU" sz="2600" b="1" dirty="0" err="1"/>
              <a:t>роботи</a:t>
            </a:r>
            <a:r>
              <a:rPr lang="ru-RU" sz="2600" b="1" dirty="0"/>
              <a:t> з </a:t>
            </a:r>
            <a:r>
              <a:rPr lang="ru-RU" sz="2600" b="1" dirty="0" err="1"/>
              <a:t>питань</a:t>
            </a:r>
            <a:r>
              <a:rPr lang="ru-RU" sz="2600" b="1" dirty="0"/>
              <a:t> </a:t>
            </a:r>
            <a:r>
              <a:rPr lang="ru-RU" sz="2600" b="1" dirty="0" err="1"/>
              <a:t>охорони</a:t>
            </a:r>
            <a:r>
              <a:rPr lang="ru-RU" sz="2600" b="1" dirty="0"/>
              <a:t> </a:t>
            </a:r>
            <a:r>
              <a:rPr lang="ru-RU" sz="2600" b="1" dirty="0" err="1"/>
              <a:t>праці</a:t>
            </a:r>
            <a:r>
              <a:rPr lang="ru-RU" sz="2600" b="1" dirty="0"/>
              <a:t> та </a:t>
            </a:r>
            <a:r>
              <a:rPr lang="ru-RU" sz="2600" b="1" dirty="0" err="1"/>
              <a:t>безпеки</a:t>
            </a:r>
            <a:r>
              <a:rPr lang="ru-RU" sz="2600" b="1" dirty="0"/>
              <a:t> </a:t>
            </a:r>
            <a:r>
              <a:rPr lang="ru-RU" sz="2600" b="1" dirty="0" err="1"/>
              <a:t>життєдіяльності</a:t>
            </a:r>
            <a:r>
              <a:rPr lang="ru-RU" sz="2600" b="1" dirty="0"/>
              <a:t>  у 2021\2022 </a:t>
            </a:r>
            <a:r>
              <a:rPr lang="ru-RU" sz="2600" b="1" dirty="0" err="1"/>
              <a:t>навчальному</a:t>
            </a:r>
            <a:r>
              <a:rPr lang="ru-RU" sz="2600" b="1" dirty="0"/>
              <a:t> </a:t>
            </a:r>
            <a:r>
              <a:rPr lang="ru-RU" sz="2600" b="1" dirty="0" err="1"/>
              <a:t>році</a:t>
            </a:r>
            <a:r>
              <a:rPr lang="ru-RU" sz="2600" b="1" dirty="0"/>
              <a:t> </a:t>
            </a:r>
            <a:r>
              <a:rPr lang="uk-UA" sz="2600" b="1" dirty="0"/>
              <a:t>для учасників освітнього процесу в НОПЛ.</a:t>
            </a:r>
          </a:p>
          <a:p>
            <a:pPr lvl="0"/>
            <a:r>
              <a:rPr lang="uk-UA" sz="2600" b="1" dirty="0"/>
              <a:t>Складено та підписано колективний договір між адміністрацією та профспілковим комітетом де розроблено розділ «Охорона праці». Двічі на рік підводяться підсумки виконання договору.</a:t>
            </a:r>
          </a:p>
          <a:p>
            <a:pPr lvl="0"/>
            <a:r>
              <a:rPr lang="uk-UA" sz="2600" b="1" dirty="0"/>
              <a:t>Питання охорони праці відображені у правилах внутрішнього розпорядку НОПЛ.</a:t>
            </a:r>
          </a:p>
          <a:p>
            <a:pPr lvl="0"/>
            <a:r>
              <a:rPr lang="uk-UA" sz="2600" b="1" dirty="0"/>
              <a:t>Створено комісію з охорони праці.</a:t>
            </a:r>
          </a:p>
          <a:p>
            <a:pPr lvl="0"/>
            <a:r>
              <a:rPr lang="uk-UA" sz="2600" b="1" dirty="0"/>
              <a:t>Складено та підписано акти-дозволи на прийняття в експлуатацію кабінетів підвищеного ризику та  спортивного залу адміністрацією НДУ.</a:t>
            </a:r>
          </a:p>
          <a:p>
            <a:pPr lvl="0"/>
            <a:r>
              <a:rPr lang="uk-UA" sz="2600" b="1" dirty="0"/>
              <a:t>Проводиться аналіз виконання планів робіт, наказів, розпоряджень, приписів з охорони праці.</a:t>
            </a:r>
          </a:p>
          <a:p>
            <a:pPr lvl="0"/>
            <a:r>
              <a:rPr lang="uk-UA" sz="2600" b="1" dirty="0"/>
              <a:t>Розроблено план організаційно-технічних заходів щодо поліпшення умов й охорони праці, здоров'я працівників та учнів. </a:t>
            </a:r>
          </a:p>
          <a:p>
            <a:pPr lvl="0"/>
            <a:r>
              <a:rPr lang="uk-UA" sz="2600" b="1" dirty="0"/>
              <a:t>Розроблено план щодо протипожежної безпеки у ліцеї.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881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 </a:t>
            </a:r>
            <a:r>
              <a:rPr lang="uk-UA" sz="2000" b="1" dirty="0">
                <a:solidFill>
                  <a:srgbClr val="00B050"/>
                </a:solidFill>
              </a:rPr>
              <a:t>Найактуальнішими питаннями річного плану роботи НОПЛ на 2021-2022 </a:t>
            </a:r>
            <a:r>
              <a:rPr lang="uk-UA" sz="2000" b="1" dirty="0" err="1">
                <a:solidFill>
                  <a:srgbClr val="00B050"/>
                </a:solidFill>
              </a:rPr>
              <a:t>н.р</a:t>
            </a:r>
            <a:r>
              <a:rPr lang="uk-UA" sz="2000" b="1" dirty="0">
                <a:solidFill>
                  <a:srgbClr val="00B050"/>
                </a:solidFill>
              </a:rPr>
              <a:t>. з охорони праці є:</a:t>
            </a:r>
            <a:br>
              <a:rPr lang="uk-UA" sz="2000" b="1" dirty="0">
                <a:solidFill>
                  <a:srgbClr val="00B050"/>
                </a:solidFill>
              </a:rPr>
            </a:br>
            <a:endParaRPr lang="uk-UA" sz="2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4536504"/>
          </a:xfrm>
        </p:spPr>
        <p:txBody>
          <a:bodyPr>
            <a:noAutofit/>
          </a:bodyPr>
          <a:lstStyle/>
          <a:p>
            <a:pPr lvl="1"/>
            <a:r>
              <a:rPr lang="uk-UA" sz="1400" dirty="0"/>
              <a:t>проведення вступного (первинного) інструктажу з працівниками та  учнями; </a:t>
            </a:r>
            <a:endParaRPr lang="uk-UA" sz="1400" b="1" dirty="0"/>
          </a:p>
          <a:p>
            <a:pPr lvl="1"/>
            <a:r>
              <a:rPr lang="uk-UA" sz="1400" dirty="0"/>
              <a:t>видання наказу з організації роботи з охорони праці та безпеки життєдіяльності; </a:t>
            </a:r>
            <a:endParaRPr lang="uk-UA" sz="1400" b="1" dirty="0"/>
          </a:p>
          <a:p>
            <a:pPr lvl="1"/>
            <a:r>
              <a:rPr lang="uk-UA" sz="1400" dirty="0"/>
              <a:t>перегляд інструкцій з охорони праці, безпеки </a:t>
            </a:r>
            <a:r>
              <a:rPr lang="uk-UA" sz="1400" dirty="0" err="1"/>
              <a:t>життедіяльності</a:t>
            </a:r>
            <a:r>
              <a:rPr lang="uk-UA" sz="1400" dirty="0"/>
              <a:t>, пожежної безпеки; </a:t>
            </a:r>
            <a:endParaRPr lang="uk-UA" sz="1400" b="1" dirty="0"/>
          </a:p>
          <a:p>
            <a:pPr lvl="1"/>
            <a:r>
              <a:rPr lang="uk-UA" sz="1400" dirty="0"/>
              <a:t>оформлення актів-дозволів на роботу в навчальних кабінетах, майстернях, спортивній залі спільно з НДУ;  </a:t>
            </a:r>
            <a:endParaRPr lang="uk-UA" sz="1400" b="1" dirty="0"/>
          </a:p>
          <a:p>
            <a:pPr lvl="1"/>
            <a:r>
              <a:rPr lang="uk-UA" sz="1400" dirty="0"/>
              <a:t>забезпечення проходження працівниками профілактичного медичного огляду; </a:t>
            </a:r>
            <a:endParaRPr lang="uk-UA" sz="1400" b="1" dirty="0"/>
          </a:p>
          <a:p>
            <a:pPr lvl="1"/>
            <a:r>
              <a:rPr lang="uk-UA" sz="1400" dirty="0"/>
              <a:t>забезпечення виконання заходів протипожежного захисту закладу.</a:t>
            </a:r>
            <a:endParaRPr lang="uk-UA" sz="1400" b="1" dirty="0"/>
          </a:p>
          <a:p>
            <a:pPr lvl="1"/>
            <a:r>
              <a:rPr lang="uk-UA" sz="1400" dirty="0"/>
              <a:t>аналіз стану охорони праці та безпеки життєдіяльності закладу; </a:t>
            </a:r>
            <a:endParaRPr lang="uk-UA" sz="1400" b="1" dirty="0"/>
          </a:p>
          <a:p>
            <a:pPr lvl="1"/>
            <a:r>
              <a:rPr lang="uk-UA" sz="1400" dirty="0"/>
              <a:t>моніторинг результатів щорічного медичного огляду учнів.</a:t>
            </a:r>
            <a:endParaRPr lang="uk-UA" sz="1400" b="1" dirty="0"/>
          </a:p>
          <a:p>
            <a:pPr lvl="0"/>
            <a:r>
              <a:rPr lang="uk-UA" sz="1400" dirty="0"/>
              <a:t>організація і проведення занять з учнями з питань безпеки життєдіяльності;</a:t>
            </a:r>
            <a:endParaRPr lang="uk-UA" sz="1400" b="1" dirty="0"/>
          </a:p>
          <a:p>
            <a:pPr lvl="0"/>
            <a:r>
              <a:rPr lang="uk-UA" sz="1400" dirty="0"/>
              <a:t>проведення місячників, творчих конкурсів, масових заходів з висвітлення актуальних питань безпеки людини; </a:t>
            </a:r>
            <a:endParaRPr lang="uk-UA" sz="1400" b="1" dirty="0"/>
          </a:p>
          <a:p>
            <a:pPr lvl="0"/>
            <a:r>
              <a:rPr lang="uk-UA" sz="1400" dirty="0"/>
              <a:t>проведення батьківських зборів з попередження учнівського побутового травматизму; </a:t>
            </a:r>
            <a:endParaRPr lang="uk-UA" sz="1400" b="1" dirty="0"/>
          </a:p>
          <a:p>
            <a:pPr lvl="0"/>
            <a:r>
              <a:rPr lang="uk-UA" sz="1400" dirty="0"/>
              <a:t>проведення внутрішнього контролю за дотриманням учасниками освітнього процесу правил і вимог охорони праці, безпеки життєдіяльності;</a:t>
            </a:r>
            <a:endParaRPr lang="uk-UA" sz="1400" b="1" dirty="0"/>
          </a:p>
          <a:p>
            <a:pPr lvl="0"/>
            <a:r>
              <a:rPr lang="uk-UA" sz="1400" dirty="0"/>
              <a:t>аналіз стану травматизму </a:t>
            </a:r>
            <a:endParaRPr lang="uk-UA" sz="1400" b="1" dirty="0"/>
          </a:p>
          <a:p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89939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8FB76203-5C89-4764-8882-A9F8F37F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2656"/>
            <a:ext cx="7822968" cy="549997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kern="1200" dirty="0">
                <a:effectLst/>
                <a:latin typeface="Century Gothic" panose="020B0502020202020204" pitchFamily="34" charset="0"/>
                <a:ea typeface="+mj-ea"/>
                <a:cs typeface="+mj-cs"/>
              </a:rPr>
              <a:t>СИСТЕМА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kern="1200" dirty="0">
                <a:effectLst/>
                <a:latin typeface="Century Gothic" panose="020B0502020202020204" pitchFamily="34" charset="0"/>
                <a:ea typeface="+mj-ea"/>
                <a:cs typeface="+mj-cs"/>
              </a:rPr>
              <a:t>ПРОВЕДЕННЯ ІНСТРУКТАЖІВ З ОХОРОНИ ПРАЦІ З ПРАЦІВНИКАМИ В НОПЛ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xmlns="" id="{B7C95724-0B6D-4522-99E2-0DDE5EA1FFFA}"/>
              </a:ext>
            </a:extLst>
          </p:cNvPr>
          <p:cNvGrpSpPr/>
          <p:nvPr/>
        </p:nvGrpSpPr>
        <p:grpSpPr>
          <a:xfrm>
            <a:off x="467544" y="1340768"/>
            <a:ext cx="7848872" cy="5009633"/>
            <a:chOff x="0" y="0"/>
            <a:chExt cx="9235440" cy="5824389"/>
          </a:xfrm>
        </p:grpSpPr>
        <p:sp>
          <p:nvSpPr>
            <p:cNvPr id="31" name="Поле 2">
              <a:extLst>
                <a:ext uri="{FF2B5EF4-FFF2-40B4-BE49-F238E27FC236}">
                  <a16:creationId xmlns:a16="http://schemas.microsoft.com/office/drawing/2014/main" xmlns="" id="{CD2D190B-D1E1-46D0-B39F-BC685B41E34F}"/>
                </a:ext>
              </a:extLst>
            </p:cNvPr>
            <p:cNvSpPr txBox="1"/>
            <p:nvPr/>
          </p:nvSpPr>
          <p:spPr>
            <a:xfrm>
              <a:off x="0" y="129540"/>
              <a:ext cx="2385060" cy="502920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Інструктажі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оле 3">
              <a:extLst>
                <a:ext uri="{FF2B5EF4-FFF2-40B4-BE49-F238E27FC236}">
                  <a16:creationId xmlns:a16="http://schemas.microsoft.com/office/drawing/2014/main" xmlns="" id="{144249A8-EB51-4EA2-87EC-AAD8E6206113}"/>
                </a:ext>
              </a:extLst>
            </p:cNvPr>
            <p:cNvSpPr txBox="1"/>
            <p:nvPr/>
          </p:nvSpPr>
          <p:spPr>
            <a:xfrm>
              <a:off x="4526280" y="0"/>
              <a:ext cx="4031330" cy="670559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Вступний</a:t>
              </a:r>
              <a:r>
                <a:rPr lang="uk-UA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спеціаліст з ОП, або особа , що визначена в наказі</a:t>
              </a:r>
              <a:endParaRPr lang="uk-U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Поле 4">
              <a:extLst>
                <a:ext uri="{FF2B5EF4-FFF2-40B4-BE49-F238E27FC236}">
                  <a16:creationId xmlns:a16="http://schemas.microsoft.com/office/drawing/2014/main" xmlns="" id="{77A774C8-2F67-46B3-8C90-A6152B6CF405}"/>
                </a:ext>
              </a:extLst>
            </p:cNvPr>
            <p:cNvSpPr txBox="1"/>
            <p:nvPr/>
          </p:nvSpPr>
          <p:spPr>
            <a:xfrm>
              <a:off x="4472940" y="937260"/>
              <a:ext cx="3512820" cy="716280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Цільовий</a:t>
              </a:r>
              <a:r>
                <a: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uk-UA" sz="16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проводить особа, яка доручає роботу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Пряма зі стрілкою 33">
              <a:extLst>
                <a:ext uri="{FF2B5EF4-FFF2-40B4-BE49-F238E27FC236}">
                  <a16:creationId xmlns:a16="http://schemas.microsoft.com/office/drawing/2014/main" xmlns="" id="{54B5A1D1-91BE-4583-98B7-443B2AD0193E}"/>
                </a:ext>
              </a:extLst>
            </p:cNvPr>
            <p:cNvCxnSpPr/>
            <p:nvPr/>
          </p:nvCxnSpPr>
          <p:spPr>
            <a:xfrm>
              <a:off x="2369820" y="365760"/>
              <a:ext cx="2065020" cy="9982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зі стрілкою 34">
              <a:extLst>
                <a:ext uri="{FF2B5EF4-FFF2-40B4-BE49-F238E27FC236}">
                  <a16:creationId xmlns:a16="http://schemas.microsoft.com/office/drawing/2014/main" xmlns="" id="{6903B9C0-CE93-470F-9A45-A6154A2789CD}"/>
                </a:ext>
              </a:extLst>
            </p:cNvPr>
            <p:cNvCxnSpPr/>
            <p:nvPr/>
          </p:nvCxnSpPr>
          <p:spPr>
            <a:xfrm>
              <a:off x="2392680" y="289560"/>
              <a:ext cx="2103120" cy="4571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оле 7">
              <a:extLst>
                <a:ext uri="{FF2B5EF4-FFF2-40B4-BE49-F238E27FC236}">
                  <a16:creationId xmlns:a16="http://schemas.microsoft.com/office/drawing/2014/main" xmlns="" id="{16DC5921-3E18-4A0A-8DBF-426F284DBA9A}"/>
                </a:ext>
              </a:extLst>
            </p:cNvPr>
            <p:cNvSpPr txBox="1"/>
            <p:nvPr/>
          </p:nvSpPr>
          <p:spPr>
            <a:xfrm>
              <a:off x="7620" y="1798320"/>
              <a:ext cx="9204960" cy="502920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Первинний, повторний, позаплановий (Інструктажі на робочому місці) </a:t>
              </a:r>
              <a:endPara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оле 8">
              <a:extLst>
                <a:ext uri="{FF2B5EF4-FFF2-40B4-BE49-F238E27FC236}">
                  <a16:creationId xmlns:a16="http://schemas.microsoft.com/office/drawing/2014/main" xmlns="" id="{10179D27-AA57-46FB-8EE6-E46EF13EC940}"/>
                </a:ext>
              </a:extLst>
            </p:cNvPr>
            <p:cNvSpPr txBox="1"/>
            <p:nvPr/>
          </p:nvSpPr>
          <p:spPr>
            <a:xfrm>
              <a:off x="2468880" y="2537461"/>
              <a:ext cx="4309425" cy="502920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Директор ліцею, інженер з ОП</a:t>
              </a:r>
              <a:endParaRPr lang="uk-U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оле 10">
              <a:extLst>
                <a:ext uri="{FF2B5EF4-FFF2-40B4-BE49-F238E27FC236}">
                  <a16:creationId xmlns:a16="http://schemas.microsoft.com/office/drawing/2014/main" xmlns="" id="{44C2303F-51B5-44B4-847C-664DCCC777D3}"/>
                </a:ext>
              </a:extLst>
            </p:cNvPr>
            <p:cNvSpPr txBox="1"/>
            <p:nvPr/>
          </p:nvSpPr>
          <p:spPr>
            <a:xfrm>
              <a:off x="259080" y="4168140"/>
              <a:ext cx="2385060" cy="861060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Учителі -предметники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оле 11">
              <a:extLst>
                <a:ext uri="{FF2B5EF4-FFF2-40B4-BE49-F238E27FC236}">
                  <a16:creationId xmlns:a16="http://schemas.microsoft.com/office/drawing/2014/main" xmlns="" id="{93D345A8-BD67-40C9-A0A5-A5DEA22974C7}"/>
                </a:ext>
              </a:extLst>
            </p:cNvPr>
            <p:cNvSpPr txBox="1"/>
            <p:nvPr/>
          </p:nvSpPr>
          <p:spPr>
            <a:xfrm>
              <a:off x="3048000" y="3261360"/>
              <a:ext cx="2385060" cy="739140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Заступник з ВР, інженер з ОП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оле 12">
              <a:extLst>
                <a:ext uri="{FF2B5EF4-FFF2-40B4-BE49-F238E27FC236}">
                  <a16:creationId xmlns:a16="http://schemas.microsoft.com/office/drawing/2014/main" xmlns="" id="{10D4F2F1-FF65-4D67-9E57-36DDFD1421A2}"/>
                </a:ext>
              </a:extLst>
            </p:cNvPr>
            <p:cNvSpPr txBox="1"/>
            <p:nvPr/>
          </p:nvSpPr>
          <p:spPr>
            <a:xfrm>
              <a:off x="5966460" y="3147061"/>
              <a:ext cx="3268980" cy="2677328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Адміністративний підрозділ:</a:t>
              </a:r>
              <a:endParaRPr lang="uk-U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buFont typeface="Calibri" panose="020F0502020204030204" pitchFamily="34" charset="0"/>
                <a:buChar char="-"/>
              </a:pPr>
              <a:r>
                <a:rPr lang="uk-UA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Інженер-</a:t>
              </a:r>
              <a:r>
                <a:rPr lang="uk-UA" sz="16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електронік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buFont typeface="Calibri" panose="020F0502020204030204" pitchFamily="34" charset="0"/>
                <a:buChar char="-"/>
              </a:pPr>
              <a:r>
                <a:rPr lang="uk-UA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Бухгалтери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buFont typeface="Calibri" panose="020F0502020204030204" pitchFamily="34" charset="0"/>
                <a:buChar char="-"/>
              </a:pPr>
              <a:r>
                <a:rPr lang="uk-UA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Секретар 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buFont typeface="Calibri" panose="020F0502020204030204" pitchFamily="34" charset="0"/>
                <a:buChar char="-"/>
              </a:pPr>
              <a:r>
                <a:rPr lang="uk-UA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Психолог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buFont typeface="Calibri" panose="020F0502020204030204" pitchFamily="34" charset="0"/>
                <a:buChar char="-"/>
              </a:pPr>
              <a:r>
                <a:rPr lang="uk-UA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Медсестра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Calibri" panose="020F0502020204030204" pitchFamily="34" charset="0"/>
                <a:buChar char="-"/>
              </a:pPr>
              <a:r>
                <a:rPr lang="uk-UA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Обслуговуючий технічний персонал</a:t>
              </a:r>
              <a:endPara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оле 13">
              <a:extLst>
                <a:ext uri="{FF2B5EF4-FFF2-40B4-BE49-F238E27FC236}">
                  <a16:creationId xmlns:a16="http://schemas.microsoft.com/office/drawing/2014/main" xmlns="" id="{01AF870A-E23C-4AA2-BD06-20073A616F43}"/>
                </a:ext>
              </a:extLst>
            </p:cNvPr>
            <p:cNvSpPr txBox="1"/>
            <p:nvPr/>
          </p:nvSpPr>
          <p:spPr>
            <a:xfrm>
              <a:off x="281940" y="3238499"/>
              <a:ext cx="2385060" cy="777241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Заступник з НВР, інженер з ОП</a:t>
              </a:r>
              <a:endParaRPr lang="uk-U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оле 15">
              <a:extLst>
                <a:ext uri="{FF2B5EF4-FFF2-40B4-BE49-F238E27FC236}">
                  <a16:creationId xmlns:a16="http://schemas.microsoft.com/office/drawing/2014/main" xmlns="" id="{AFFF995D-86F8-4AB4-AEE9-5DAC57A9F1BF}"/>
                </a:ext>
              </a:extLst>
            </p:cNvPr>
            <p:cNvSpPr txBox="1"/>
            <p:nvPr/>
          </p:nvSpPr>
          <p:spPr>
            <a:xfrm>
              <a:off x="3048000" y="4168140"/>
              <a:ext cx="2385060" cy="868680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Вихователі,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класні керівники</a:t>
              </a:r>
              <a:endParaRPr lang="uk-U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Пряма зі стрілкою 42">
              <a:extLst>
                <a:ext uri="{FF2B5EF4-FFF2-40B4-BE49-F238E27FC236}">
                  <a16:creationId xmlns:a16="http://schemas.microsoft.com/office/drawing/2014/main" xmlns="" id="{A337F6FD-C68F-46B6-A6CA-63FF5BA81C77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6778305" y="2788920"/>
              <a:ext cx="1207456" cy="34289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4" name="Пряма зі стрілкою 43">
              <a:extLst>
                <a:ext uri="{FF2B5EF4-FFF2-40B4-BE49-F238E27FC236}">
                  <a16:creationId xmlns:a16="http://schemas.microsoft.com/office/drawing/2014/main" xmlns="" id="{C4ACC5FE-CE0F-4449-ACE7-A965D92FBD21}"/>
                </a:ext>
              </a:extLst>
            </p:cNvPr>
            <p:cNvCxnSpPr/>
            <p:nvPr/>
          </p:nvCxnSpPr>
          <p:spPr>
            <a:xfrm flipH="1">
              <a:off x="4312920" y="2301240"/>
              <a:ext cx="110490" cy="24384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" name="Пряма зі стрілкою 44">
              <a:extLst>
                <a:ext uri="{FF2B5EF4-FFF2-40B4-BE49-F238E27FC236}">
                  <a16:creationId xmlns:a16="http://schemas.microsoft.com/office/drawing/2014/main" xmlns="" id="{51A5EB61-CD93-4730-8AFB-2FE9AF2A8E8A}"/>
                </a:ext>
              </a:extLst>
            </p:cNvPr>
            <p:cNvCxnSpPr/>
            <p:nvPr/>
          </p:nvCxnSpPr>
          <p:spPr>
            <a:xfrm flipH="1">
              <a:off x="1295400" y="2758440"/>
              <a:ext cx="1173480" cy="48768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6" name="Пряма зі стрілкою 45">
              <a:extLst>
                <a:ext uri="{FF2B5EF4-FFF2-40B4-BE49-F238E27FC236}">
                  <a16:creationId xmlns:a16="http://schemas.microsoft.com/office/drawing/2014/main" xmlns="" id="{D7ACDB8A-E9AA-4D08-B539-70DDD7D3FCB4}"/>
                </a:ext>
              </a:extLst>
            </p:cNvPr>
            <p:cNvCxnSpPr/>
            <p:nvPr/>
          </p:nvCxnSpPr>
          <p:spPr>
            <a:xfrm flipH="1">
              <a:off x="4263390" y="3070860"/>
              <a:ext cx="45719" cy="15240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7" name="Пряма зі стрілкою 46">
              <a:extLst>
                <a:ext uri="{FF2B5EF4-FFF2-40B4-BE49-F238E27FC236}">
                  <a16:creationId xmlns:a16="http://schemas.microsoft.com/office/drawing/2014/main" xmlns="" id="{611019E5-BA1D-4F51-BCCF-579B9F964913}"/>
                </a:ext>
              </a:extLst>
            </p:cNvPr>
            <p:cNvCxnSpPr/>
            <p:nvPr/>
          </p:nvCxnSpPr>
          <p:spPr>
            <a:xfrm>
              <a:off x="1280160" y="3909060"/>
              <a:ext cx="45719" cy="22479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8" name="Пряма зі стрілкою 47">
              <a:extLst>
                <a:ext uri="{FF2B5EF4-FFF2-40B4-BE49-F238E27FC236}">
                  <a16:creationId xmlns:a16="http://schemas.microsoft.com/office/drawing/2014/main" xmlns="" id="{59CEB35B-D234-457D-83D1-3ACF90598ED0}"/>
                </a:ext>
              </a:extLst>
            </p:cNvPr>
            <p:cNvCxnSpPr/>
            <p:nvPr/>
          </p:nvCxnSpPr>
          <p:spPr>
            <a:xfrm flipH="1">
              <a:off x="4133850" y="4015740"/>
              <a:ext cx="45719" cy="17145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9" name="Пряма зі стрілкою 48">
              <a:extLst>
                <a:ext uri="{FF2B5EF4-FFF2-40B4-BE49-F238E27FC236}">
                  <a16:creationId xmlns:a16="http://schemas.microsoft.com/office/drawing/2014/main" xmlns="" id="{347B4828-318C-4F15-91EA-05110BC69C50}"/>
                </a:ext>
              </a:extLst>
            </p:cNvPr>
            <p:cNvCxnSpPr/>
            <p:nvPr/>
          </p:nvCxnSpPr>
          <p:spPr>
            <a:xfrm>
              <a:off x="2103120" y="655320"/>
              <a:ext cx="937895" cy="112014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1120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692696"/>
            <a:ext cx="7272924" cy="5472608"/>
          </a:xfrm>
        </p:spPr>
        <p:txBody>
          <a:bodyPr>
            <a:normAutofit fontScale="70000" lnSpcReduction="20000"/>
          </a:bodyPr>
          <a:lstStyle/>
          <a:p>
            <a:pPr marL="68580" indent="0" algn="ctr">
              <a:buNone/>
            </a:pPr>
            <a:r>
              <a:rPr lang="uk-UA" sz="2900" b="1" dirty="0"/>
              <a:t> Інструктажі з охорони праці з учнями проводяться:</a:t>
            </a:r>
          </a:p>
          <a:p>
            <a:r>
              <a:rPr lang="uk-UA" sz="2500" dirty="0"/>
              <a:t>вступний - перед початком занять у навчальному році </a:t>
            </a:r>
          </a:p>
          <a:p>
            <a:r>
              <a:rPr lang="uk-UA" sz="2500" dirty="0"/>
              <a:t>первинний на робочому місці – на першому занятті при виконанні практичних робіт на початку навчального року;</a:t>
            </a:r>
          </a:p>
          <a:p>
            <a:r>
              <a:rPr lang="uk-UA" sz="2500" dirty="0"/>
              <a:t>первинний перед виконанням навчального завдання, пов'язаного з використанням різних механізмів, інструментів, матеріалів тощо;</a:t>
            </a:r>
          </a:p>
          <a:p>
            <a:r>
              <a:rPr lang="uk-UA" sz="2500" dirty="0"/>
              <a:t>позаплановий - при порушенні учнями вимог нормативно-правових актів з охорони праці та безпеки </a:t>
            </a:r>
            <a:r>
              <a:rPr lang="uk-UA" sz="2500" dirty="0" err="1"/>
              <a:t>життедіяльності</a:t>
            </a:r>
            <a:r>
              <a:rPr lang="uk-UA" sz="2500" dirty="0"/>
              <a:t>, що можуть призвести або призвели до травм, аварій, пожеж тощо.</a:t>
            </a:r>
          </a:p>
          <a:p>
            <a:pPr marL="68580" indent="0">
              <a:buNone/>
            </a:pPr>
            <a:r>
              <a:rPr lang="uk-UA" sz="2500" dirty="0"/>
              <a:t>Реєстрація інструктажів з питань охорони праці з учнями проводиться:</a:t>
            </a:r>
          </a:p>
          <a:p>
            <a:r>
              <a:rPr lang="uk-UA" sz="2500" dirty="0"/>
              <a:t>Вступний –  окремій сторінці журналу, первинний на робочому місці та позаплановий - у журналі реєстрації інструктажів з питань охорони праці та безпеки </a:t>
            </a:r>
            <a:r>
              <a:rPr lang="uk-UA" sz="2500" dirty="0" err="1"/>
              <a:t>життедіяльності</a:t>
            </a:r>
            <a:r>
              <a:rPr lang="uk-UA" sz="2500" dirty="0"/>
              <a:t> на робочому місці який зберігається у кожній лабораторії, кабінеті;</a:t>
            </a:r>
          </a:p>
          <a:p>
            <a:r>
              <a:rPr lang="uk-UA" sz="2500" dirty="0"/>
              <a:t>первинний перед виконанням навчального завдання, пов'язаного з використанням різних механізмів, інструментів, матеріалів тощо, – у журналі обліку навчальних занять на сторінці про запис теми уроку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330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E125130-B2C6-41F5-8295-5EB23626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04664"/>
            <a:ext cx="7704856" cy="5832648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Загальні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питання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вступного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інструктажу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Загальні відомості про ліцей, організацію, особливості освітнього процесу.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Основні положення законодавства про охорону праці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Трудовий договір, робочий час і час відпочинку, охорона праці жінок і осіб молодше 18 років. Пільги та компенсації.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внутрішнього трудового розпорядку в ліцеї, організації, відповідальність за порушення правил.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Організація роботи з охорони праці у ліцеї. Відомчий, державний нагляд та громадський контроль за станом охорони праці.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Загальні правила поведінки працівників та учнів на території </a:t>
            </a:r>
            <a:r>
              <a:rPr lang="uk-UA" sz="1600" dirty="0">
                <a:solidFill>
                  <a:prstClr val="black"/>
                </a:solidFill>
                <a:latin typeface="Calibri"/>
              </a:rPr>
              <a:t> під час освітнього процесу.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Розташування основних та  допоміжних приміщень.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Основні небезпечні та шкідливі фактори, характерні для ліцею.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Методи і засоби попередження нещасних випадків та професійних захворювань. Основні вимоги щодо попередження </a:t>
            </a:r>
            <a:r>
              <a:rPr kumimoji="0" lang="uk-U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електротравматизму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Основні вимоги виробничої санітарії та особистої гігієни.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Засоби індивідуального захисту. Порядок і норми видачі ЗІЗ, строки носіння.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Обставини та причини окремих характерних нещасних випадків, аварій, пожеж, що сталися в ліцеї та інших аналогічних закладах через порушення вимог безпеки.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Порядок розслідування та оформлення нещасних випадків і професійних захворювань.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Пожежна безпека. Способи та засоби запобігання пожежам, вибухам, аваріям. Дії персоналу при їх виникненні.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Перша допомога потерпілим. Дії працюючих при виникненні нещасного випадку в приміщенні та на території.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467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Альона\Pictures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61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897</TotalTime>
  <Words>752</Words>
  <Application>Microsoft Office PowerPoint</Application>
  <PresentationFormat>Екран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Остин</vt:lpstr>
      <vt:lpstr>Охорона праці  в Ніжинському обласному педагогічному ліцеї </vt:lpstr>
      <vt:lpstr>Основними завданнями в НОПЛ щодо забезпечення охорони праці є: </vt:lpstr>
      <vt:lpstr>Для реалізації поставлених завдань в НОПЛ  здійснюються такі функції управління охороною праці : </vt:lpstr>
      <vt:lpstr>Організація роботи з охорони праці в НОПЛ</vt:lpstr>
      <vt:lpstr> Найактуальнішими питаннями річного плану роботи НОПЛ на 2021-2022 н.р. з охорони праці є: </vt:lpstr>
      <vt:lpstr>Презентація PowerPoint</vt:lpstr>
      <vt:lpstr>Презентація PowerPoint</vt:lpstr>
      <vt:lpstr>Презентація PowerPoint</vt:lpstr>
      <vt:lpstr>Презентація PowerPoint</vt:lpstr>
      <vt:lpstr> Профілактика нещасних випадків :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Альона</dc:creator>
  <cp:lastModifiedBy>Мария</cp:lastModifiedBy>
  <cp:revision>50</cp:revision>
  <cp:lastPrinted>2021-10-21T06:14:49Z</cp:lastPrinted>
  <dcterms:created xsi:type="dcterms:W3CDTF">2015-11-22T15:16:09Z</dcterms:created>
  <dcterms:modified xsi:type="dcterms:W3CDTF">2021-10-21T06:29:38Z</dcterms:modified>
</cp:coreProperties>
</file>