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5" r:id="rId2"/>
    <p:sldMasterId id="2147483707" r:id="rId3"/>
    <p:sldMasterId id="2147483719" r:id="rId4"/>
    <p:sldMasterId id="2147484394" r:id="rId5"/>
  </p:sldMasterIdLst>
  <p:notesMasterIdLst>
    <p:notesMasterId r:id="rId73"/>
  </p:notesMasterIdLst>
  <p:sldIdLst>
    <p:sldId id="350" r:id="rId6"/>
    <p:sldId id="534" r:id="rId7"/>
    <p:sldId id="509" r:id="rId8"/>
    <p:sldId id="490" r:id="rId9"/>
    <p:sldId id="510" r:id="rId10"/>
    <p:sldId id="511" r:id="rId11"/>
    <p:sldId id="544" r:id="rId12"/>
    <p:sldId id="491" r:id="rId13"/>
    <p:sldId id="494" r:id="rId14"/>
    <p:sldId id="542" r:id="rId15"/>
    <p:sldId id="543" r:id="rId16"/>
    <p:sldId id="487" r:id="rId17"/>
    <p:sldId id="493" r:id="rId18"/>
    <p:sldId id="459" r:id="rId19"/>
    <p:sldId id="496" r:id="rId20"/>
    <p:sldId id="504" r:id="rId21"/>
    <p:sldId id="537" r:id="rId22"/>
    <p:sldId id="503" r:id="rId23"/>
    <p:sldId id="536" r:id="rId24"/>
    <p:sldId id="499" r:id="rId25"/>
    <p:sldId id="500" r:id="rId26"/>
    <p:sldId id="501" r:id="rId27"/>
    <p:sldId id="502" r:id="rId28"/>
    <p:sldId id="492" r:id="rId29"/>
    <p:sldId id="488" r:id="rId30"/>
    <p:sldId id="461" r:id="rId31"/>
    <p:sldId id="437" r:id="rId32"/>
    <p:sldId id="411" r:id="rId33"/>
    <p:sldId id="412" r:id="rId34"/>
    <p:sldId id="402" r:id="rId35"/>
    <p:sldId id="506" r:id="rId36"/>
    <p:sldId id="507" r:id="rId37"/>
    <p:sldId id="508" r:id="rId38"/>
    <p:sldId id="452" r:id="rId39"/>
    <p:sldId id="512" r:id="rId40"/>
    <p:sldId id="539" r:id="rId41"/>
    <p:sldId id="467" r:id="rId42"/>
    <p:sldId id="486" r:id="rId43"/>
    <p:sldId id="484" r:id="rId44"/>
    <p:sldId id="485" r:id="rId45"/>
    <p:sldId id="482" r:id="rId46"/>
    <p:sldId id="483" r:id="rId47"/>
    <p:sldId id="515" r:id="rId48"/>
    <p:sldId id="514" r:id="rId49"/>
    <p:sldId id="518" r:id="rId50"/>
    <p:sldId id="516" r:id="rId51"/>
    <p:sldId id="521" r:id="rId52"/>
    <p:sldId id="517" r:id="rId53"/>
    <p:sldId id="519" r:id="rId54"/>
    <p:sldId id="520" r:id="rId55"/>
    <p:sldId id="522" r:id="rId56"/>
    <p:sldId id="468" r:id="rId57"/>
    <p:sldId id="540" r:id="rId58"/>
    <p:sldId id="535" r:id="rId59"/>
    <p:sldId id="472" r:id="rId60"/>
    <p:sldId id="474" r:id="rId61"/>
    <p:sldId id="531" r:id="rId62"/>
    <p:sldId id="528" r:id="rId63"/>
    <p:sldId id="529" r:id="rId64"/>
    <p:sldId id="532" r:id="rId65"/>
    <p:sldId id="541" r:id="rId66"/>
    <p:sldId id="530" r:id="rId67"/>
    <p:sldId id="379" r:id="rId68"/>
    <p:sldId id="415" r:id="rId69"/>
    <p:sldId id="533" r:id="rId70"/>
    <p:sldId id="381" r:id="rId71"/>
    <p:sldId id="481" r:id="rId72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1A11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Помірний стиль 3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3190" autoAdjust="0"/>
  </p:normalViewPr>
  <p:slideViewPr>
    <p:cSldViewPr>
      <p:cViewPr varScale="1">
        <p:scale>
          <a:sx n="85" d="100"/>
          <a:sy n="8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00906401499606"/>
          <c:y val="2.1052484229976381E-2"/>
          <c:w val="0.69964289918769396"/>
          <c:h val="0.788795659334242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учасники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Міські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20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20352"/>
        <c:axId val="223464832"/>
      </c:barChart>
      <c:catAx>
        <c:axId val="226020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223464832"/>
        <c:crosses val="autoZero"/>
        <c:auto val="1"/>
        <c:lblAlgn val="ctr"/>
        <c:lblOffset val="100"/>
        <c:noMultiLvlLbl val="0"/>
      </c:catAx>
      <c:valAx>
        <c:axId val="2234648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22602035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Учителі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Міські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64</c:v>
                </c:pt>
                <c:pt idx="2">
                  <c:v>5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20864"/>
        <c:axId val="223467712"/>
      </c:barChart>
      <c:catAx>
        <c:axId val="2260208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223467712"/>
        <c:crosses val="autoZero"/>
        <c:auto val="1"/>
        <c:lblAlgn val="ctr"/>
        <c:lblOffset val="100"/>
        <c:noMultiLvlLbl val="0"/>
      </c:catAx>
      <c:valAx>
        <c:axId val="2234677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226020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8E50A21-1374-4CD1-B78F-34C424EFA5A8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40D54A0-CB5A-41CB-AC6A-885678B08F6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813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29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37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5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A72E-AD09-4960-9E35-ADA9F762B34D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9E71-7D23-458B-BC83-4FE08745A4C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3062-A227-4672-86FC-1000CC4EDDB4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6E412-495A-4B16-B4C2-BA54A91F89E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6C7-8F9F-4F21-8FAC-08FD087E736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5B33-F1C7-42B5-BAB7-5B14576BF7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pPr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5CDF-0FEE-4A49-992C-2D4AD4F8FE27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5E4A-241C-48F5-9152-9ECB7686EE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E04B-CB1F-4BD0-B737-7ECE5B45D3EE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C902-37F6-4B07-9868-DF35058244E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7196-3EF7-4460-B05C-B7DE6B466952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B207-C69D-405E-BB87-A94BE646A0B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DD24-F330-48BA-BC91-B8D0FC440FB6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14CD-B64F-4D49-B6CB-316718516D9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02EA-2136-43C3-AC9A-20CD49020C20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C3EE-8D2E-48F2-8E7B-9EA39B2459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D362-43E7-45B1-83E9-2381084B6C18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397D-5912-42A5-B05E-2FF1150FCD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109E-25B6-4CA2-B9B1-7D755CF6BF8A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8FCC-83B6-4A76-BF99-2C0FEDB11EC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1E1-DB84-437D-A941-2A675D982C9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D13B-6DDB-483A-8595-02EAA515274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3C762-C6BA-4EFA-90D9-F39F7F8E33FA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C60FD-A4A6-4F0D-8382-9D57D7BA348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1CA7-F98A-4773-BE87-F31CB22B15DF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EA2A-B3C2-41E2-BC78-22C1BB4F9A5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8543-72F9-4B7C-9669-9D0267DD5607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660E-714E-40B8-AC64-AB09A4B3B7D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73FC-ACEF-44EC-990F-4E6131F5A60A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0448-8DB1-49D8-AC6D-383FEEAD196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D25D-E078-45E6-9250-5F7265F99B8B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33D-C9B1-4540-87CA-ED8A8B403E9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4D74-F95F-4008-9C74-CAE0B2D40019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AC11-8025-4C9F-A1EC-58F0B9D27FD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8DEF-FDF1-454E-BE3F-CD5939BE16C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B571-77EF-4C29-A717-56BF93C35A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BAD9-10ED-4263-B3EA-CF5DA92B984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1289-FCED-41E6-8A4B-2B92D42F542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BF79-FF2F-4B02-AD18-EBA55DFF90A1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501B-697A-4594-A82D-2A8499089BB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9C77-17AA-4374-9B3C-744306A97FDB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64F9-C868-49CC-98AA-A21ADDAAA4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914-DB6D-486F-9DBA-F012641B017D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97C9-AC72-4883-89A2-F6F0FC528B6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CCBC-54EE-4F35-BD73-8AD133CBAD4C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D373-4AB4-46AC-8EA5-9F7ABA6AF31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A910-34B1-406F-AB01-ABF4D614E378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38B0-BB44-437F-968F-EBD40ADD383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2246-AE49-4DD2-A46F-A4B70A0191F1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4BB5-0F40-463E-8D53-4149CDD616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8DED-70DA-45E0-ACE1-962136FD202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F985-84B7-4759-ABA9-4FA6CF6A82C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9812-612F-4DA4-AC37-DCDB02BFA1E1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DE60-9D90-4D04-9F5A-F6A14580FAD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9793-058D-4F83-A456-3760CD9DFFCC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8121-F6AF-4003-9969-8E4A6C9016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058C-1651-4D75-84FE-C0F1044D7BC5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ECB-02C8-403E-9625-7D8C2AB2495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1C00-B647-469B-B777-A2B50E0D2DC1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8667-AF6E-420C-B1A1-E16E6969896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ADC5B-88BE-4BCB-961B-C1A29F2F9156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1D0-1E51-44A7-8ECA-5AD9420B819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CE2F-C145-4755-909B-EFED388E408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95F8-524B-4F29-AC72-659649A61E9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FD4-6009-4EA0-A1AB-92DFD9163BFC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B623-3D38-4636-B101-3389C3E32A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B5EC-DFBB-449F-A520-1A61544FE0E4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4887-F26F-4DEA-8CB2-59BDC219CBE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6EEE-DACD-4089-8534-457CFD8762E4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1490-EC4E-4801-959E-51A1B021E3D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7C50-31BB-4C2D-84F4-C0D537830F1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C516-2065-4E0F-B0EB-A0EAB58DD6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65F3-069E-4862-9643-7F9BBF233C51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DA6E-F129-4930-A0A5-9733A8930D4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FC98-B6DF-4D05-BB1E-C3AB2BBC01EA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253E-86B4-4E40-A148-E0271B20888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2F58-0195-4DCE-8713-943B97B54C10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B873-1016-4991-B6A5-DFD47B75EAA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A72E-AD09-4960-9E35-ADA9F762B3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9E71-7D23-458B-BC83-4FE08745A4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1E1-DB84-437D-A941-2A675D982C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D13B-6DDB-483A-8595-02EAA51527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914-DB6D-486F-9DBA-F012641B01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97C9-AC72-4883-89A2-F6F0FC528B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FD4-6009-4EA0-A1AB-92DFD9163B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B623-3D38-4636-B101-3389C3E32A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0950-7052-4CD0-A2E1-AD1599E5427F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2637B-B262-465C-9BE5-65730BC2CA8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0950-7052-4CD0-A2E1-AD1599E542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2637B-B262-465C-9BE5-65730BC2CA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159DC-8F6D-48D1-B223-39FB607C2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772-68CC-4DF1-9771-1BD42EA2D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F5575-792D-487C-A43F-DEFB5AC908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D8ED-CD12-451C-8458-57F266694B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FE6A-748E-4471-852E-8F810D8D07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A00-6229-47C7-9B10-EAC67F09BC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816-C5A2-422C-A4C2-B3E0A0E9FF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B5E6-2609-47D4-96BE-889529A22C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3062-A227-4672-86FC-1000CC4EDD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6E412-495A-4B16-B4C2-BA54A91F8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6C7-8F9F-4F21-8FAC-08FD087E73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5B33-F1C7-42B5-BAB7-5B14576BF7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159DC-8F6D-48D1-B223-39FB607C2F03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772-68CC-4DF1-9771-1BD42EA2D3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F5575-792D-487C-A43F-DEFB5AC90850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D8ED-CD12-451C-8458-57F266694B0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FE6A-748E-4471-852E-8F810D8D077E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A00-6229-47C7-9B10-EAC67F09BC8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816-C5A2-422C-A4C2-B3E0A0E9FFED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B5E6-2609-47D4-96BE-889529A22C0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71D77-FD59-49CF-B714-A63022A519A7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E0289-4D04-42E8-BB54-5DF0DE5A1E0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40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B5A8FC-F48F-40FA-8E30-46D9267845F0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90F5-89DE-4DCF-8099-4EC1D29274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E44815-A68C-49E2-82B9-6CC4D5F228FA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A3D7BA-EF4E-4A74-B3B6-DFE421BBA91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FE0F1-BC82-4879-8CB5-48DA4905A13D}" type="datetimeFigureOut">
              <a:rPr lang="ru-RU"/>
              <a:pPr>
                <a:defRPr/>
              </a:pPr>
              <a:t>30.08.2018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0F314-5BFA-47B4-8ECB-2B25CEE5C34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71D77-FD59-49CF-B714-A63022A519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E0289-4D04-42E8-BB54-5DF0DE5A1E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6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2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jpe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nizhen.com.ua/" TargetMode="External"/><Relationship Id="rId2" Type="http://schemas.openxmlformats.org/officeDocument/2006/relationships/hyperlink" Target="http://www.prezentacii-angliyskiy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671887" y="1124744"/>
            <a:ext cx="5472113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ДИРЕКТОРА НІЖИНСЬКОГО ОБЛАСНОГО ПЕДАГОГІЧНОГО ЛІЦЕЮ ЧЕРНІГІВСЬКОЇ ОБЛАСНОЇ РАДИ ЗА РОБОТУ У 2017-2018 </a:t>
            </a:r>
            <a:r>
              <a:rPr lang="uk-UA" sz="3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uk-UA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defRPr/>
            </a:pP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Лена\Downloads\IMG_07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3765812" cy="602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976" y="285749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000100" y="4500570"/>
            <a:ext cx="67151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ЧИТАННЯ </a:t>
            </a:r>
          </a:p>
          <a:p>
            <a:pPr algn="ctr"/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“ПЕДАГОГІЧНІ ІДЕЇ Ш.О.АМОНАШВІЛІ” </a:t>
            </a:r>
          </a:p>
          <a:p>
            <a:pPr algn="ctr"/>
            <a:r>
              <a:rPr lang="uk-UA" altLang="uk-UA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(Петренко Л.І., </a:t>
            </a:r>
            <a:r>
              <a:rPr lang="uk-UA" altLang="uk-UA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Мухінській</a:t>
            </a:r>
            <a:r>
              <a:rPr lang="uk-UA" altLang="uk-UA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С.О.,  Бойко Ю.А., </a:t>
            </a:r>
            <a:r>
              <a:rPr lang="uk-UA" altLang="uk-UA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altLang="uk-UA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Т.М</a:t>
            </a: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березень 2018)</a:t>
            </a:r>
          </a:p>
          <a:p>
            <a:pPr algn="ctr"/>
            <a:endParaRPr lang="uk-UA" alt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dirty="0" smtClean="0"/>
              <a:t> </a:t>
            </a:r>
            <a:endParaRPr kumimoji="0" lang="uk-UA" altLang="uk-UA" sz="2400" b="1" i="0" u="none" strike="noStrike" kern="1200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Сліпак\Documents\Cліпак\ЗАКОНИ\2018\IMG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1820"/>
            <a:ext cx="5593673" cy="418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7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8" name="Picture 8" descr="http://www.nopl.org.ua/upload/iblock/39b/image0008.jpg"/>
          <p:cNvPicPr>
            <a:picLocks noChangeAspect="1" noChangeArrowheads="1"/>
          </p:cNvPicPr>
          <p:nvPr/>
        </p:nvPicPr>
        <p:blipFill>
          <a:blip r:embed="rId2"/>
          <a:srcRect l="21667" r="26666"/>
          <a:stretch>
            <a:fillRect/>
          </a:stretch>
        </p:blipFill>
        <p:spPr bwMode="auto">
          <a:xfrm>
            <a:off x="2500298" y="4286249"/>
            <a:ext cx="2214578" cy="2571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6" name="Picture 6" descr="http://www.nopl.org.ua/upload/iblock/f79/image0001.jpg"/>
          <p:cNvPicPr>
            <a:picLocks noChangeAspect="1" noChangeArrowheads="1"/>
          </p:cNvPicPr>
          <p:nvPr/>
        </p:nvPicPr>
        <p:blipFill>
          <a:blip r:embed="rId3"/>
          <a:srcRect b="16975"/>
          <a:stretch>
            <a:fillRect/>
          </a:stretch>
        </p:blipFill>
        <p:spPr bwMode="auto">
          <a:xfrm>
            <a:off x="214282" y="3713525"/>
            <a:ext cx="2130409" cy="314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4" name="Picture 4" descr="http://www.nopl.org.ua/upload/iblock/087/image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071546"/>
            <a:ext cx="2714644" cy="48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0"/>
            <a:ext cx="800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ХІІ ВСЕУКРАЇНСЬКІ ПЕДАГОГІЧНІ ЧИТАННЯ</a:t>
            </a:r>
          </a:p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“СІМЯ – ЛОНО КУЛЬТУРИ ЛЮДСТВА”</a:t>
            </a:r>
          </a:p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(Т.І.</a:t>
            </a:r>
            <a:r>
              <a:rPr lang="uk-UA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О.О.Єрмоленко, С.М.Сліпак, Л.М.Павлюк, Т.М.Шевчук)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7" name="Picture 1" descr="C:\Users\Сліпак\Desktop\image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142984"/>
            <a:ext cx="5715000" cy="321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2" name="Picture 2" descr="http://www.nopl.org.ua/upload/iblock/db3/image0006.jpg"/>
          <p:cNvPicPr>
            <a:picLocks noChangeAspect="1" noChangeArrowheads="1"/>
          </p:cNvPicPr>
          <p:nvPr/>
        </p:nvPicPr>
        <p:blipFill>
          <a:blip r:embed="rId6"/>
          <a:srcRect t="11111" r="21666" b="16666"/>
          <a:stretch>
            <a:fillRect/>
          </a:stretch>
        </p:blipFill>
        <p:spPr bwMode="auto">
          <a:xfrm>
            <a:off x="5000628" y="4714884"/>
            <a:ext cx="3874094" cy="214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7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56966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ОБЛАСНИЙ НАУКОВО-МЕТОДИЧНИЙ </a:t>
            </a:r>
            <a:b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СЕМІНАР-ТРЕНІНГ</a:t>
            </a:r>
            <a:b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 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Упровадження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успіху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освітній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 ” (</a:t>
            </a:r>
            <a:r>
              <a:rPr lang="ru-RU" altLang="uk-UA" sz="24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altLang="uk-UA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2017)</a:t>
            </a:r>
          </a:p>
        </p:txBody>
      </p:sp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53594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68" y="3717032"/>
            <a:ext cx="6206813" cy="305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503572" y="285728"/>
            <a:ext cx="36404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ТРЕНІНГИ, ЯКІ ПРОВОДИЛИ  НАУКОВІ СПІВРОБІТНИКИ ІНСТИТУТУ СОЦІАЛЬНОЇ ТА ПОЛІТИЧНОЇ ПСИХОЛОГІЇ НАПНУ: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О. О.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Горової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С. М.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Іванченко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О. І.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Хоріної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І. В.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Брунової-Калісецької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2017)</a:t>
            </a:r>
            <a:endParaRPr lang="uk-UA" altLang="uk-UA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C:\Users\Сліпак\Desktop\IMG_3903.JPG"/>
          <p:cNvPicPr>
            <a:picLocks noChangeAspect="1" noChangeArrowheads="1"/>
          </p:cNvPicPr>
          <p:nvPr/>
        </p:nvPicPr>
        <p:blipFill>
          <a:blip r:embed="rId2"/>
          <a:srcRect b="16000"/>
          <a:stretch>
            <a:fillRect/>
          </a:stretch>
        </p:blipFill>
        <p:spPr bwMode="auto">
          <a:xfrm>
            <a:off x="285720" y="3357562"/>
            <a:ext cx="4847509" cy="271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9" name="Picture 7" descr="http://www.nopl.org.ua/upload/iblock/716/IMG_3868.JPG"/>
          <p:cNvPicPr>
            <a:picLocks noChangeAspect="1" noChangeArrowheads="1"/>
          </p:cNvPicPr>
          <p:nvPr/>
        </p:nvPicPr>
        <p:blipFill>
          <a:blip r:embed="rId3"/>
          <a:srcRect t="22500"/>
          <a:stretch>
            <a:fillRect/>
          </a:stretch>
        </p:blipFill>
        <p:spPr bwMode="auto">
          <a:xfrm>
            <a:off x="357158" y="500042"/>
            <a:ext cx="483935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1" name="Picture 9" descr="http://www.nopl.org.ua/upload/iblock/4cb/IMG_6963.JPG"/>
          <p:cNvPicPr>
            <a:picLocks noChangeAspect="1" noChangeArrowheads="1"/>
          </p:cNvPicPr>
          <p:nvPr/>
        </p:nvPicPr>
        <p:blipFill>
          <a:blip r:embed="rId4"/>
          <a:srcRect l="5000" t="17500" r="8333"/>
          <a:stretch>
            <a:fillRect/>
          </a:stretch>
        </p:blipFill>
        <p:spPr bwMode="auto">
          <a:xfrm>
            <a:off x="5429224" y="3929066"/>
            <a:ext cx="3714776" cy="2357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15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E:\Cліпак\Downloads\DSC_4668.JPG"/>
          <p:cNvPicPr>
            <a:picLocks noChangeAspect="1" noChangeArrowheads="1"/>
          </p:cNvPicPr>
          <p:nvPr/>
        </p:nvPicPr>
        <p:blipFill>
          <a:blip r:embed="rId2" cstate="print"/>
          <a:srcRect l="6382" r="12767"/>
          <a:stretch>
            <a:fillRect/>
          </a:stretch>
        </p:blipFill>
        <p:spPr bwMode="auto">
          <a:xfrm>
            <a:off x="6215074" y="3786190"/>
            <a:ext cx="2714644" cy="2229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/>
          <p:cNvSpPr/>
          <p:nvPr/>
        </p:nvSpPr>
        <p:spPr>
          <a:xfrm>
            <a:off x="3143240" y="4488120"/>
            <a:ext cx="28575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Майстер-класи </a:t>
            </a:r>
          </a:p>
          <a:p>
            <a:pPr algn="ctr"/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«Ділова інноваційна гра»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(О.О.Горова) </a:t>
            </a:r>
          </a:p>
          <a:p>
            <a:pPr algn="ctr"/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«Пошук консенсусу»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С. М. 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Іванченко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)</a:t>
            </a: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/>
            </a:endParaRPr>
          </a:p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 descr="E:\Cліпак\Downloads\DSC_4635.JPG"/>
          <p:cNvPicPr>
            <a:picLocks noChangeAspect="1" noChangeArrowheads="1"/>
          </p:cNvPicPr>
          <p:nvPr/>
        </p:nvPicPr>
        <p:blipFill>
          <a:blip r:embed="rId4" cstate="print"/>
          <a:srcRect t="10441" r="26111" b="12293"/>
          <a:stretch>
            <a:fillRect/>
          </a:stretch>
        </p:blipFill>
        <p:spPr bwMode="auto">
          <a:xfrm>
            <a:off x="5072066" y="857232"/>
            <a:ext cx="3805881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909" name="Picture 5" descr="E:\Cліпак\Downloads\DSC_4647.JPG"/>
          <p:cNvPicPr>
            <a:picLocks noChangeAspect="1" noChangeArrowheads="1"/>
          </p:cNvPicPr>
          <p:nvPr/>
        </p:nvPicPr>
        <p:blipFill>
          <a:blip r:embed="rId5" cstate="print"/>
          <a:srcRect t="17115"/>
          <a:stretch>
            <a:fillRect/>
          </a:stretch>
        </p:blipFill>
        <p:spPr bwMode="auto">
          <a:xfrm>
            <a:off x="142844" y="214290"/>
            <a:ext cx="5106356" cy="2810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906" name="Picture 2" descr="E:\Cліпак\Downloads\DSC_4669.JPG"/>
          <p:cNvPicPr>
            <a:picLocks noChangeAspect="1" noChangeArrowheads="1"/>
          </p:cNvPicPr>
          <p:nvPr/>
        </p:nvPicPr>
        <p:blipFill>
          <a:blip r:embed="rId6" cstate="print"/>
          <a:srcRect l="14174" r="14955"/>
          <a:stretch>
            <a:fillRect/>
          </a:stretch>
        </p:blipFill>
        <p:spPr bwMode="auto">
          <a:xfrm>
            <a:off x="214282" y="3429000"/>
            <a:ext cx="2896752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65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14290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 ПРЕДМЕТНИХ  КАФЕДР</a:t>
            </a:r>
            <a:endParaRPr lang="uk-UA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214842" y="8367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художньо-естетичного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фізичної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вихователів</a:t>
            </a:r>
            <a:endParaRPr lang="ru-RU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3831"/>
            <a:ext cx="3412182" cy="2555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4348305" y="20279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художньо-естетичного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фізичної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вихователів</a:t>
            </a:r>
            <a:endParaRPr lang="ru-RU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Кафедра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природничо-математичних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дисциплін</a:t>
            </a:r>
            <a:endParaRPr lang="ru-RU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946796" y="3773546"/>
            <a:ext cx="340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іноземних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мов</a:t>
            </a:r>
            <a:endParaRPr lang="ru-RU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2" y="3594249"/>
            <a:ext cx="4095750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кутник 11"/>
          <p:cNvSpPr/>
          <p:nvPr/>
        </p:nvSpPr>
        <p:spPr>
          <a:xfrm>
            <a:off x="957115" y="4693262"/>
            <a:ext cx="3733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суспільно-гуманітарних</a:t>
            </a:r>
            <a:r>
              <a:rPr lang="ru-RU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дисциплін</a:t>
            </a:r>
            <a:endParaRPr lang="uk-UA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86532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 навчального року вчителі ліцею були  членами журі різних конкурсів та предметних олімпіад </a:t>
            </a:r>
            <a:endParaRPr 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обласного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етапу: </a:t>
            </a:r>
            <a:endParaRPr 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М. Харченко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олімпіада з інформатики; </a:t>
            </a:r>
            <a:endParaRPr lang="uk-UA" sz="2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М.І.Петренко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економіки; </a:t>
            </a:r>
            <a:endParaRPr lang="uk-UA" sz="2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Н.М.Фесенко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німецької мови; </a:t>
            </a:r>
            <a:endParaRPr lang="uk-UA" sz="2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</a:t>
            </a:r>
            <a:r>
              <a:rPr lang="uk-UA" sz="24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математики; </a:t>
            </a: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Л.І.Петренко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англійської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мови; </a:t>
            </a: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Л.М.Павлюк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очолила обласну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літню школу для обдарованих й талановитих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дітей, член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журі обласного та всеукраїнського етапів із англійської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мови; </a:t>
            </a:r>
          </a:p>
          <a:p>
            <a:pPr algn="just"/>
            <a:r>
              <a:rPr lang="uk-UA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Т.М.Шевчук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член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робочої групи при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МОНУ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розробки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Положення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науковий ліцей та науковий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ліцей-інтернат  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6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3528" y="4725144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Н.М.Фесенко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(номінація «Німецька мова»)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конкурсу,</a:t>
            </a:r>
            <a:endParaRPr lang="uk-UA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 І. 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«Українська мова та література»), </a:t>
            </a:r>
          </a:p>
          <a:p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Ю.Ю.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(номінація «Фізика»)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6445" y="332656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«УЧИТЕЛЬ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РОКУ – 2018»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Сліпак\Documents\Cліпак\ЗАКОНИ\2018\image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7" b="15903"/>
          <a:stretch/>
        </p:blipFill>
        <p:spPr bwMode="auto">
          <a:xfrm>
            <a:off x="1690896" y="1484784"/>
            <a:ext cx="5715000" cy="2787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F:\DCIM\Camera\IMG_20171005_090929.jpg"/>
          <p:cNvPicPr>
            <a:picLocks noChangeAspect="1" noChangeArrowheads="1"/>
          </p:cNvPicPr>
          <p:nvPr/>
        </p:nvPicPr>
        <p:blipFill>
          <a:blip r:embed="rId2" cstate="print"/>
          <a:srcRect t="28727" b="25315"/>
          <a:stretch>
            <a:fillRect/>
          </a:stretch>
        </p:blipFill>
        <p:spPr bwMode="auto">
          <a:xfrm>
            <a:off x="357158" y="3929066"/>
            <a:ext cx="3357586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23928" y="4653136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Обласний семінар-практикум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“Сучасні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 співпраці Чернігівського територіального відділення МАН України з навчальними закладами області у формуванні інноваційних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педагогів”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(м. Чернігів, С.М.Сліпак, жовтень)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3525" y="116632"/>
            <a:ext cx="5398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Регіональні (не)конференції для шкільних педагогів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EdCamp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(Т.І.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Т.М.Шевчук, Т.М.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ліпак\Documents\Cліпак\ЗАКОНИ\2018\29683216_188635071767575_829631627720301828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33" y="1268760"/>
            <a:ext cx="4095750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ліпак\Documents\Cліпак\ЗАКОНИ\2018\Бутурлим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9076"/>
          <a:stretch/>
        </p:blipFill>
        <p:spPr bwMode="auto">
          <a:xfrm>
            <a:off x="198877" y="548680"/>
            <a:ext cx="3546367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4088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1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4717721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Увійшла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топ-50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фіналістів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престижної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Teacher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Prize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Ukraine 2018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Німецько-українського проекту «Молодь дебатує»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9925" y="2978784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Українсько-канадського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Фонду Президента УВАН 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Канаді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професора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Манітобського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Ореста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Цапа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грудень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2017,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Т.М.Шмаглій)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3" name="Picture 1" descr="C:\Users\Сліпак\Desktop\image002.jpg"/>
          <p:cNvPicPr>
            <a:picLocks noChangeAspect="1" noChangeArrowheads="1"/>
          </p:cNvPicPr>
          <p:nvPr/>
        </p:nvPicPr>
        <p:blipFill>
          <a:blip r:embed="rId2"/>
          <a:srcRect t="13975" b="34782"/>
          <a:stretch>
            <a:fillRect/>
          </a:stretch>
        </p:blipFill>
        <p:spPr bwMode="auto">
          <a:xfrm>
            <a:off x="3786665" y="620688"/>
            <a:ext cx="5212772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 descr="Світлина від Тетяни Тетянк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188" y="332656"/>
            <a:ext cx="3082923" cy="4110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1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solidFill>
                  <a:prstClr val="black"/>
                </a:solidFill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solidFill>
                <a:prstClr val="black"/>
              </a:solidFill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solidFill>
                  <a:prstClr val="black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solidFill>
                <a:prstClr val="black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solidFill>
                <a:prstClr val="black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25144"/>
            <a:ext cx="6192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НАУКОВО-МЕТОДИЧНА ТЕМА ЛІЦЕЮ НА 2014-2019рр.</a:t>
            </a:r>
            <a:endParaRPr lang="ru-RU" sz="24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5373216"/>
            <a:ext cx="66247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“ Упровадження педагогіки успіху у навчально-виховний процес ліцею ”</a:t>
            </a:r>
            <a:endParaRPr lang="ru-RU" sz="2800" b="1" dirty="0" smtClean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 descr="мі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052736"/>
            <a:ext cx="5580112" cy="37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83768" y="260648"/>
            <a:ext cx="4709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/>
                <a:ea typeface="DejaVu Sans"/>
              </a:rPr>
              <a:t>ПАТРІОТИЗМ  ЯК  ДІЯ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-практична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професійно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зорієнтованої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ліпак\Documents\Cліпак\ЗАКОНИ\2018\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62971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5576" y="5517232"/>
            <a:ext cx="74962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Тетяна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Шевчук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Наталія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Полянська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Єрмоленко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Сащенко, Марина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Світлана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Карпенко,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Ірина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Блощинська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березень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2018)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9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15370" cy="1000132"/>
          </a:xfrm>
        </p:spPr>
        <p:txBody>
          <a:bodyPr>
            <a:noAutofit/>
          </a:bodyPr>
          <a:lstStyle/>
          <a:p>
            <a:r>
              <a:rPr lang="uk-UA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МОНУ спільно з Британською Радою в Україні </a:t>
            </a:r>
            <a:br>
              <a:rPr lang="uk-UA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«ВЧИТЕЛІ АНГЛІЙСЬКОЇ МОВИ – АГЕНТИ ЗМІН» (Л.М.Павлюк)</a:t>
            </a:r>
            <a:endParaRPr lang="ru-RU" sz="2000" b="1" cap="none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2268338" cy="97015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sz="1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професійної майстерності </a:t>
            </a:r>
            <a:endParaRPr lang="ru-RU" sz="18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0" y="2285992"/>
            <a:ext cx="2893898" cy="1961986"/>
          </a:xfrm>
        </p:spPr>
        <p:txBody>
          <a:bodyPr>
            <a:normAutofit lnSpcReduction="10000"/>
          </a:bodyPr>
          <a:lstStyle/>
          <a:p>
            <a:pPr algn="l"/>
            <a:r>
              <a:rPr lang="uk-UA" b="1" i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проведення: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15.12.- 21.12.17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uk-UA" b="1" i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проведення: </a:t>
            </a:r>
            <a:r>
              <a:rPr lang="uk-UA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селище </a:t>
            </a:r>
            <a:r>
              <a:rPr lang="uk-UA" b="1" cap="none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Мощун</a:t>
            </a:r>
            <a:r>
              <a:rPr lang="uk-UA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Київська область.</a:t>
            </a:r>
          </a:p>
          <a:p>
            <a:pPr algn="l"/>
            <a:r>
              <a:rPr lang="uk-UA" b="1" i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тренінгу: </a:t>
            </a:r>
            <a:r>
              <a:rPr lang="uk-UA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тренерів з англійської мови, які будуть надавати методичну допомогу вчителям англійської мови своєї області.</a:t>
            </a:r>
            <a:endParaRPr lang="ru-RU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2928926" y="3571876"/>
            <a:ext cx="3209360" cy="2296849"/>
          </a:xfrm>
        </p:spPr>
        <p:txBody>
          <a:bodyPr>
            <a:noAutofit/>
          </a:bodyPr>
          <a:lstStyle/>
          <a:p>
            <a:endParaRPr lang="uk-UA" sz="1800" b="1" cap="none" dirty="0" smtClean="0">
              <a:solidFill>
                <a:srgbClr val="1F46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ТРЕНІНГУ</a:t>
            </a:r>
          </a:p>
          <a:p>
            <a:pPr algn="just"/>
            <a:r>
              <a:rPr lang="uk-UA" sz="13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годинний курс професійного розвитку як вчителя англійської мови та тренера з методики викладання англійської мови з використанням сучасних методик та навчальних підходів, що відповідають міжнародним стандартам. У творчих майстернях вчителі здобували знання та уміння проведення занять для учнів, розвивали уміння </a:t>
            </a:r>
            <a:r>
              <a:rPr lang="uk-UA" sz="1300" b="1" cap="none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тренерства</a:t>
            </a:r>
            <a:r>
              <a:rPr lang="uk-UA" sz="13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методиками, рекомендованими Британською Радою</a:t>
            </a:r>
            <a:r>
              <a:rPr lang="uk-UA" sz="12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643702" y="1285860"/>
            <a:ext cx="2087049" cy="9670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sz="1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Вимоги до кандидатів</a:t>
            </a:r>
            <a:endParaRPr lang="ru-RU" sz="18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6357950" y="4500570"/>
            <a:ext cx="2627291" cy="1929488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13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Уміти аналізувати свій професійний розвиток;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13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 семінари, спостерігати за </a:t>
            </a:r>
            <a:r>
              <a:rPr lang="uk-UA" sz="1300" b="1" cap="none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уроками</a:t>
            </a:r>
            <a:r>
              <a:rPr lang="uk-UA" sz="13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надання методичної допомоги вчителям англійської мови області;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13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серію тренінгів для щонайменше 20 вчителів у своєму регіоні</a:t>
            </a:r>
            <a:endParaRPr lang="ru-RU" sz="13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286256"/>
            <a:ext cx="1788290" cy="2432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1643050"/>
            <a:ext cx="2067101" cy="2148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2643182"/>
            <a:ext cx="2159677" cy="1657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5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357298"/>
            <a:ext cx="1991098" cy="263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4143380"/>
            <a:ext cx="3181909" cy="2500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76" y="1357298"/>
            <a:ext cx="2897819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286256"/>
            <a:ext cx="2968544" cy="2428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1928802"/>
            <a:ext cx="3994946" cy="279890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1643042" y="214290"/>
            <a:ext cx="664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МОНУ спільно з Британською Радою в Україні « ВЧИТЕЛІ АНГЛІЙСЬКОЇ МОВИ – АГЕНТИ ЗМІН» (Л.М.Павлюк)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189572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МОНУ спільно з Британською Радою в Україні « ВЧИТЕЛІ АНГЛІЙСЬКОЇ МОВИ – АГЕНТИ ЗМІН» (Л.М.Павлюк)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267">
            <a:off x="379527" y="4031009"/>
            <a:ext cx="3044663" cy="2701693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332">
            <a:off x="169849" y="1606214"/>
            <a:ext cx="2980140" cy="2523129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408">
            <a:off x="5426709" y="4115393"/>
            <a:ext cx="2888429" cy="247540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262">
            <a:off x="5558971" y="1826353"/>
            <a:ext cx="3024788" cy="2540775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423" y="1643050"/>
            <a:ext cx="3358919" cy="279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43306" y="4786322"/>
            <a:ext cx="147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5150344" y="67980"/>
            <a:ext cx="3735866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ІХ МІЖНАРОДНА ВИСТАВКА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«СУЧАСНІ ЗАКЛАДИ ОСВІТИ – 2018»</a:t>
            </a: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4811240" y="1633026"/>
            <a:ext cx="407497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педагогічному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засіб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– 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 медаль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(творча група вчителів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Т.М.Вантух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М.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Л.І.Петренко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С.О.</a:t>
            </a:r>
            <a:r>
              <a:rPr lang="uk-UA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Мухінська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Т.М.Шевчук) (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березень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2018),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колектив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Диплом за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презентацію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пошуків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реформуванні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науки.  Директор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Т.М.Шевчук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заступник директора з НВР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С.М.Сліпак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презентували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учасникам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виставки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теми: «Через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освітньому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й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Т.М.Шевчук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Почесну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Грамоту за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організаторську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С.М.Сліпак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Сертифікат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доповідача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Cліпак\Downloads\DSC_5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29914" y="15644898"/>
            <a:ext cx="1883439" cy="1250898"/>
          </a:xfrm>
          <a:prstGeom prst="rect">
            <a:avLst/>
          </a:prstGeom>
          <a:noFill/>
        </p:spPr>
      </p:pic>
      <p:pic>
        <p:nvPicPr>
          <p:cNvPr id="7170" name="Picture 2" descr="C:\Users\Сліпак\Downloads\image00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4"/>
          <a:stretch/>
        </p:blipFill>
        <p:spPr bwMode="auto">
          <a:xfrm>
            <a:off x="26317" y="188640"/>
            <a:ext cx="479483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ліпак\Documents\Cліпак\педрада\DSC_0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9" t="6215" r="29337" b="11354"/>
          <a:stretch/>
        </p:blipFill>
        <p:spPr bwMode="auto">
          <a:xfrm>
            <a:off x="2633920" y="3219812"/>
            <a:ext cx="2039440" cy="2796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ліпак\Documents\Cліпак\педрада\DSC_0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5160" r="4359" b="3348"/>
          <a:stretch/>
        </p:blipFill>
        <p:spPr bwMode="auto">
          <a:xfrm rot="16200000">
            <a:off x="-516262" y="3314014"/>
            <a:ext cx="3692762" cy="2607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7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2"/>
          <p:cNvSpPr txBox="1">
            <a:spLocks/>
          </p:cNvSpPr>
          <p:nvPr/>
        </p:nvSpPr>
        <p:spPr>
          <a:xfrm>
            <a:off x="5868144" y="620688"/>
            <a:ext cx="3074376" cy="2520280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>
              <a:tabLst>
                <a:tab pos="539750" algn="l"/>
              </a:tabLst>
            </a:pPr>
            <a:r>
              <a:rPr lang="uk-UA" sz="2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СПІВПРАЦЯ ЛІЦЕЮ ІЗ НАПНУ</a:t>
            </a:r>
          </a:p>
          <a:p>
            <a:pPr>
              <a:tabLst>
                <a:tab pos="539750" algn="l"/>
              </a:tabLst>
            </a:pPr>
            <a:r>
              <a:rPr lang="uk-UA" sz="2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tabLst>
                <a:tab pos="539750" algn="l"/>
              </a:tabLst>
            </a:pPr>
            <a:r>
              <a:rPr 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друк у інформаційному  ювілейному виданні про академію та її партнерів «Національна академія педагогічних наук України – 25 років» (Т.М. </a:t>
            </a:r>
            <a:r>
              <a:rPr lang="uk-UA" sz="20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С.О.</a:t>
            </a:r>
            <a:r>
              <a:rPr lang="uk-UA" sz="20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Мухінська</a:t>
            </a:r>
            <a:r>
              <a:rPr 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С.М.Сліпак, Л.М.Павлюк, Л.І.Петренко, Т.М.Шевчук)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ru-RU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  <a:p>
            <a:pPr marL="27432" algn="ctr">
              <a:spcBef>
                <a:spcPts val="600"/>
              </a:spcBef>
              <a:buClr>
                <a:schemeClr val="accent1"/>
              </a:buClr>
              <a:buSzPct val="80000"/>
            </a:pP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817" name="Picture 1" descr="F:\DCIM\Camera\IMG_20171215_121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45720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8" name="Picture 2" descr="C:\Users\Сліпак\Desktop\image0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11373">
            <a:off x="171432" y="3208239"/>
            <a:ext cx="2777007" cy="3928003"/>
          </a:xfrm>
          <a:prstGeom prst="rect">
            <a:avLst/>
          </a:prstGeom>
          <a:noFill/>
        </p:spPr>
      </p:pic>
      <p:pic>
        <p:nvPicPr>
          <p:cNvPr id="34819" name="Picture 3" descr="C:\Users\Сліпак\Desktop\image00001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96277">
            <a:off x="2977510" y="2864092"/>
            <a:ext cx="2888122" cy="4081477"/>
          </a:xfrm>
          <a:prstGeom prst="rect">
            <a:avLst/>
          </a:prstGeom>
          <a:noFill/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0070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00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97" y="0"/>
            <a:ext cx="4465674" cy="300039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2328543"/>
            <a:ext cx="4673064" cy="338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544" y="4133921"/>
            <a:ext cx="4067944" cy="280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76" y="2420888"/>
            <a:ext cx="4103428" cy="301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3064" y="0"/>
            <a:ext cx="4427984" cy="302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Сліпак\Desktop\Палаєв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528" y="3826287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Cліпак\Downloads\imag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3735203" cy="2788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G:\DSC_1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05476"/>
            <a:ext cx="3997594" cy="2647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E:\Cліпак\Downloads\P70324-1101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761705"/>
            <a:ext cx="5524510" cy="3096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ВСТУПНА КАМПАНІЯ</a:t>
            </a:r>
            <a:endParaRPr lang="ru-RU" altLang="uk-UA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/>
          <a:lstStyle/>
          <a:p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УЧНІВСЬКИЙ КОНТИНГЕНТ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16887"/>
              </p:ext>
            </p:extLst>
          </p:nvPr>
        </p:nvGraphicFramePr>
        <p:xfrm>
          <a:off x="467544" y="785794"/>
          <a:ext cx="8230368" cy="5786459"/>
        </p:xfrm>
        <a:graphic>
          <a:graphicData uri="http://schemas.openxmlformats.org/drawingml/2006/table">
            <a:tbl>
              <a:tblPr/>
              <a:tblGrid>
                <a:gridCol w="900827"/>
                <a:gridCol w="2345905"/>
                <a:gridCol w="1238636"/>
                <a:gridCol w="1989326"/>
                <a:gridCol w="1755674"/>
              </a:tblGrid>
              <a:tr h="1217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Курс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Клас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Кількість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Профілі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Кількість учнів, що спеціалізуються з профілю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75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І курс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37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Української філології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Українська мова та література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Іноземної філології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Англійська, німецька мови 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Фізико-математичний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Фізика, математика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600">
                        <a:latin typeface="Times New Roman"/>
                        <a:ea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600">
                        <a:latin typeface="Times New Roman"/>
                        <a:ea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600" dirty="0">
                        <a:latin typeface="Times New Roman"/>
                        <a:ea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75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ІІ курс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37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Української філології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Українська мова та література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Іноземної філології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Англійська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німецька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мови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Фізико-математичний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30 (29)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Фізика, математика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30 (29)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80 (79)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 (79)</a:t>
                      </a:r>
                      <a:endParaRPr lang="uk-UA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0" marR="5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Разом на І та ІІ курсах</a:t>
                      </a:r>
                      <a:endParaRPr lang="uk-U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180 (179)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600">
                        <a:latin typeface="Times New Roman"/>
                        <a:ea typeface="Times New Roman"/>
                      </a:endParaRPr>
                    </a:p>
                  </a:txBody>
                  <a:tcPr marL="52080" marR="520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180 (179)</a:t>
                      </a:r>
                      <a:endParaRPr lang="uk-U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80" marR="520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MG_4495.jpg"/>
          <p:cNvPicPr>
            <a:picLocks noChangeAspect="1" noChangeArrowheads="1"/>
          </p:cNvPicPr>
          <p:nvPr/>
        </p:nvPicPr>
        <p:blipFill>
          <a:blip r:embed="rId3"/>
          <a:srcRect l="9143" r="4910"/>
          <a:stretch>
            <a:fillRect/>
          </a:stretch>
        </p:blipFill>
        <p:spPr bwMode="auto">
          <a:xfrm>
            <a:off x="5572132" y="741324"/>
            <a:ext cx="3357586" cy="2600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3" name="Picture 1" descr="F:\IMG_44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85794"/>
            <a:ext cx="3500462" cy="2329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85720" y="0"/>
            <a:ext cx="8515352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СПЕЦКУРСИ, ФАКУЛЬТАТИВИ, ГУРТКИ</a:t>
            </a:r>
            <a:endParaRPr lang="uk-UA" sz="3200" b="1" dirty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007454" y="3985482"/>
            <a:ext cx="2031159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Чарівна бісеринка»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85720" y="3143248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Гри на гітарі»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851920" y="3386123"/>
            <a:ext cx="2357454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Фольклорний»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4055194" y="4807165"/>
            <a:ext cx="1872208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Що? Де? Коли?»</a:t>
            </a:r>
          </a:p>
        </p:txBody>
      </p:sp>
      <p:pic>
        <p:nvPicPr>
          <p:cNvPr id="2050" name="Picture 2" descr="C:\Documents and Settings\Светлана\Рабочий стол\DSC_1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700" y="3652215"/>
            <a:ext cx="3240360" cy="214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C:\Users\Сліпак\Desktop\віват.JPG"/>
          <p:cNvPicPr>
            <a:picLocks noChangeAspect="1" noChangeArrowheads="1"/>
          </p:cNvPicPr>
          <p:nvPr/>
        </p:nvPicPr>
        <p:blipFill>
          <a:blip r:embed="rId7"/>
          <a:srcRect b="13461"/>
          <a:stretch>
            <a:fillRect/>
          </a:stretch>
        </p:blipFill>
        <p:spPr bwMode="auto">
          <a:xfrm>
            <a:off x="197574" y="3585354"/>
            <a:ext cx="3857620" cy="222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86095" y="2916558"/>
            <a:ext cx="2357454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Хореографічний»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31655" y="5840156"/>
            <a:ext cx="7396729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Georgia" pitchFamily="16" charset="0"/>
              </a:rPr>
              <a:t>Загальноміський конкурс н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айрозумніший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uk-UA" sz="2000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десятикласник-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Бублик Юрій;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одинадцятикласник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– </a:t>
            </a:r>
            <a:r>
              <a:rPr lang="uk-UA" sz="2000" b="1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Хіжняк</a:t>
            </a: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Богдана</a:t>
            </a:r>
            <a:endParaRPr lang="uk-UA" sz="2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14200" y="936720"/>
            <a:ext cx="883188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/>
          </a:p>
          <a:p>
            <a:pPr>
              <a:lnSpc>
                <a:spcPct val="100000"/>
              </a:lnSpc>
            </a:pPr>
            <a:r>
              <a:rPr lang="uk-UA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27" name="CustomShape 2"/>
          <p:cNvSpPr/>
          <p:nvPr/>
        </p:nvSpPr>
        <p:spPr>
          <a:xfrm>
            <a:off x="214282" y="214290"/>
            <a:ext cx="7128360" cy="590504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dirty="0">
                <a:solidFill>
                  <a:srgbClr val="254061"/>
                </a:solidFill>
                <a:latin typeface="Times New Roman"/>
                <a:ea typeface="DejaVu Sans"/>
              </a:rPr>
              <a:t> КОЛЕКТИВ </a:t>
            </a:r>
            <a:r>
              <a:rPr lang="uk-UA" sz="3200" b="1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ЛІЦЕЮ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uk-UA" sz="2500" dirty="0" smtClean="0">
                <a:solidFill>
                  <a:srgbClr val="254061"/>
                </a:solidFill>
                <a:latin typeface="Times New Roman"/>
                <a:ea typeface="DejaVu Sans"/>
              </a:rPr>
              <a:t>31 – «спеціаліст вищої категорії»;</a:t>
            </a:r>
            <a:endParaRPr lang="uk-UA" sz="2800" dirty="0" smtClean="0"/>
          </a:p>
          <a:p>
            <a:pPr>
              <a:lnSpc>
                <a:spcPct val="100000"/>
              </a:lnSpc>
            </a:pPr>
            <a:r>
              <a:rPr lang="uk-UA" sz="2500" dirty="0" smtClean="0">
                <a:solidFill>
                  <a:srgbClr val="254061"/>
                </a:solidFill>
                <a:latin typeface="Times New Roman"/>
                <a:ea typeface="DejaVu Sans"/>
              </a:rPr>
              <a:t>2 – «спеціаліст першої категорії»;</a:t>
            </a:r>
            <a:endParaRPr lang="uk-UA" sz="2800" dirty="0" smtClean="0"/>
          </a:p>
          <a:p>
            <a:pPr>
              <a:lnSpc>
                <a:spcPct val="100000"/>
              </a:lnSpc>
            </a:pPr>
            <a:r>
              <a:rPr lang="uk-UA" sz="2500" dirty="0" smtClean="0">
                <a:solidFill>
                  <a:srgbClr val="254061"/>
                </a:solidFill>
                <a:latin typeface="Times New Roman"/>
                <a:ea typeface="DejaVu Sans"/>
              </a:rPr>
              <a:t>5 – «спеціаліст другої категорії»;</a:t>
            </a:r>
            <a:endParaRPr lang="uk-UA" sz="2800" dirty="0" smtClean="0"/>
          </a:p>
          <a:p>
            <a:pPr>
              <a:lnSpc>
                <a:spcPct val="100000"/>
              </a:lnSpc>
            </a:pPr>
            <a:r>
              <a:rPr lang="uk-UA" sz="2500" dirty="0" smtClean="0">
                <a:solidFill>
                  <a:srgbClr val="254061"/>
                </a:solidFill>
                <a:latin typeface="Times New Roman"/>
                <a:ea typeface="DejaVu Sans"/>
              </a:rPr>
              <a:t>11 – «спеціаліст»;</a:t>
            </a:r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2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- доктори наук, професори кафедр НДУ імені Миколи Гоголя;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14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- кандидати наук, доценти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кафедр НДУ імені Миколи Гоголя;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2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- </a:t>
            </a: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відмінники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освіти України;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7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- </a:t>
            </a: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вчителі-методисти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; 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10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- старші вчителі;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3 –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лауреати </a:t>
            </a: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Премії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Софії </a:t>
            </a:r>
            <a:r>
              <a:rPr lang="uk-UA" sz="2500" strike="noStrike" dirty="0" err="1" smtClean="0">
                <a:solidFill>
                  <a:srgbClr val="254061"/>
                </a:solidFill>
                <a:latin typeface="Times New Roman"/>
                <a:ea typeface="DejaVu Sans"/>
              </a:rPr>
              <a:t>Русової</a:t>
            </a:r>
            <a:endParaRPr dirty="0"/>
          </a:p>
        </p:txBody>
      </p:sp>
      <p:pic>
        <p:nvPicPr>
          <p:cNvPr id="428" name="Picture 6"/>
          <p:cNvPicPr/>
          <p:nvPr/>
        </p:nvPicPr>
        <p:blipFill>
          <a:blip r:embed="rId2" cstate="print"/>
          <a:stretch/>
        </p:blipFill>
        <p:spPr>
          <a:xfrm>
            <a:off x="5214942" y="3000372"/>
            <a:ext cx="3753360" cy="2821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9" name="Picture 2"/>
          <p:cNvPicPr/>
          <p:nvPr/>
        </p:nvPicPr>
        <p:blipFill>
          <a:blip r:embed="rId3" cstate="print"/>
          <a:stretch/>
        </p:blipFill>
        <p:spPr>
          <a:xfrm>
            <a:off x="8251920" y="5517360"/>
            <a:ext cx="891000" cy="11419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9171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ВІДКРИТЕ ЗАНЯТТЯ СПЕЦКУРСУ “ДЕБАТИ”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altLang="uk-UA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928670"/>
            <a:ext cx="32553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презентація навчального проекту на соціальну тему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214818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 НУШ - ключ до успіху”</a:t>
            </a:r>
          </a:p>
          <a:p>
            <a:pPr lvl="0" algn="ctr"/>
            <a:r>
              <a:rPr lang="uk-UA" sz="24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(Л.М.Павлюк)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5" y="785794"/>
            <a:ext cx="4628905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555254"/>
            <a:ext cx="4786346" cy="2930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656" y="2606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290" y="3286124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Тиждень правознавства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3286124"/>
            <a:ext cx="2586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Тиждень української мови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25602" name="Picture 2" descr="E:\Cліпак\Downloads\IMG_7672.JPG"/>
          <p:cNvPicPr>
            <a:picLocks noChangeAspect="1" noChangeArrowheads="1"/>
          </p:cNvPicPr>
          <p:nvPr/>
        </p:nvPicPr>
        <p:blipFill>
          <a:blip r:embed="rId2" cstate="print"/>
          <a:srcRect t="16667" b="5555"/>
          <a:stretch>
            <a:fillRect/>
          </a:stretch>
        </p:blipFill>
        <p:spPr bwMode="auto">
          <a:xfrm>
            <a:off x="714348" y="857232"/>
            <a:ext cx="3918848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Сліпак\Desktop\IMG_20160926_165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928670"/>
            <a:ext cx="4095750" cy="217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C:\Users\Сліпак\Desktop\виставка\ткума.jpg"/>
          <p:cNvPicPr>
            <a:picLocks noChangeAspect="1" noChangeArrowheads="1"/>
          </p:cNvPicPr>
          <p:nvPr/>
        </p:nvPicPr>
        <p:blipFill>
          <a:blip r:embed="rId4"/>
          <a:srcRect t="7867"/>
          <a:stretch>
            <a:fillRect/>
          </a:stretch>
        </p:blipFill>
        <p:spPr bwMode="auto">
          <a:xfrm>
            <a:off x="642910" y="4143380"/>
            <a:ext cx="4024312" cy="2466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5" name="Picture 5" descr="C:\Users\Сліпак\Desktop\виставка\IMG_20161107_120810.jpg"/>
          <p:cNvPicPr>
            <a:picLocks noChangeAspect="1" noChangeArrowheads="1"/>
          </p:cNvPicPr>
          <p:nvPr/>
        </p:nvPicPr>
        <p:blipFill>
          <a:blip r:embed="rId5"/>
          <a:srcRect t="17391" r="2907" b="3416"/>
          <a:stretch>
            <a:fillRect/>
          </a:stretch>
        </p:blipFill>
        <p:spPr bwMode="auto">
          <a:xfrm>
            <a:off x="4929190" y="4143380"/>
            <a:ext cx="3976701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74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Cліпак\Downloads\IMG_4385.jpg"/>
          <p:cNvPicPr>
            <a:picLocks noChangeAspect="1" noChangeArrowheads="1"/>
          </p:cNvPicPr>
          <p:nvPr/>
        </p:nvPicPr>
        <p:blipFill>
          <a:blip r:embed="rId2"/>
          <a:srcRect t="9631" b="8507"/>
          <a:stretch>
            <a:fillRect/>
          </a:stretch>
        </p:blipFill>
        <p:spPr bwMode="auto">
          <a:xfrm>
            <a:off x="4429124" y="3929066"/>
            <a:ext cx="4500562" cy="2347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71604" y="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290" y="3286124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Тиждень зарубіжної літератури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3357562"/>
            <a:ext cx="4429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Тиждень української літератури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E:\Cліпак\Downloads\image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14356"/>
            <a:ext cx="4095750" cy="245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E:\Cліпак\Downloads\image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71942"/>
            <a:ext cx="4071966" cy="2443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E:\Cліпак\Downloads\_DSC00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571480"/>
            <a:ext cx="3952874" cy="2610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8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1604" y="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14612" y="200024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Тиждень іноземних мов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DCIM\Camera\IMG_20170427_160903.jpg"/>
          <p:cNvPicPr>
            <a:picLocks noChangeAspect="1" noChangeArrowheads="1"/>
          </p:cNvPicPr>
          <p:nvPr/>
        </p:nvPicPr>
        <p:blipFill>
          <a:blip r:embed="rId3" cstate="print"/>
          <a:srcRect t="28304"/>
          <a:stretch>
            <a:fillRect/>
          </a:stretch>
        </p:blipFill>
        <p:spPr bwMode="auto">
          <a:xfrm>
            <a:off x="785786" y="3929066"/>
            <a:ext cx="2286016" cy="2731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G:\DCIM\Camera\IMG_20170428_160441.jpg"/>
          <p:cNvPicPr>
            <a:picLocks noChangeAspect="1" noChangeArrowheads="1"/>
          </p:cNvPicPr>
          <p:nvPr/>
        </p:nvPicPr>
        <p:blipFill>
          <a:blip r:embed="rId4" cstate="print"/>
          <a:srcRect b="19679"/>
          <a:stretch>
            <a:fillRect/>
          </a:stretch>
        </p:blipFill>
        <p:spPr bwMode="auto">
          <a:xfrm>
            <a:off x="5214942" y="4286256"/>
            <a:ext cx="3261176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43240" y="4714884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Тиждень біології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Cліпак\Downloads\IMG_20151119_0957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5728"/>
            <a:ext cx="2500298" cy="3333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E:\Cліпак\Downloads\DSC_03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714356"/>
            <a:ext cx="4214810" cy="2802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0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/>
          <a:lstStyle/>
          <a:p>
            <a:r>
              <a:rPr lang="uk-UA" altLang="uk-UA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РЕЗУЛЬТАТИ РІЧНОЇ АТЕСТАЦІЇ УЧНІВ</a:t>
            </a:r>
            <a:br>
              <a:rPr lang="uk-UA" altLang="uk-UA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uk-UA" sz="2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881870"/>
              </p:ext>
            </p:extLst>
          </p:nvPr>
        </p:nvGraphicFramePr>
        <p:xfrm>
          <a:off x="357158" y="581094"/>
          <a:ext cx="8143933" cy="6207847"/>
        </p:xfrm>
        <a:graphic>
          <a:graphicData uri="http://schemas.openxmlformats.org/drawingml/2006/table">
            <a:tbl>
              <a:tblPr/>
              <a:tblGrid>
                <a:gridCol w="667608"/>
                <a:gridCol w="3218885"/>
                <a:gridCol w="1110983"/>
                <a:gridCol w="132423"/>
                <a:gridCol w="956527"/>
                <a:gridCol w="1040588"/>
                <a:gridCol w="1016919"/>
              </a:tblGrid>
              <a:tr h="3993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№ п/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uk-UA" sz="1400" dirty="0">
                        <a:latin typeface="Times New Roman"/>
                        <a:ea typeface="Times New Roman"/>
                      </a:endParaRPr>
                    </a:p>
                  </a:txBody>
                  <a:tcPr marL="55265" marR="552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Зведена інформація</a:t>
                      </a:r>
                      <a:endParaRPr lang="uk-UA" sz="1400" dirty="0">
                        <a:latin typeface="Times New Roman"/>
                        <a:ea typeface="Times New Roman"/>
                      </a:endParaRPr>
                    </a:p>
                  </a:txBody>
                  <a:tcPr marL="55265" marR="552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Учнів</a:t>
                      </a: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55265" marR="552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%</a:t>
                      </a: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55265" marR="552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початок року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180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Вибуло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Прибуло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99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н.р. усього учнів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 курс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 курс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4782">
                <a:tc gridSpan="7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І курс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навчальний рік на високому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6893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достатньому рівні 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середньому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початковому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ІІ курс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2017/2018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2017/2018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навчальний рік  на високому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9396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навчальний рік  на високому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463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130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140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463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110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14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939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14630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140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552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571472" y="408962"/>
            <a:ext cx="8286808" cy="1040285"/>
          </a:xfrm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ЗВЕДЕНИЙ ОБЛІК ПРОПУСКІВ ЗАНЯТЬ</a:t>
            </a:r>
            <a:b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336628"/>
              </p:ext>
            </p:extLst>
          </p:nvPr>
        </p:nvGraphicFramePr>
        <p:xfrm>
          <a:off x="428596" y="1071546"/>
          <a:ext cx="8391877" cy="5085344"/>
        </p:xfrm>
        <a:graphic>
          <a:graphicData uri="http://schemas.openxmlformats.org/drawingml/2006/table">
            <a:tbl>
              <a:tblPr/>
              <a:tblGrid>
                <a:gridCol w="2040720"/>
                <a:gridCol w="2117052"/>
                <a:gridCol w="2117053"/>
                <a:gridCol w="2117052"/>
              </a:tblGrid>
              <a:tr h="635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Класи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Усього пропусків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Надано документів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через хворобу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Інші причини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ін.філ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4201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3545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656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укр.філ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3730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3470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укр.філ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3131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2959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172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ін.філ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2627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2117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фіз.мат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2586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2178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408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фіз.мат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2509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2457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5668"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18784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16726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2058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9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987824" y="260648"/>
            <a:ext cx="5832648" cy="1040285"/>
          </a:xfrm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 ЗНО, ВСТУПУ ВИПУСКНИКІВ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-2018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13099"/>
              </p:ext>
            </p:extLst>
          </p:nvPr>
        </p:nvGraphicFramePr>
        <p:xfrm>
          <a:off x="251523" y="2439866"/>
          <a:ext cx="8640957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189"/>
                <a:gridCol w="952037"/>
                <a:gridCol w="911699"/>
                <a:gridCol w="911699"/>
                <a:gridCol w="989017"/>
                <a:gridCol w="989017"/>
                <a:gridCol w="801433"/>
                <a:gridCol w="801433"/>
                <a:gridCol w="801433"/>
              </a:tblGrid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Української 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філології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Фізико-математичний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Іноземної </a:t>
                      </a:r>
                      <a:endParaRPr lang="uk-UA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філології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Кількість - %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контракт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контракт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контракт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контракт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ВНЗ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І-ІІ рівня акредитації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6-7%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2-2%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ВНЗ ІІІ-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 </a:t>
                      </a: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рівня акредитації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36-40%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44-49%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Працевлаштовано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2%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251520" y="5157192"/>
            <a:ext cx="8302376" cy="159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uk-UA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Ніжинський державний університет імені Миколи Гоголя</a:t>
            </a:r>
          </a:p>
          <a:p>
            <a:pPr algn="just">
              <a:lnSpc>
                <a:spcPct val="110000"/>
              </a:lnSpc>
            </a:pPr>
            <a:r>
              <a:rPr lang="uk-UA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Київський національний торговельно-економічний університет</a:t>
            </a:r>
          </a:p>
          <a:p>
            <a:pPr algn="just">
              <a:lnSpc>
                <a:spcPct val="110000"/>
              </a:lnSpc>
            </a:pPr>
            <a:r>
              <a:rPr lang="uk-UA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Київський національний лінгвістичний університет</a:t>
            </a:r>
          </a:p>
          <a:p>
            <a:pPr algn="just">
              <a:lnSpc>
                <a:spcPct val="110000"/>
              </a:lnSpc>
            </a:pPr>
            <a:r>
              <a:rPr lang="uk-UA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Чернігівський національний технологічний університет</a:t>
            </a:r>
          </a:p>
          <a:p>
            <a:pPr algn="just">
              <a:lnSpc>
                <a:spcPct val="110000"/>
              </a:lnSpc>
            </a:pPr>
            <a:r>
              <a:rPr lang="uk-UA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Національний університет «Чернігівський колегіум імені Т.Г. Шевченка» </a:t>
            </a:r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935939"/>
              </p:ext>
            </p:extLst>
          </p:nvPr>
        </p:nvGraphicFramePr>
        <p:xfrm>
          <a:off x="251520" y="1484784"/>
          <a:ext cx="8712969" cy="795506"/>
        </p:xfrm>
        <a:graphic>
          <a:graphicData uri="http://schemas.openxmlformats.org/drawingml/2006/table">
            <a:tbl>
              <a:tblPr/>
              <a:tblGrid>
                <a:gridCol w="4464496"/>
                <a:gridCol w="576064"/>
                <a:gridCol w="720080"/>
                <a:gridCol w="720080"/>
                <a:gridCol w="792088"/>
                <a:gridCol w="720080"/>
                <a:gridCol w="720081"/>
              </a:tblGrid>
              <a:tr h="415640">
                <a:tc>
                  <a:txBody>
                    <a:bodyPr/>
                    <a:lstStyle/>
                    <a:p>
                      <a:r>
                        <a:rPr lang="uk-UA" sz="1200" b="1" dirty="0">
                          <a:solidFill>
                            <a:srgbClr val="666666"/>
                          </a:solidFill>
                          <a:effectLst/>
                        </a:rPr>
                        <a:t>Назва навчального закладу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1" dirty="0">
                          <a:solidFill>
                            <a:srgbClr val="666666"/>
                          </a:solidFill>
                          <a:effectLst/>
                        </a:rPr>
                        <a:t>Місце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666666"/>
                          </a:solidFill>
                          <a:effectLst/>
                        </a:rPr>
                        <a:t>TOP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1">
                          <a:solidFill>
                            <a:srgbClr val="666666"/>
                          </a:solidFill>
                          <a:effectLst/>
                        </a:rPr>
                        <a:t>Рейт. бал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1">
                          <a:solidFill>
                            <a:srgbClr val="666666"/>
                          </a:solidFill>
                          <a:effectLst/>
                        </a:rPr>
                        <a:t>Бал ЗНО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1">
                          <a:solidFill>
                            <a:srgbClr val="666666"/>
                          </a:solidFill>
                          <a:effectLst/>
                        </a:rPr>
                        <a:t>Учнів / тестів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1">
                          <a:solidFill>
                            <a:srgbClr val="666666"/>
                          </a:solidFill>
                          <a:effectLst/>
                        </a:rPr>
                        <a:t>Склав (%)</a:t>
                      </a:r>
                    </a:p>
                  </a:txBody>
                  <a:tcPr marL="23509" marR="23509" marT="4702" marB="4702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</a:tr>
              <a:tr h="28493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>
                          <a:solidFill>
                            <a:srgbClr val="666666"/>
                          </a:solidFill>
                          <a:effectLst/>
                        </a:rPr>
                        <a:t>Ніжинський</a:t>
                      </a:r>
                      <a:r>
                        <a:rPr lang="ru-RU" sz="1200" dirty="0">
                          <a:solidFill>
                            <a:srgbClr val="666666"/>
                          </a:solidFill>
                          <a:effectLst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666666"/>
                          </a:solidFill>
                          <a:effectLst/>
                        </a:rPr>
                        <a:t>обласний</a:t>
                      </a:r>
                      <a:r>
                        <a:rPr lang="ru-RU" sz="1200" dirty="0">
                          <a:solidFill>
                            <a:srgbClr val="666666"/>
                          </a:solidFill>
                          <a:effectLst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666666"/>
                          </a:solidFill>
                          <a:effectLst/>
                        </a:rPr>
                        <a:t>педагогічний</a:t>
                      </a:r>
                      <a:r>
                        <a:rPr lang="ru-RU" sz="1200" dirty="0">
                          <a:solidFill>
                            <a:srgbClr val="666666"/>
                          </a:solidFill>
                          <a:effectLst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666666"/>
                          </a:solidFill>
                          <a:effectLst/>
                        </a:rPr>
                        <a:t>ліцей</a:t>
                      </a:r>
                      <a:r>
                        <a:rPr lang="ru-RU" sz="1200" dirty="0">
                          <a:solidFill>
                            <a:srgbClr val="666666"/>
                          </a:solidFill>
                          <a:effectLst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666666"/>
                          </a:solidFill>
                          <a:effectLst/>
                        </a:rPr>
                        <a:t>Чернігівської</a:t>
                      </a:r>
                      <a:r>
                        <a:rPr lang="ru-RU" sz="1200" dirty="0">
                          <a:solidFill>
                            <a:srgbClr val="666666"/>
                          </a:solidFill>
                          <a:effectLst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666666"/>
                          </a:solidFill>
                          <a:effectLst/>
                        </a:rPr>
                        <a:t>обласної</a:t>
                      </a:r>
                      <a:r>
                        <a:rPr lang="ru-RU" sz="1200" dirty="0">
                          <a:solidFill>
                            <a:srgbClr val="666666"/>
                          </a:solidFill>
                          <a:effectLst/>
                        </a:rPr>
                        <a:t> ради</a:t>
                      </a: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>
                          <a:solidFill>
                            <a:srgbClr val="666666"/>
                          </a:solidFill>
                          <a:effectLst/>
                        </a:rPr>
                        <a:t>12</a:t>
                      </a:r>
                      <a:endParaRPr lang="uk-UA" sz="1200" dirty="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rgbClr val="666666"/>
                          </a:solidFill>
                          <a:effectLst/>
                        </a:rPr>
                        <a:t>1024</a:t>
                      </a: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>
                          <a:solidFill>
                            <a:srgbClr val="666666"/>
                          </a:solidFill>
                          <a:effectLst/>
                        </a:rPr>
                        <a:t>129.4</a:t>
                      </a:r>
                      <a:endParaRPr lang="uk-UA" sz="1200" dirty="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rgbClr val="666666"/>
                          </a:solidFill>
                          <a:effectLst/>
                        </a:rPr>
                        <a:t>144.3</a:t>
                      </a: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rgbClr val="666666"/>
                          </a:solidFill>
                          <a:effectLst/>
                        </a:rPr>
                        <a:t>89/318</a:t>
                      </a: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rgbClr val="666666"/>
                          </a:solidFill>
                          <a:effectLst/>
                        </a:rPr>
                        <a:t>97</a:t>
                      </a:r>
                    </a:p>
                  </a:txBody>
                  <a:tcPr marL="7053" marR="7053" marT="7053" marB="7053" anchor="ctr">
                    <a:lnL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Сліпак\Documents\Cліпак\ЗАКОНИ\2018\Raiting-School_2017_OC_24-Chernigivska_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55776" cy="12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9" name="Picture 9" descr="E:\Cліпак\Downloads\DSC_48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857232"/>
            <a:ext cx="4167210" cy="2750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8002" name="Picture 2" descr="E:\Cліпак\Downloads\DSC_48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929066"/>
            <a:ext cx="4004857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ідзаголовок 2"/>
          <p:cNvSpPr txBox="1">
            <a:spLocks/>
          </p:cNvSpPr>
          <p:nvPr/>
        </p:nvSpPr>
        <p:spPr>
          <a:xfrm>
            <a:off x="214282" y="188640"/>
            <a:ext cx="8929718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ЛІЦЕЙСЬКЕ НАУКОВЕ ТОВАРИСТВО ЮНИХ ФІЛОЛОГІВ</a:t>
            </a:r>
          </a:p>
        </p:txBody>
      </p:sp>
      <p:pic>
        <p:nvPicPr>
          <p:cNvPr id="128008" name="Picture 8" descr="E:\Cліпак\Downloads\DSC_50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071546"/>
            <a:ext cx="3680139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8006" name="Picture 6" descr="E:\Cліпак\Downloads\DSC_48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966" y="4106874"/>
            <a:ext cx="3443645" cy="2287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ХІІІ Регіональний конкурс учнівської творчості “СЛАВНІ НАЩАДКИ ТАРАСА” (А.М.</a:t>
            </a:r>
            <a:r>
              <a:rPr lang="uk-UA" altLang="uk-UA" sz="2400" b="1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Кайдаш</a:t>
            </a:r>
            <a:r>
              <a:rPr lang="uk-UA" altLang="uk-UA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uk-UA" sz="24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E:\Cліпак\Downloads\DSC_49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071546"/>
            <a:ext cx="3284948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 descr="C:\Users\Сліпак\Downloads\IMG_2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4"/>
          <a:stretch/>
        </p:blipFill>
        <p:spPr bwMode="auto">
          <a:xfrm>
            <a:off x="4963776" y="3967387"/>
            <a:ext cx="3769134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Сліпак\Downloads\IMG_26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331"/>
          <a:stretch/>
        </p:blipFill>
        <p:spPr bwMode="auto">
          <a:xfrm>
            <a:off x="179512" y="1061573"/>
            <a:ext cx="5025752" cy="2822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Сліпак\Downloads\IMG_24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6"/>
          <a:stretch/>
        </p:blipFill>
        <p:spPr bwMode="auto">
          <a:xfrm>
            <a:off x="197911" y="4276327"/>
            <a:ext cx="4500281" cy="2010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932"/>
            <a:ext cx="9144000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УЧАСНИКИ ІІ ЕТАПУ ВСЕУКРАЇНСЬКОГО КОНКУРСУ-ЗАХИСТУ НАУКОВО-ДОСЛІДНИХ РОБІТ МАНУ </a:t>
            </a:r>
            <a:r>
              <a:rPr lang="uk-UA" altLang="uk-UA" sz="20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(9 дипломів)</a:t>
            </a:r>
            <a:endParaRPr lang="ru-RU" altLang="uk-UA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31872"/>
              </p:ext>
            </p:extLst>
          </p:nvPr>
        </p:nvGraphicFramePr>
        <p:xfrm>
          <a:off x="107504" y="692696"/>
          <a:ext cx="8928990" cy="6035768"/>
        </p:xfrm>
        <a:graphic>
          <a:graphicData uri="http://schemas.openxmlformats.org/drawingml/2006/table">
            <a:tbl>
              <a:tblPr firstRow="1" firstCol="1" bandRow="1"/>
              <a:tblGrid>
                <a:gridCol w="305263"/>
                <a:gridCol w="2791080"/>
                <a:gridCol w="1311670"/>
                <a:gridCol w="1544647"/>
                <a:gridCol w="686845"/>
                <a:gridCol w="686844"/>
                <a:gridCol w="1602641"/>
              </a:tblGrid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uk-UA" sz="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ПІБ учасника</a:t>
                      </a: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Базова дисципліна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Клас навчання учасника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Диплом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ПІБ наукового керівника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«ФІЛОСОФІЇ ТА СУСПІЛЬСТВОЗНАВСТВА» 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«Історичне краєзнавство»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Кобзар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Владислав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Анатолійович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Історія України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Давиденко Ю.М.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«Історія України»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Гуга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Єлизавета Олегівна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Історія України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Авраменко Н.Д.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 «Правознавство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Кравченко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Лілія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Олександрівна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Історія України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Дудченко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О.С.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Шутун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Анастасія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Сергіївна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Історія України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 «МОВОЗНАВСТВА»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49341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«Українська мова»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Фесенко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Олександра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Олександрівна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Українська мова та література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Міщенко О.В.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«Англійська мова»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Аксьон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Аліна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Олегівна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Англійська мова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Павлюк Л.М.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 «Хімії та біології»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«Психологія»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Кантур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Аліна Анатоліївна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Історія України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Бутурлим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Т.І.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«ЕКОНОМІКИ» 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«Макроекономіка та мікроекономіка»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Бойко Микола Сергійович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Математика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Петренко М.І.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88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«ЛІТЕРАТУРОЗНАВСТВА,  ФОЛЬКЛОРИСТИКИ ТА </a:t>
                      </a:r>
                      <a:r>
                        <a:rPr lang="uk-UA" sz="1000" b="1" dirty="0" smtClean="0">
                          <a:effectLst/>
                          <a:latin typeface="Times New Roman"/>
                          <a:ea typeface="Times New Roman"/>
                        </a:rPr>
                        <a:t>МИСТЕЦТВОЗНАВСТВА</a:t>
                      </a: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» 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«Українська література» 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Гребеник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Ольга Олегівна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Українська мова та література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Капленко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О.М.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Стародубцева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Анастасія Олександрівна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Українська мова та література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64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«Літературна творчість»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Донець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Тетяна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Сергіївна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Українська мова та література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Гадзінський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О.Є.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«Мистецтвознавство»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Андрійко Олена Ігорівна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Українська мова та література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Бутурлим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Т.І.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«ФІЛОСОФІЇ ТА СУСПІЛЬСТВОЗНАВСТВА»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«Педагогіка»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Гопка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Інна Сергіївна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Українська мова та література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Бутурлим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Т.І.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«МАТЕМАТИКИ»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«Математики»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Бережняк Ольга Сергіївна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Математика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Шмаглій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Т.М.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ВІДДІЛЕННЯ «ТЕХНІЧНИХ НАУК» 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effectLst/>
                          <a:latin typeface="Times New Roman"/>
                          <a:ea typeface="Times New Roman"/>
                        </a:rPr>
                        <a:t>Секція «Технологічні процеси та перспективні технології»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4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Трухан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Діана Андріївна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Математика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Times New Roman"/>
                        </a:rPr>
                        <a:t>Кнорозок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 Л.М.</a:t>
                      </a:r>
                    </a:p>
                  </a:txBody>
                  <a:tcPr marL="30293" marR="30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1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976" y="285749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35121" y="764704"/>
            <a:ext cx="80724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uk-UA" alt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спільні засідання педагогічної ради та ради ліцею;</a:t>
            </a:r>
          </a:p>
          <a:p>
            <a:pPr>
              <a:buFont typeface="Arial" pitchFamily="34" charset="0"/>
              <a:buChar char="•"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 педагогічних рад;</a:t>
            </a:r>
          </a:p>
          <a:p>
            <a:pPr>
              <a:buFont typeface="Arial" pitchFamily="34" charset="0"/>
              <a:buChar char="•"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нарад при директорові;</a:t>
            </a:r>
          </a:p>
          <a:p>
            <a:pPr>
              <a:buFont typeface="Arial" pitchFamily="34" charset="0"/>
              <a:buChar char="•"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щотижневі 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оперативні наради при заступниках директора;</a:t>
            </a:r>
          </a:p>
          <a:p>
            <a:pPr>
              <a:buFont typeface="Arial" pitchFamily="34" charset="0"/>
              <a:buChar char="•"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шкільна документація: накази – 615, вхідне – 643, вихідне – 849, звернення громадян – 11; </a:t>
            </a:r>
          </a:p>
          <a:p>
            <a:pPr>
              <a:buFont typeface="Arial" pitchFamily="34" charset="0"/>
              <a:buChar char="•"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 викладання 5 предметів: української літератури, зарубіжної літератури, німецької мови, фізики та астрономії; </a:t>
            </a:r>
          </a:p>
          <a:p>
            <a:pPr>
              <a:buFont typeface="Arial" pitchFamily="34" charset="0"/>
              <a:buChar char="•"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директорські контрольні роботи за завданнями й у формі </a:t>
            </a: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</a:t>
            </a: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785786" y="16271"/>
            <a:ext cx="7500958" cy="10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УПРАВЛІНСЬКА ДІЯЛЬНІСТЬ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E:\Cліпак\педрада\ФОТО ПЕДРАДА 09.11.2017\IMG_7328.JPG"/>
          <p:cNvPicPr>
            <a:picLocks noChangeAspect="1" noChangeArrowheads="1"/>
          </p:cNvPicPr>
          <p:nvPr/>
        </p:nvPicPr>
        <p:blipFill>
          <a:blip r:embed="rId2" cstate="print"/>
          <a:srcRect l="2740" t="12185" r="4109"/>
          <a:stretch>
            <a:fillRect/>
          </a:stretch>
        </p:blipFill>
        <p:spPr bwMode="auto">
          <a:xfrm>
            <a:off x="4508263" y="4005064"/>
            <a:ext cx="4533093" cy="2402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Cліпак\педрада\ФОТО ПЕДРАДА 09.11.2017\IMG_7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3919236" cy="2424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2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ліпак\Downloads\IMG_20180525_135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83" y="0"/>
            <a:ext cx="3528392" cy="4115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" r="8462" b="1435"/>
          <a:stretch/>
        </p:blipFill>
        <p:spPr bwMode="auto">
          <a:xfrm>
            <a:off x="3419872" y="3129045"/>
            <a:ext cx="2468615" cy="3734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886"/>
            <a:ext cx="3069431" cy="3566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93" y="1453354"/>
            <a:ext cx="354171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9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440" y="4797152"/>
            <a:ext cx="5040560" cy="1143000"/>
          </a:xfrm>
        </p:spPr>
        <p:txBody>
          <a:bodyPr/>
          <a:lstStyle/>
          <a:p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9 дипломів на ІІІ етапі Всеукраїнської учнівської олімпіади</a:t>
            </a: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англ. мова – 3; українська мова та література, німецька мова, астрономія,  фізика, біологія, екологія –  по 1; </a:t>
            </a:r>
            <a:endParaRPr lang="ru-RU" alt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5829807"/>
            <a:ext cx="755576" cy="96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Сліпак\Downloads\20180524_091911(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97705" y="1364495"/>
            <a:ext cx="4302169" cy="3226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9091"/>
          <a:stretch/>
        </p:blipFill>
        <p:spPr bwMode="auto">
          <a:xfrm>
            <a:off x="395535" y="151780"/>
            <a:ext cx="3870424" cy="3437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97705" y="332656"/>
            <a:ext cx="4176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ПЕРЕМОЖЦІ ОЛІМПІАД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51520" y="4567395"/>
            <a:ext cx="33478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28 учнів стали учасниками Міжнародної Інтернет олімпіади «</a:t>
            </a:r>
            <a:r>
              <a:rPr lang="uk-UA" alt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Всеосвіта</a:t>
            </a: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Весна-2018» та 23 Всеукраїнської Інтернет олімпіади «На урок»</a:t>
            </a:r>
            <a: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й отримали 46 дипломів (І ступеня – 26, ІІ – 13, ІІІ –7). </a:t>
            </a:r>
            <a:b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3226" r="2782"/>
          <a:stretch/>
        </p:blipFill>
        <p:spPr bwMode="auto">
          <a:xfrm>
            <a:off x="323528" y="260648"/>
            <a:ext cx="3612995" cy="3763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73697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4059"/>
          <a:stretch/>
        </p:blipFill>
        <p:spPr bwMode="auto">
          <a:xfrm>
            <a:off x="2771800" y="3259110"/>
            <a:ext cx="3780264" cy="3235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392" y="5607766"/>
            <a:ext cx="8905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7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9453" y="332656"/>
            <a:ext cx="406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/>
                <a:ea typeface="DejaVu Sans"/>
              </a:rPr>
              <a:t>ВИХОВНА РОБОТА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Вантух\Documents\Котляр Таня\Фото\2017-2018\СВІТЛИЦЯ ПОК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7"/>
            <a:ext cx="7813521" cy="5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32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0" y="31573"/>
            <a:ext cx="8229600" cy="877147"/>
          </a:xfrm>
        </p:spPr>
        <p:txBody>
          <a:bodyPr/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НАВЧАЛЬНО-ПОЛЬОВІ ЗБОРИ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Вантух\Documents\Сайт\НПЗ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0250"/>
            <a:ext cx="4424242" cy="2765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нтух\Documents\Сайт\НПЗ 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12" y="1176435"/>
            <a:ext cx="3012594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антух\Documents\Сайт\НПЗ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2106"/>
            <a:ext cx="4435423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702398"/>
            <a:ext cx="890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76056" y="5679400"/>
            <a:ext cx="333461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 учнів пройшли НПЗ</a:t>
            </a: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965" y="116632"/>
            <a:ext cx="8229600" cy="1143000"/>
          </a:xfrm>
        </p:spPr>
        <p:txBody>
          <a:bodyPr/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ВИСТАВКА «БЛОК ПОСТ» У МЕЖАХ ПАТРІОТИЧНО-ВИХОВНОЇ ПРОГРАМИ «ВІЙНА, ЯКОЇ НЕМАЄ!»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C:\Users\Вантух\Documents\Котляр Таня\Фото\2017-2018\ВІЙНА, ЯКОЇ НЕМАЄ 28.10.2017 на сайт\IMG_7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600400" cy="270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нтух\Documents\Котляр Таня\Фото\2017-2018\ВІЙНА, ЯКОЇ НЕМАЄ 28.10.2017 на сайт\Флеш4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398"/>
            <a:ext cx="4401815" cy="2553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антух\Documents\Котляр Таня\Фото\2017-2018\ВІЙНА, ЯКОЇ НЕМАЄ 28.10.2017 на сайт\IMG_7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65" y="3908450"/>
            <a:ext cx="3888432" cy="2916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Вантух\Documents\Котляр Таня\Фото\2017-2018\ВІЙНА, ЯКОЇ НЕМАЄ 28.10.2017 на сайт\IMG_70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24474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19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ЗМАГАННЯ </a:t>
            </a:r>
            <a:b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«КОЗАЦЬКІ РОЗВАГИ»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антух\Documents\Котляр Таня\Фото\2017-2018\козацькі розваги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7987"/>
            <a:ext cx="8208912" cy="4610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18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589240"/>
            <a:ext cx="5688632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міста з волейболу серед команд ЗОШ , ІІІ місце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Вантух\Documents\Котляр Таня\Фото\2017-2018\ФУТБОЛ\IMG_7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6" y="908720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7094" y="4209937"/>
            <a:ext cx="36724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Чемпіонат міста з настільного тенісу серед команд ЗОШ, </a:t>
            </a:r>
          </a:p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Сліпак\Documents\Cліпак\ЗАКОНИ\2018\image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23" y="908720"/>
            <a:ext cx="409575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243462" y="12658"/>
            <a:ext cx="6964647" cy="6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ЗМАГАННЯ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31912" y="4221088"/>
            <a:ext cx="37444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міста з міні-футболу, ІІ місце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КОМП'ЮТЕРНИЙ КОНКУРС СЕРЕД УЧНІВ І СТУДЕНТІВ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ПИТАНЬ БЕЗПЕКИ ЖИТТЄДІЯЛЬНОСТІ </a:t>
            </a:r>
            <a:b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«ЗБЕРЕЖИ СЕБЕ», І МІСЦЕ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Вантух\Documents\Котляр Таня\Фото\2017-2018\БЖД\DSC_0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371768" cy="470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26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ЧЕРНІГІВСЬКИЙ ОБЛАСНИЙ  </a:t>
            </a:r>
            <a:br>
              <a:rPr lang="uk-UA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 ДИТЯЧИХ ТА ЮНАЦЬКИХ МАЛЮНКІВ</a:t>
            </a:r>
            <a:br>
              <a:rPr lang="uk-UA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«МІЙ КРИМ»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5076056" y="1844824"/>
            <a:ext cx="3754760" cy="3951288"/>
          </a:xfrm>
        </p:spPr>
        <p:txBody>
          <a:bodyPr/>
          <a:lstStyle/>
          <a:p>
            <a:pPr marL="0" indent="0">
              <a:buNone/>
            </a:pPr>
            <a:endParaRPr lang="uk-UA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Міщенко Анжела,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приз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глядацьких симпатій</a:t>
            </a: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у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категорії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«За гостре відчуття Кримської трагедії», </a:t>
            </a:r>
            <a:endParaRPr lang="uk-UA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uk-UA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Башук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Катерина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«Материнський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біль очима дітей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Вантух\Documents\Котляр Таня\Фото\2017-2018\Ліцей.Крим\КРИМ МОГО ДИТИНСТ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467562" cy="3157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2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2976" y="214290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АТЕСТАЦІЯ ПЕДАГОГІВ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928670"/>
            <a:ext cx="8643998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ru-RU" sz="21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Чергова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М. Давиденко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підтверджено кваліфікаційну категорію  “спеціаліст  вищої категорії”;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М. Фесенко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підтверджено кваліфікаційну категорію  </a:t>
            </a:r>
            <a:r>
              <a:rPr lang="uk-UA" sz="21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“спеціаліст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вищої </a:t>
            </a:r>
            <a:r>
              <a:rPr lang="uk-UA" sz="21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категорії”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присвоєно педагогічне звання </a:t>
            </a:r>
            <a:r>
              <a:rPr lang="uk-UA" sz="21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“старший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учитель”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Ю. </a:t>
            </a:r>
            <a:r>
              <a:rPr lang="ru-RU" sz="21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1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присвоєно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кваліфікаційну категорію  “спеціаліст  другої категорії”;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А. Мельник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присвоєно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кваліфікаційну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категорію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спеціаліст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Ю.А.Бойко</a:t>
            </a: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присвоєно кваліфікаційну категорію “спеціаліст першої категорії”;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 В. </a:t>
            </a:r>
            <a:r>
              <a:rPr lang="ru-RU" sz="21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Лісовець</a:t>
            </a: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присвоєно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тарифний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розряд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керівнику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1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r>
              <a:rPr lang="uk-UA" sz="2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Позачергова: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1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1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М. </a:t>
            </a:r>
            <a:r>
              <a:rPr lang="ru-RU" sz="21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присвоєно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кваліфікаційну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категорію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спеціаліст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uk-UA" sz="2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ОБЛАСНИЙ ЕКОЛОГІЧНИЙ КОНКУРС </a:t>
            </a:r>
            <a:br>
              <a:rPr lang="uk-UA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«ОДНА ПЛАНЕТА – ОДНЕ МАЙБУТНЄ»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88024" y="1556792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uk-UA" sz="2400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uk-UA" sz="24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uk-UA" sz="2400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Кисіль Ольга,</a:t>
            </a:r>
            <a:endParaRPr lang="uk-UA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номінація </a:t>
            </a:r>
            <a:r>
              <a:rPr lang="uk-UA" sz="2400" dirty="0">
                <a:solidFill>
                  <a:srgbClr val="002060"/>
                </a:solidFill>
                <a:latin typeface="Times New Roman"/>
                <a:ea typeface="Times New Roman"/>
              </a:rPr>
              <a:t>«Північна краса України», </a:t>
            </a: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ІІІ місце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Вантух\Documents\SelfieCity_20180523184230_or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5151"/>
            <a:ext cx="4038600" cy="4316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6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864096"/>
          </a:xfrm>
        </p:spPr>
        <p:txBody>
          <a:bodyPr/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ВИШИВАНКИ У ЛІЦЕЇ</a:t>
            </a: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Вантух\Documents\Котляр Таня\Фото\2017-2018\Фото вишиванка 2018\IMG_55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4823519" cy="3215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антух\Documents\Котляр Таня\Фото\2017-2018\Фото вишиванка 2018\IMG_9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616556" cy="3075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4279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22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672" y="26064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УЧНІВСЬКЕ САМОВРЯДУВАННЯ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790577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23528" y="620688"/>
            <a:ext cx="3916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Школа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громадянської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і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волонтерської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участі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та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патріотичного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«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Агенти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змін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»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(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Улізько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Данило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) 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Сліпак\Documents\Cліпак\ЗАКОНИ\2018\origin_goq0lblii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8" y="323031"/>
            <a:ext cx="4550015" cy="3033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ліпак\Documents\Cліпак\ЗАКОНИ\2018\origin_8jx8gk9xj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00381"/>
            <a:ext cx="5237598" cy="3487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'є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767833"/>
              </p:ext>
            </p:extLst>
          </p:nvPr>
        </p:nvGraphicFramePr>
        <p:xfrm>
          <a:off x="2411760" y="116632"/>
          <a:ext cx="4461023" cy="6313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4" imgW="5667346" imgH="8019842" progId="AcroExch.Document.DC">
                  <p:embed/>
                </p:oleObj>
              </mc:Choice>
              <mc:Fallback>
                <p:oleObj name="Acrobat Document" r:id="rId4" imgW="5667346" imgH="80198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1760" y="116632"/>
                        <a:ext cx="4461023" cy="6313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4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51720" y="260648"/>
            <a:ext cx="511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ПСИХОЛОГІЧНА   СЛУЖБА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0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Діагностична робота</a:t>
            </a:r>
          </a:p>
          <a:p>
            <a:pPr algn="just"/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Психологічна просвіта</a:t>
            </a:r>
          </a:p>
          <a:p>
            <a:pPr marL="354013" indent="-354013" algn="just"/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Корекційно-відновлювальна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розвивальна робота 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Місце для зображення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 bwMode="auto">
          <a:xfrm>
            <a:off x="1428728" y="2214554"/>
            <a:ext cx="5926536" cy="4429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Місце для зображення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 bwMode="auto">
          <a:xfrm>
            <a:off x="2143108" y="2930504"/>
            <a:ext cx="4938912" cy="3927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3664" cy="3175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Місце для вмісту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61" y="0"/>
            <a:ext cx="4321239" cy="3240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049" y="41947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ПРОФОРІЄНТАЦІЙНА РОБОТА </a:t>
            </a:r>
            <a:endParaRPr lang="ru-RU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14282" y="893913"/>
            <a:ext cx="8643966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uk-UA" sz="24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Зустрічі з представниками 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Чернігівського національного технологічного університету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Академії українського лідерства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Київської національної академії статистики, обліку та аудиту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Ніжинського державного університету імені Миколи Гоголя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Харківського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національного юридичного університету імені Ярослава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Мудрого;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Ніжинського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виконавчого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комітету</a:t>
            </a:r>
            <a:endParaRPr lang="uk-UA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endParaRPr lang="uk-UA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6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059944"/>
              </p:ext>
            </p:extLst>
          </p:nvPr>
        </p:nvGraphicFramePr>
        <p:xfrm>
          <a:off x="251520" y="1230944"/>
          <a:ext cx="8329642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500034" y="214290"/>
            <a:ext cx="8392446" cy="8921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ЛІЦЕЇСТІВ </a:t>
            </a: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ПЕДАГОГІВ У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ТВОРЧИХ КОНКУРСАХ </a:t>
            </a:r>
            <a:endParaRPr lang="ru-RU" altLang="uk-UA" sz="2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8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2" y="18864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УЧАСТЬ УЧИТЕЛІВ ТА УЧНІВ У КОНФЕРЕНЦІЯХ І СЕМІНАРАХ</a:t>
            </a:r>
            <a:endParaRPr lang="ru-RU" altLang="uk-UA" sz="2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9117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03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2976" y="475900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733246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642910" y="1118337"/>
            <a:ext cx="788953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курси підвищення кваліфікації педагогічних працівників при ЧОІППО імені К.Д. Ушинського: </a:t>
            </a:r>
          </a:p>
          <a:p>
            <a:pPr algn="just">
              <a:lnSpc>
                <a:spcPct val="150000"/>
              </a:lnSpc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Л.М.Бойко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Ю.А.</a:t>
            </a:r>
            <a:r>
              <a:rPr lang="uk-UA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Бойко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Н.О.Головіна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</a:t>
            </a:r>
            <a:r>
              <a:rPr lang="uk-UA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Ю.М.Давиденко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О.В.</a:t>
            </a:r>
            <a:r>
              <a:rPr lang="uk-UA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Лісовець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С.А.Мельник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Н.М.Фесенко, В.М.Харченко </a:t>
            </a:r>
          </a:p>
          <a:p>
            <a:pPr>
              <a:lnSpc>
                <a:spcPct val="150000"/>
              </a:lnSpc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перевірка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ПБ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Т.М.</a:t>
            </a:r>
            <a:r>
              <a:rPr lang="uk-UA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Вантух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Т.М.Шевчук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державних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закупівель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Н.М.Калинич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ownloads\Свідоцтво 001 (1).jpg"/>
          <p:cNvPicPr>
            <a:picLocks noChangeAspect="1" noChangeArrowheads="1"/>
          </p:cNvPicPr>
          <p:nvPr/>
        </p:nvPicPr>
        <p:blipFill>
          <a:blip r:embed="rId2" cstate="print"/>
          <a:srcRect r="7028" b="2458"/>
          <a:stretch>
            <a:fillRect/>
          </a:stretch>
        </p:blipFill>
        <p:spPr bwMode="auto">
          <a:xfrm rot="-1006986">
            <a:off x="257138" y="222058"/>
            <a:ext cx="1954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C:\Users\Татьяна\Downloads\Свід 001 (1).jpg"/>
          <p:cNvPicPr>
            <a:picLocks noChangeAspect="1" noChangeArrowheads="1"/>
          </p:cNvPicPr>
          <p:nvPr/>
        </p:nvPicPr>
        <p:blipFill>
          <a:blip r:embed="rId3" cstate="print"/>
          <a:srcRect r="5446" b="2209"/>
          <a:stretch>
            <a:fillRect/>
          </a:stretch>
        </p:blipFill>
        <p:spPr bwMode="auto">
          <a:xfrm rot="-1153507">
            <a:off x="206337" y="2609734"/>
            <a:ext cx="2055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ДРУКОВАНІ ЗАСОБИ МАСОВОЇ ІНФОРМАЦІЇ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Сліпак\Documents\Cліпак\педрада\DSC_0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6073" r="20262" b="16804"/>
          <a:stretch/>
        </p:blipFill>
        <p:spPr bwMode="auto">
          <a:xfrm rot="16200000">
            <a:off x="2212574" y="1458225"/>
            <a:ext cx="3278459" cy="25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ліпак\Documents\Cліпак\педрада\DSC_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4218" r="10293" b="3260"/>
          <a:stretch/>
        </p:blipFill>
        <p:spPr bwMode="auto">
          <a:xfrm rot="16770793">
            <a:off x="5315756" y="1111368"/>
            <a:ext cx="3665631" cy="30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ліпак\Documents\Cліпак\педрада\DSC_00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7506" r="11565" b="6477"/>
          <a:stretch/>
        </p:blipFill>
        <p:spPr bwMode="auto">
          <a:xfrm rot="16723387">
            <a:off x="4436946" y="3098280"/>
            <a:ext cx="4071094" cy="322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Сліпак\Documents\Cліпак\педрада\DSC_00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10834" r="18881" b="11548"/>
          <a:stretch/>
        </p:blipFill>
        <p:spPr bwMode="auto">
          <a:xfrm rot="15406952">
            <a:off x="2132123" y="4155069"/>
            <a:ext cx="2752785" cy="21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757" y="5656922"/>
            <a:ext cx="26785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 публікації педагогів;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посібників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6213" indent="-176213" algn="just">
              <a:tabLst>
                <a:tab pos="442913" algn="l"/>
              </a:tabLst>
              <a:defRPr/>
            </a:pPr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   публікацій учнівських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ВСЕУКРАЇНСЬКИЙ КОНКУРС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КРАЩИЙ ВЕБ-САЙТ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38 місце серед 595 сайтів міських закладів освіти  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ВЕБОМЕТРИЧНОМУ РЕЙТИНГУ SUMY WEB RANK</a:t>
            </a:r>
            <a:endParaRPr 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45612"/>
            <a:ext cx="8136904" cy="508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574" y="5688176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2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214282" y="214290"/>
            <a:ext cx="8929718" cy="8925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ЧЕРНІГІВСЬКА ОБЛАСНА ЛІТНЯ ШКОЛИ ДЛЯ ОБДАРОВАНИХ ТА ТАЛАНОВИТИХ ДІТЕЙ </a:t>
            </a:r>
          </a:p>
        </p:txBody>
      </p:sp>
      <p:pic>
        <p:nvPicPr>
          <p:cNvPr id="1026" name="Picture 2" descr="C:\Users\Сліпак\Documents\Cліпак\ЗАКОНИ\2018\Заставка__39247849382е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8" y="1106842"/>
            <a:ext cx="8128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2" descr="E:\Cліпак\Downloads\IMG_0760XPowerLite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2520000" cy="1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7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836712"/>
          </a:xfrm>
        </p:spPr>
        <p:txBody>
          <a:bodyPr/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СПІВПРАЦЯ З БЛАГОДІЙНИМ ФОНДОМ</a:t>
            </a:r>
            <a:endParaRPr lang="ru-RU" sz="3200" b="1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2050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" y="764704"/>
            <a:ext cx="9024325" cy="5414596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60" y="6021288"/>
            <a:ext cx="856895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На розвиток та утримання ліцею – 20 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582 грн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  <a:endParaRPr lang="ru-RU" sz="2000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14200" y="936720"/>
            <a:ext cx="883188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/>
          </a:p>
          <a:p>
            <a:pPr>
              <a:lnSpc>
                <a:spcPct val="100000"/>
              </a:lnSpc>
            </a:pPr>
            <a:r>
              <a:rPr lang="uk-UA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27" name="CustomShape 2"/>
          <p:cNvSpPr/>
          <p:nvPr/>
        </p:nvSpPr>
        <p:spPr>
          <a:xfrm>
            <a:off x="214200" y="0"/>
            <a:ext cx="8831798" cy="590504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dirty="0">
                <a:solidFill>
                  <a:srgbClr val="254061"/>
                </a:solidFill>
                <a:latin typeface="Times New Roman"/>
                <a:ea typeface="DejaVu Sans"/>
              </a:rPr>
              <a:t> </a:t>
            </a:r>
            <a:r>
              <a:rPr lang="uk-UA" sz="2800" b="1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МАТЕРІАЛЬНО-ТЕХНІЧНЕ ЗАБЕЗПЕЧЕННЯ</a:t>
            </a:r>
          </a:p>
          <a:p>
            <a:pPr algn="ctr">
              <a:lnSpc>
                <a:spcPct val="100000"/>
              </a:lnSpc>
            </a:pPr>
            <a:endParaRPr sz="800" dirty="0"/>
          </a:p>
          <a:p>
            <a:pPr algn="just">
              <a:spcAft>
                <a:spcPts val="1000"/>
              </a:spcAft>
            </a:pPr>
            <a:r>
              <a:rPr lang="uk-UA" sz="1200" i="1" u="sng" dirty="0">
                <a:latin typeface="Times New Roman"/>
                <a:ea typeface="Calibri"/>
                <a:cs typeface="Times New Roman"/>
              </a:rPr>
              <a:t>За рахунок коштів  </a:t>
            </a:r>
            <a:r>
              <a:rPr lang="uk-UA" sz="1200" b="1" i="1" u="sng" dirty="0">
                <a:latin typeface="Times New Roman"/>
                <a:ea typeface="Calibri"/>
                <a:cs typeface="Times New Roman"/>
              </a:rPr>
              <a:t>загального фонду бюджету</a:t>
            </a:r>
            <a:r>
              <a:rPr lang="uk-UA" sz="1200" i="1" u="sng" dirty="0">
                <a:latin typeface="Times New Roman"/>
                <a:ea typeface="Calibri"/>
                <a:cs typeface="Times New Roman"/>
              </a:rPr>
              <a:t> профінансовано витрати на загальну </a:t>
            </a:r>
            <a:r>
              <a:rPr lang="uk-UA" sz="1200" b="1" i="1" u="sng" dirty="0">
                <a:latin typeface="Times New Roman"/>
                <a:ea typeface="Calibri"/>
                <a:cs typeface="Times New Roman"/>
              </a:rPr>
              <a:t>суму 6 574,8</a:t>
            </a:r>
            <a:r>
              <a:rPr lang="uk-UA" sz="1200" i="1" u="sng" dirty="0">
                <a:latin typeface="Times New Roman"/>
                <a:ea typeface="Calibri"/>
                <a:cs typeface="Times New Roman"/>
              </a:rPr>
              <a:t>  тис. грн. , в т.ч. :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1).  Заробітна плата – 3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 980,7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тис. грн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., в т.ч. матеріальна допомога на оздоровлення педагогічних працівників – 208,2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2). Предмети, матеріали, обладнання та інвентар – 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96,3 тис. грн.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: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Миючі засоби – 3,8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Канцтовари -  8,3 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Передплата періодичних видань – 25,4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Журнали, табелі, плакати, рамки, буклети  – 5,8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Кушетка – 2,4 тис. грн. 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Прилади фізичні – 18,4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Жалюзі – 6,2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Засоби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криптогафічного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захисту – 3,5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Конверти марковані – 2,5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Халати – 1,0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Світильники – 2,2 тис. грн. 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Картридж,  </a:t>
            </a:r>
            <a:r>
              <a:rPr lang="en-US" sz="1200" i="1" dirty="0">
                <a:latin typeface="Times New Roman"/>
                <a:ea typeface="Calibri"/>
                <a:cs typeface="Times New Roman"/>
              </a:rPr>
              <a:t>USB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 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-кабель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-  0,8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Тумба, полиця – 2,0 тис. грн.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000"/>
              </a:spcAft>
              <a:buFont typeface="Calibri"/>
              <a:buChar char="-"/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Будівельні матеріали  - 14,6 тис. грн.  ( фарби – 8,6 тис. грн., шпалери – 1,8 тис. грн., кисті, валики,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перчатки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, крейда – 4,0 тис. грн., плінтуси – 0,1 тис. грн., шпалери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самоклейка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– 0,1 тис. грн.)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3). Медикаменти для кабінету медсестри – 4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,6 тис. грн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.; 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4). Послуги харчування учнів – 2098,3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 тис. грн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.;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5). 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Інші послуги 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– 230,2 тис. грн.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(оренда майна – 151,1 тис. грн., оновлення операційної системи – 19,8 тис. грн.,телефон – 1,9 тис. грн., обслуговування комп’ютерів – 30,0 тис. грн., вивіз сміття – 3,8 тис. грн., страхування майна – 8,9 тис. грн., послуги програмного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забепечення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 </a:t>
            </a:r>
            <a:r>
              <a:rPr lang="en-US" sz="1200" i="1" dirty="0" err="1">
                <a:latin typeface="Times New Roman"/>
                <a:ea typeface="Calibri"/>
                <a:cs typeface="Times New Roman"/>
              </a:rPr>
              <a:t>MEDok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– 3,0 тис. грн., рекламні послуги – 1,0 тис. грн., перезарядка вогнегасників – 0,2 тис. грн., прання, чистка штор та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коврів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–3,0 тис. грн., ремонт проекторів – 4,5 тис. грн., зарядка та ремонт </a:t>
            </a:r>
            <a:r>
              <a:rPr lang="uk-UA" sz="1200" i="1" dirty="0" err="1">
                <a:latin typeface="Times New Roman"/>
                <a:ea typeface="Calibri"/>
                <a:cs typeface="Times New Roman"/>
              </a:rPr>
              <a:t>катриджів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 – 3,0 тис. грн. );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6). Відрядження – 25,8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 тис. грн</a:t>
            </a:r>
            <a:r>
              <a:rPr lang="uk-UA" sz="1200" i="1" dirty="0">
                <a:latin typeface="Times New Roman"/>
                <a:ea typeface="Calibri"/>
                <a:cs typeface="Times New Roman"/>
              </a:rPr>
              <a:t>.;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uk-UA" sz="1200" i="1" dirty="0">
                <a:latin typeface="Times New Roman"/>
                <a:ea typeface="Calibri"/>
                <a:cs typeface="Times New Roman"/>
              </a:rPr>
              <a:t>7). Енергоносії (тепло, електроенергія, вода ) </a:t>
            </a:r>
            <a:r>
              <a:rPr lang="uk-UA" sz="1200" b="1" i="1" dirty="0">
                <a:latin typeface="Times New Roman"/>
                <a:ea typeface="Calibri"/>
                <a:cs typeface="Times New Roman"/>
              </a:rPr>
              <a:t>– 138,4 тис. грн.;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uk-UA" sz="2500" dirty="0" smtClean="0">
                <a:solidFill>
                  <a:srgbClr val="254061"/>
                </a:solidFill>
                <a:latin typeface="Times New Roman"/>
              </a:rPr>
              <a:t> </a:t>
            </a:r>
            <a:endParaRPr dirty="0"/>
          </a:p>
        </p:txBody>
      </p:sp>
      <p:pic>
        <p:nvPicPr>
          <p:cNvPr id="429" name="Picture 2"/>
          <p:cNvPicPr/>
          <p:nvPr/>
        </p:nvPicPr>
        <p:blipFill>
          <a:blip r:embed="rId2" cstate="print"/>
          <a:stretch/>
        </p:blipFill>
        <p:spPr>
          <a:xfrm>
            <a:off x="8253000" y="5716080"/>
            <a:ext cx="891000" cy="114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14200" y="936720"/>
            <a:ext cx="883188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/>
          </a:p>
          <a:p>
            <a:pPr>
              <a:lnSpc>
                <a:spcPct val="100000"/>
              </a:lnSpc>
            </a:pPr>
            <a:r>
              <a:rPr lang="uk-UA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27" name="CustomShape 2"/>
          <p:cNvSpPr/>
          <p:nvPr/>
        </p:nvSpPr>
        <p:spPr>
          <a:xfrm>
            <a:off x="214200" y="188640"/>
            <a:ext cx="8606272" cy="590504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dirty="0">
                <a:solidFill>
                  <a:srgbClr val="254061"/>
                </a:solidFill>
                <a:latin typeface="Times New Roman"/>
                <a:ea typeface="DejaVu Sans"/>
              </a:rPr>
              <a:t> </a:t>
            </a:r>
            <a:r>
              <a:rPr lang="uk-UA" sz="2800" b="1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МАТЕРІАЛЬНО-ТЕХНІЧНЕ ЗАБЕЗПЕЧЕННЯ</a:t>
            </a:r>
          </a:p>
          <a:p>
            <a:pPr algn="ctr">
              <a:lnSpc>
                <a:spcPct val="100000"/>
              </a:lnSpc>
            </a:pPr>
            <a:endParaRPr sz="8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Надходження плати за надані додаткові освітні послуги на спеціальний </a:t>
            </a:r>
            <a:r>
              <a:rPr lang="uk-UA" sz="1600" i="1" u="sng" dirty="0" smtClean="0">
                <a:latin typeface="Times New Roman"/>
                <a:ea typeface="Calibri"/>
                <a:cs typeface="Times New Roman"/>
              </a:rPr>
              <a:t>фонд  </a:t>
            </a: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- 133,2 тис. грн.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Використання </a:t>
            </a:r>
            <a:r>
              <a:rPr lang="uk-UA" sz="1600" b="1" i="1" u="sng" dirty="0">
                <a:latin typeface="Times New Roman"/>
                <a:ea typeface="Calibri"/>
                <a:cs typeface="Times New Roman"/>
              </a:rPr>
              <a:t>коштів спеціального фонду  207,6  тис. грн</a:t>
            </a: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.., в т.ч. :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Заробітна плата – 130,2 тис. грн.;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Оплата послуг – 3,5 тис. грн. (комунальні, «Інтернет»);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Материнські плати – 26,6 тис. грн.: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Комп’ютер – 12,0 тис. грн., 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Фотоапарат – 16,0 тис. грн.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Комплектуючі до фотоапарату – 15,0 тис. грн.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uk-UA" sz="1600" i="1" dirty="0">
                <a:latin typeface="Times New Roman"/>
                <a:ea typeface="Calibri"/>
                <a:cs typeface="Times New Roman"/>
              </a:rPr>
              <a:t>Канцтовари – 4,3 тис. грн.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Отримано </a:t>
            </a:r>
            <a:r>
              <a:rPr lang="uk-UA" sz="1600" b="1" i="1" u="sng" dirty="0">
                <a:latin typeface="Times New Roman"/>
                <a:ea typeface="Calibri"/>
                <a:cs typeface="Times New Roman"/>
              </a:rPr>
              <a:t>благодійної допомоги  - 42,9  тис. грн</a:t>
            </a: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., в т.ч. в натуральній формі </a:t>
            </a:r>
            <a:r>
              <a:rPr lang="uk-UA" sz="1600" i="1" dirty="0">
                <a:latin typeface="Times New Roman"/>
                <a:ea typeface="Calibri"/>
                <a:cs typeface="Times New Roman"/>
              </a:rPr>
              <a:t> - 17,5 тис. грн.</a:t>
            </a:r>
            <a:r>
              <a:rPr lang="uk-UA" sz="1600" b="1" i="1" dirty="0">
                <a:latin typeface="Times New Roman"/>
                <a:ea typeface="Calibri"/>
                <a:cs typeface="Times New Roman"/>
              </a:rPr>
              <a:t>  </a:t>
            </a:r>
            <a:r>
              <a:rPr lang="uk-UA" sz="1600" i="1" dirty="0">
                <a:latin typeface="Times New Roman"/>
                <a:ea typeface="Calibri"/>
                <a:cs typeface="Times New Roman"/>
              </a:rPr>
              <a:t>(інгалятор – 1,0  тис. грн.,програмна продукція ( додатки 2017 стандартна ліцензія) – 0,5 тис. грн.,збірники «Стежка до Шевченка»  – 4,6 тис. грн., науково-методичний </a:t>
            </a:r>
            <a:r>
              <a:rPr lang="uk-UA" sz="1600" i="1" dirty="0" smtClean="0">
                <a:latin typeface="Times New Roman"/>
                <a:ea typeface="Calibri"/>
                <a:cs typeface="Times New Roman"/>
              </a:rPr>
              <a:t>Вісник ліцею - </a:t>
            </a:r>
            <a:r>
              <a:rPr lang="uk-UA" sz="1600" i="1" dirty="0">
                <a:latin typeface="Times New Roman"/>
                <a:ea typeface="Calibri"/>
                <a:cs typeface="Times New Roman"/>
              </a:rPr>
              <a:t>7,2  тис. грн., оплата послуг з участі в виставці   – 4,2 тис. грн.)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449580">
              <a:lnSpc>
                <a:spcPct val="115000"/>
              </a:lnSpc>
              <a:spcAft>
                <a:spcPts val="1000"/>
              </a:spcAft>
            </a:pP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Використання коштів благодійної допомоги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– 15,5 тис. грн., в. т.ч. 2,4 тис. грн. антивірусний захист та супровід сайту, 2,1 тис. грн. – придбання вогнегасників, 11,0 тис. грн. – макет автомата АК. </a:t>
            </a:r>
            <a:endParaRPr lang="uk-UA" sz="1600" dirty="0" smtClean="0">
              <a:latin typeface="Times New Roman"/>
              <a:ea typeface="Calibri"/>
              <a:cs typeface="Times New Roman"/>
            </a:endParaRPr>
          </a:p>
          <a:p>
            <a:pPr marL="449580">
              <a:lnSpc>
                <a:spcPct val="115000"/>
              </a:lnSpc>
              <a:spcAft>
                <a:spcPts val="1000"/>
              </a:spcAft>
            </a:pPr>
            <a:endParaRPr lang="uk-UA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uk-UA" sz="2500" dirty="0" smtClean="0">
                <a:solidFill>
                  <a:srgbClr val="254061"/>
                </a:solidFill>
                <a:latin typeface="Times New Roman"/>
              </a:rPr>
              <a:t> </a:t>
            </a:r>
            <a:endParaRPr dirty="0"/>
          </a:p>
        </p:txBody>
      </p:sp>
      <p:pic>
        <p:nvPicPr>
          <p:cNvPr id="429" name="Picture 2"/>
          <p:cNvPicPr/>
          <p:nvPr/>
        </p:nvPicPr>
        <p:blipFill>
          <a:blip r:embed="rId2" cstate="print"/>
          <a:stretch/>
        </p:blipFill>
        <p:spPr>
          <a:xfrm>
            <a:off x="8253000" y="5716080"/>
            <a:ext cx="891000" cy="11419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752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4525963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УСПІХІВ У НОВОМУ НАВЧАЛЬНОМУ РОЦІ</a:t>
            </a: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algn="ctr" eaLnBrk="1" hangingPunct="1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3000364" y="6143644"/>
            <a:ext cx="3482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1113" algn="ctr" eaLnBrk="1" hangingPunct="1">
              <a:buNone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sz="2400" dirty="0" smtClean="0">
              <a:latin typeface="Calibri" pitchFamily="34" charset="0"/>
            </a:endParaRPr>
          </a:p>
        </p:txBody>
      </p:sp>
      <p:pic>
        <p:nvPicPr>
          <p:cNvPr id="2050" name="Picture 2" descr="C:\Users\Сліпак\Documents\Cліпак\ЗАКОНИ\2018\завантаженн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8"/>
          <a:stretch/>
        </p:blipFill>
        <p:spPr bwMode="auto">
          <a:xfrm>
            <a:off x="2658835" y="980728"/>
            <a:ext cx="3816423" cy="500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Шпалери</a:t>
            </a: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http://www.prezentacii-angliyskiy.ru/</a:t>
            </a: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фонд “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Ніжен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indent="11113" eaLnBrk="1" hangingPunct="1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http://nizhen.com.ua/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algn="ctr" eaLnBrk="1" hangingPunct="1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74" y="5708904"/>
            <a:ext cx="890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67544" y="260648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БЕЗПЕКА ЖИТТЄДІЯЛЬНОСТІ</a:t>
            </a:r>
          </a:p>
          <a:p>
            <a:pPr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dirty="0" smtClean="0"/>
              <a:t> </a:t>
            </a:r>
            <a:endParaRPr kumimoji="0" lang="uk-UA" altLang="uk-UA" sz="2400" b="1" i="0" u="none" strike="noStrike" kern="1200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476928" y="781253"/>
            <a:ext cx="54005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планова та позапланова 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перевірка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провідним інспектором Ніжинського МРВ Управління Державної служби України з надзвичайних ситуацій у Чернігівській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області;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перевірка представниками Секретаріату Уповноваженого Верховної Ради України з прав людини на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 дотримання в ліцеї вимог законодавства про захист персональних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даних;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переглянуто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інструкції з охорони праці (Наказ по ліцею від 14.02.2018р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.);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поновлено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затверджено плани евакуації на випадок пожежі. (Наказ по ліцею від 29.03.2018 року № 103-Н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uk-UA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цільові, планові та позапланові інструктажі з учнями та працівниками ліцею;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цивільного захисту згідно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плану,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затвердженого Наказом від 19.03.2018р. № 85-Н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Медико-педагогічний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контроль за фізичним вихованням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ліцеї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uk-UA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150401_141333.jpg"/>
          <p:cNvPicPr>
            <a:picLocks noChangeAspect="1"/>
          </p:cNvPicPr>
          <p:nvPr/>
        </p:nvPicPr>
        <p:blipFill>
          <a:blip r:embed="rId3" cstate="print"/>
          <a:srcRect t="19254"/>
          <a:stretch>
            <a:fillRect/>
          </a:stretch>
        </p:blipFill>
        <p:spPr>
          <a:xfrm>
            <a:off x="323528" y="1557357"/>
            <a:ext cx="2996945" cy="4080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6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43" y="167426"/>
            <a:ext cx="8109170" cy="1171978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РОБОТА </a:t>
            </a:r>
            <a:br>
              <a:rPr lang="uk-UA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НАУКОВО-МЕТОДИЧНОЇ РАДИ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2017/18 Н. Р.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963403743"/>
              </p:ext>
            </p:extLst>
          </p:nvPr>
        </p:nvGraphicFramePr>
        <p:xfrm>
          <a:off x="179512" y="1412776"/>
          <a:ext cx="4140902" cy="4976584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4140902"/>
              </a:tblGrid>
              <a:tr h="4976584">
                <a:tc>
                  <a:txBody>
                    <a:bodyPr/>
                    <a:lstStyle/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kumimoji="0" lang="uk-UA" sz="16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kumimoji="0" lang="uk-UA" sz="15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uk-UA" sz="15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Проведено 4 засідання НМР  </a:t>
                      </a: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kumimoji="0" lang="uk-UA" sz="15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kumimoji="0" lang="uk-UA" sz="15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2. Погоджено на засіданні НМР:</a:t>
                      </a: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uk-UA" sz="15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83870" indent="-28575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 </a:t>
                      </a:r>
                      <a:r>
                        <a:rPr lang="uk-UA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роботи науково-методичної ради на 2017/18н. р</a:t>
                      </a:r>
                      <a:r>
                        <a:rPr lang="uk-UA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</a:t>
                      </a:r>
                      <a:r>
                        <a:rPr lang="uk-UA" sz="15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календарні плани </a:t>
                      </a:r>
                      <a:r>
                        <a:rPr lang="uk-UA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роботи предметних кафедр ліцею, </a:t>
                      </a:r>
                      <a:r>
                        <a:rPr lang="uk-UA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індивідуальні плани </a:t>
                      </a:r>
                      <a:r>
                        <a:rPr lang="uk-UA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наукової та індивідуальної роботи з учнями учителів ліцею на 2017/18н. р</a:t>
                      </a:r>
                      <a:r>
                        <a:rPr lang="uk-UA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19812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5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83870" indent="-28575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матеріали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випуску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Науково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-методичного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Вісника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Ніжинського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обласного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педагогічного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ліцею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Чернігівської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обласної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ради »  №2 (12), №1 (13),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збірку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поезій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№13 «Стежка до </a:t>
                      </a:r>
                      <a:r>
                        <a:rPr lang="ru-RU" sz="15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Шевченка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53" marR="41953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714876" y="1484784"/>
            <a:ext cx="3902299" cy="4873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6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НАПН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друку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ювілейному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виданню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академію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партнерів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академія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25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група у складі: </a:t>
            </a:r>
            <a:r>
              <a:rPr lang="uk-UA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Бутурлим</a:t>
            </a:r>
            <a:r>
              <a:rPr lang="uk-UA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Т.І., </a:t>
            </a:r>
            <a:r>
              <a:rPr lang="uk-UA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Мухінська</a:t>
            </a:r>
            <a:r>
              <a:rPr lang="uk-UA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О., Павлюк Л.М., Петренко Л.І., Сліпак С. М., Шевчук Т.М. 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uk-UA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Члени НМР взяли участь: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Всеукраїнській науково-практичній конференції </a:t>
            </a:r>
            <a:r>
              <a:rPr lang="uk-UA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тему: “Актуальні проблеми розвитку держави і права: історико-правовий дискурс”;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cap="none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читаннях </a:t>
            </a:r>
            <a:r>
              <a:rPr lang="ru-RU" sz="1600" cap="none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гуманної</a:t>
            </a:r>
            <a:r>
              <a:rPr lang="ru-RU" sz="1600" cap="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Сім’я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лоно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cap="none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1600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читаннях 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Ш.О.Амонашвілі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cap="none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64288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31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939" y="0"/>
            <a:ext cx="4357718" cy="285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Науково-методична тема ліцею </a:t>
            </a:r>
          </a:p>
          <a:p>
            <a:pPr marL="457200" indent="-457200" algn="just">
              <a:lnSpc>
                <a:spcPct val="133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“УПРОВАДЖЕННЯ ПЕДАГОГІКИ УСПІХУ У НАВЧАЛЬНО-ВИХОВНИЙ ПРОЦЕС ЛІЦЕЮ” </a:t>
            </a:r>
          </a:p>
          <a:p>
            <a:endParaRPr lang="ru-RU" sz="2000" dirty="0"/>
          </a:p>
        </p:txBody>
      </p:sp>
      <p:pic>
        <p:nvPicPr>
          <p:cNvPr id="4098" name="Picture 2" descr="C:\Users\Сліпак\Documents\Cліпак\ЗАКОНИ\2018\35435985_1898025710216714_4237063925599830016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1" b="12062"/>
          <a:stretch/>
        </p:blipFill>
        <p:spPr bwMode="auto">
          <a:xfrm>
            <a:off x="2740844" y="2708920"/>
            <a:ext cx="3036079" cy="4035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Сліпак\Desktop\image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75" y="39847"/>
            <a:ext cx="3057244" cy="4320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66456" y="2047066"/>
            <a:ext cx="3677543" cy="421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3000"/>
              </a:lnSpc>
            </a:pPr>
            <a:endParaRPr lang="uk-UA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Всеукраїнська дослідно-експериментальна робота </a:t>
            </a:r>
          </a:p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“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ПОЗИТИВНОЇ ГРОМАДСЬКОЇ ДУМКИ ЩОДО ОСВІТНІХ ІННОВАЦІЙ” </a:t>
            </a:r>
          </a:p>
          <a:p>
            <a:pPr marL="457200" indent="-457200" algn="just">
              <a:lnSpc>
                <a:spcPct val="133000"/>
              </a:lnSpc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7433</TotalTime>
  <Words>2674</Words>
  <Application>Microsoft Office PowerPoint</Application>
  <PresentationFormat>Екран (4:3)</PresentationFormat>
  <Paragraphs>639</Paragraphs>
  <Slides>67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67</vt:i4>
      </vt:variant>
    </vt:vector>
  </HeadingPairs>
  <TitlesOfParts>
    <vt:vector size="73" baseType="lpstr">
      <vt:lpstr>Тема1</vt:lpstr>
      <vt:lpstr>2_Тема Office</vt:lpstr>
      <vt:lpstr>1_Тема Office</vt:lpstr>
      <vt:lpstr>3_Тема Office</vt:lpstr>
      <vt:lpstr>1_Тема1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 НАУКОВО-МЕТОДИЧНОЇ РАДИ 2017/18 Н. Р.</vt:lpstr>
      <vt:lpstr>Презентація PowerPoint</vt:lpstr>
      <vt:lpstr>Презентація PowerPoint</vt:lpstr>
      <vt:lpstr>Презентація PowerPoint</vt:lpstr>
      <vt:lpstr>Презентація PowerPoint</vt:lpstr>
      <vt:lpstr>- ТРЕНІНГИ, ЯКІ ПРОВОДИЛИ  НАУКОВІ СПІВРОБІТНИКИ ІНСТИТУТУ СОЦІАЛЬНОЇ ТА ПОЛІТИЧНОЇ ПСИХОЛОГІЇ НАПНУ:  О. О. Горової,  С. М. Іванченко,  О. І. Хоріної,  І. В. Брунової-Калісецької, (жовтень, 2017)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Всеукраїнська науково-практична конференція «Особливості формування соціально активної та професійно зорієнтованої особистості»</vt:lpstr>
      <vt:lpstr>проект МОНУ спільно з Британською Радою в Україні  «ВЧИТЕЛІ АНГЛІЙСЬКОЇ МОВИ – АГЕНТИ ЗМІН» (Л.М.Павлюк)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ВСТУПНА КАМПАНІЯ</vt:lpstr>
      <vt:lpstr>УЧНІВСЬКИЙ КОНТИНГЕНТ</vt:lpstr>
      <vt:lpstr>Презентація PowerPoint</vt:lpstr>
      <vt:lpstr>ВІДКРИТЕ ЗАНЯТТЯ СПЕЦКУРСУ “ДЕБАТИ” </vt:lpstr>
      <vt:lpstr>Презентація PowerPoint</vt:lpstr>
      <vt:lpstr>Презентація PowerPoint</vt:lpstr>
      <vt:lpstr>Презентація PowerPoint</vt:lpstr>
      <vt:lpstr>РЕЗУЛЬТАТИ РІЧНОЇ АТЕСТАЦІЇ УЧНІВ </vt:lpstr>
      <vt:lpstr>ЗВЕДЕНИЙ ОБЛІК ПРОПУСКІВ ЗАНЯТЬ </vt:lpstr>
      <vt:lpstr>РЕЗУЛЬТАТИ ЗНО, ВСТУПУ ВИПУСКНИКІВ -2018 </vt:lpstr>
      <vt:lpstr>Презентація PowerPoint</vt:lpstr>
      <vt:lpstr>Презентація PowerPoint</vt:lpstr>
      <vt:lpstr>УЧАСНИКИ ІІ ЕТАПУ ВСЕУКРАЇНСЬКОГО КОНКУРСУ-ЗАХИСТУ НАУКОВО-ДОСЛІДНИХ РОБІТ МАНУ (9 дипломів)</vt:lpstr>
      <vt:lpstr>Презентація PowerPoint</vt:lpstr>
      <vt:lpstr>9 дипломів на ІІІ етапі Всеукраїнської учнівської олімпіади: англ. мова – 3; українська мова та література, німецька мова, астрономія,  фізика, біологія, екологія –  по 1; </vt:lpstr>
      <vt:lpstr>Презентація PowerPoint</vt:lpstr>
      <vt:lpstr>Презентація PowerPoint</vt:lpstr>
      <vt:lpstr>НАВЧАЛЬНО-ПОЛЬОВІ ЗБОРИ</vt:lpstr>
      <vt:lpstr>ВИСТАВКА «БЛОК ПОСТ» У МЕЖАХ ПАТРІОТИЧНО-ВИХОВНОЇ ПРОГРАМИ «ВІЙНА, ЯКОЇ НЕМАЄ!»</vt:lpstr>
      <vt:lpstr>СПОРТИВНІ ЗМАГАННЯ  «КОЗАЦЬКІ РОЗВАГИ»</vt:lpstr>
      <vt:lpstr>Кубок міста з волейболу серед команд ЗОШ , ІІІ місце</vt:lpstr>
      <vt:lpstr>ОБЛАСНИЙ КОМП'ЮТЕРНИЙ КОНКУРС СЕРЕД УЧНІВ І СТУДЕНТІВ ІЗ ПИТАНЬ БЕЗПЕКИ ЖИТТЄДІЯЛЬНОСТІ  «ЗБЕРЕЖИ СЕБЕ», І МІСЦЕ</vt:lpstr>
      <vt:lpstr>ЧЕРНІГІВСЬКИЙ ОБЛАСНИЙ   КОНКУРС ДИТЯЧИХ ТА ЮНАЦЬКИХ МАЛЮНКІВ  «МІЙ КРИМ»</vt:lpstr>
      <vt:lpstr>ОБЛАСНИЙ ЕКОЛОГІЧНИЙ КОНКУРС  «ОДНА ПЛАНЕТА – ОДНЕ МАЙБУТНЄ» </vt:lpstr>
      <vt:lpstr>ДЕНЬ ВИШИВАНКИ У ЛІЦЕЇ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УЧАСТЬ УЧИТЕЛІВ ТА УЧНІВ У КОНФЕРЕНЦІЯХ І СЕМІНАРАХ</vt:lpstr>
      <vt:lpstr>Презентація PowerPoint</vt:lpstr>
      <vt:lpstr>VІІІ ВСЕУКРАЇНСЬКИЙ КОНКУРС  НА КРАЩИЙ ВЕБ-САЙТ  38 місце серед 595 сайтів міських закладів освіти   У ВЕБОМЕТРИЧНОМУ РЕЙТИНГУ SUMY WEB RANK</vt:lpstr>
      <vt:lpstr>Презентація PowerPoint</vt:lpstr>
      <vt:lpstr>СПІВПРАЦЯ З БЛАГОДІЙНИМ ФОНДОМ</vt:lpstr>
      <vt:lpstr>Презентація PowerPoint</vt:lpstr>
      <vt:lpstr>Презентація PowerPoint</vt:lpstr>
      <vt:lpstr>Презентація PowerPoint</vt:lpstr>
      <vt:lpstr>Інтернет-ресурси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Користувач Windows</cp:lastModifiedBy>
  <cp:revision>728</cp:revision>
  <dcterms:created xsi:type="dcterms:W3CDTF">2010-11-06T16:44:08Z</dcterms:created>
  <dcterms:modified xsi:type="dcterms:W3CDTF">2018-08-30T06:24:18Z</dcterms:modified>
</cp:coreProperties>
</file>