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707" r:id="rId3"/>
    <p:sldMasterId id="2147483719" r:id="rId4"/>
  </p:sldMasterIdLst>
  <p:notesMasterIdLst>
    <p:notesMasterId r:id="rId40"/>
  </p:notesMasterIdLst>
  <p:sldIdLst>
    <p:sldId id="350" r:id="rId5"/>
    <p:sldId id="329" r:id="rId6"/>
    <p:sldId id="328" r:id="rId7"/>
    <p:sldId id="358" r:id="rId8"/>
    <p:sldId id="357" r:id="rId9"/>
    <p:sldId id="355" r:id="rId10"/>
    <p:sldId id="359" r:id="rId11"/>
    <p:sldId id="298" r:id="rId12"/>
    <p:sldId id="360" r:id="rId13"/>
    <p:sldId id="361" r:id="rId14"/>
    <p:sldId id="301" r:id="rId15"/>
    <p:sldId id="362" r:id="rId16"/>
    <p:sldId id="363" r:id="rId17"/>
    <p:sldId id="312" r:id="rId18"/>
    <p:sldId id="364" r:id="rId19"/>
    <p:sldId id="351" r:id="rId20"/>
    <p:sldId id="334" r:id="rId21"/>
    <p:sldId id="365" r:id="rId22"/>
    <p:sldId id="344" r:id="rId23"/>
    <p:sldId id="366" r:id="rId24"/>
    <p:sldId id="338" r:id="rId25"/>
    <p:sldId id="382" r:id="rId26"/>
    <p:sldId id="367" r:id="rId27"/>
    <p:sldId id="368" r:id="rId28"/>
    <p:sldId id="374" r:id="rId29"/>
    <p:sldId id="369" r:id="rId30"/>
    <p:sldId id="370" r:id="rId31"/>
    <p:sldId id="371" r:id="rId32"/>
    <p:sldId id="375" r:id="rId33"/>
    <p:sldId id="376" r:id="rId34"/>
    <p:sldId id="377" r:id="rId35"/>
    <p:sldId id="379" r:id="rId36"/>
    <p:sldId id="380" r:id="rId37"/>
    <p:sldId id="327" r:id="rId38"/>
    <p:sldId id="381" r:id="rId39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3399"/>
    <a:srgbClr val="1A11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64" d="100"/>
          <a:sy n="64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Учителі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Міжвузівські</c:v>
                </c:pt>
                <c:pt idx="4">
                  <c:v>Міські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1">
                  <c:v>13</c:v>
                </c:pt>
                <c:pt idx="2">
                  <c:v>4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Учні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Міжвузівські</c:v>
                </c:pt>
                <c:pt idx="4">
                  <c:v>Міські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76677888"/>
        <c:axId val="76679424"/>
      </c:barChart>
      <c:catAx>
        <c:axId val="76677888"/>
        <c:scaling>
          <c:orientation val="minMax"/>
        </c:scaling>
        <c:axPos val="l"/>
        <c:tickLblPos val="nextTo"/>
        <c:crossAx val="76679424"/>
        <c:crosses val="autoZero"/>
        <c:auto val="1"/>
        <c:lblAlgn val="ctr"/>
        <c:lblOffset val="100"/>
      </c:catAx>
      <c:valAx>
        <c:axId val="76679424"/>
        <c:scaling>
          <c:orientation val="minMax"/>
        </c:scaling>
        <c:axPos val="b"/>
        <c:majorGridlines/>
        <c:numFmt formatCode="General" sourceLinked="1"/>
        <c:tickLblPos val="nextTo"/>
        <c:crossAx val="7667788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учасники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Обласні</c:v>
                </c:pt>
                <c:pt idx="3">
                  <c:v>Міські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9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axId val="83008128"/>
        <c:axId val="83014016"/>
      </c:barChart>
      <c:catAx>
        <c:axId val="83008128"/>
        <c:scaling>
          <c:orientation val="minMax"/>
        </c:scaling>
        <c:axPos val="l"/>
        <c:numFmt formatCode="General" sourceLinked="1"/>
        <c:tickLblPos val="nextTo"/>
        <c:crossAx val="83014016"/>
        <c:crosses val="autoZero"/>
        <c:auto val="1"/>
        <c:lblAlgn val="ctr"/>
        <c:lblOffset val="100"/>
      </c:catAx>
      <c:valAx>
        <c:axId val="83014016"/>
        <c:scaling>
          <c:orientation val="minMax"/>
        </c:scaling>
        <c:axPos val="b"/>
        <c:majorGridlines/>
        <c:numFmt formatCode="General" sourceLinked="1"/>
        <c:tickLblPos val="nextTo"/>
        <c:crossAx val="83008128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txPr>
    <a:bodyPr/>
    <a:lstStyle/>
    <a:p>
      <a:pPr>
        <a:defRPr sz="1799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8E50A21-1374-4CD1-B78F-34C424EFA5A8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40D54A0-CB5A-41CB-AC6A-885678B08F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25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FA6278C-53EF-4663-9AE3-2ED43CAF28C0}" type="slidenum">
              <a:rPr lang="ru-RU" smtClean="0">
                <a:ea typeface="Microsoft YaHei" charset="-122"/>
              </a:rPr>
              <a:pPr/>
              <a:t>29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2A0AD5-47A9-4E65-89F9-73BB80F509C9}" type="slidenum">
              <a:rPr lang="ru-RU" smtClean="0">
                <a:ea typeface="Microsoft YaHei" charset="-122"/>
              </a:rPr>
              <a:pPr/>
              <a:t>30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5CDF-0FEE-4A49-992C-2D4AD4F8FE27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5E4A-241C-48F5-9152-9ECB7686EE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E04B-CB1F-4BD0-B737-7ECE5B45D3EE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C902-37F6-4B07-9868-DF35058244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7196-3EF7-4460-B05C-B7DE6B466952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B207-C69D-405E-BB87-A94BE646A0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DD24-F330-48BA-BC91-B8D0FC440FB6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14CD-B64F-4D49-B6CB-316718516D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02EA-2136-43C3-AC9A-20CD49020C20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C3EE-8D2E-48F2-8E7B-9EA39B2459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362-43E7-45B1-83E9-2381084B6C18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397D-5912-42A5-B05E-2FF1150FCD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09E-25B6-4CA2-B9B1-7D755CF6BF8A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8FCC-83B6-4A76-BF99-2C0FEDB11E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C762-C6BA-4EFA-90D9-F39F7F8E33FA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60FD-A4A6-4F0D-8382-9D57D7BA34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1CA7-F98A-4773-BE87-F31CB22B15DF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EA2A-B3C2-41E2-BC78-22C1BB4F9A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8543-72F9-4B7C-9669-9D0267DD5607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660E-714E-40B8-AC64-AB09A4B3B7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73FC-ACEF-44EC-990F-4E6131F5A60A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0448-8DB1-49D8-AC6D-383FEEAD19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D25D-E078-45E6-9250-5F7265F99B8B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33D-C9B1-4540-87CA-ED8A8B403E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4D74-F95F-4008-9C74-CAE0B2D40019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AC11-8025-4C9F-A1EC-58F0B9D27F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EF-FDF1-454E-BE3F-CD5939BE16C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B571-77EF-4C29-A717-56BF93C35A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BAD9-10ED-4263-B3EA-CF5DA92B984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289-FCED-41E6-8A4B-2B92D42F54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BF79-FF2F-4B02-AD18-EBA55DFF90A1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501B-697A-4594-A82D-2A8499089B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9C77-17AA-4374-9B3C-744306A97FDB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64F9-C868-49CC-98AA-A21ADDAAA4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CCBC-54EE-4F35-BD73-8AD133CBAD4C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D373-4AB4-46AC-8EA5-9F7ABA6AF3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910-34B1-406F-AB01-ABF4D614E378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38B0-BB44-437F-968F-EBD40ADD38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2246-AE49-4DD2-A46F-A4B70A0191F1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4BB5-0F40-463E-8D53-4149CDD616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8DED-70DA-45E0-ACE1-962136FD202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F985-84B7-4759-ABA9-4FA6CF6A82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9812-612F-4DA4-AC37-DCDB02BFA1E1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DE60-9D90-4D04-9F5A-F6A14580FA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9793-058D-4F83-A456-3760CD9DFFCC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8121-F6AF-4003-9969-8E4A6C9016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058C-1651-4D75-84FE-C0F1044D7BC5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ECB-02C8-403E-9625-7D8C2AB249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1C00-B647-469B-B777-A2B50E0D2DC1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667-AF6E-420C-B1A1-E16E696989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ADC5B-88BE-4BCB-961B-C1A29F2F9156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1D0-1E51-44A7-8ECA-5AD9420B81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E2F-C145-4755-909B-EFED388E408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95F8-524B-4F29-AC72-659649A61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B5EC-DFBB-449F-A520-1A61544FE0E4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4887-F26F-4DEA-8CB2-59BDC219CB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6EEE-DACD-4089-8534-457CFD8762E4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490-EC4E-4801-959E-51A1B021E3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7C50-31BB-4C2D-84F4-C0D537830F1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C516-2065-4E0F-B0EB-A0EAB58DD6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65F3-069E-4862-9643-7F9BBF233C51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A6E-F129-4930-A0A5-9733A8930D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FC98-B6DF-4D05-BB1E-C3AB2BBC01EA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53E-86B4-4E40-A148-E0271B2088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F58-0195-4DCE-8713-943B97B54C10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B873-1016-4991-B6A5-DFD47B75EA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5A8FC-F48F-40FA-8E30-46D9267845F0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90F5-89DE-4DCF-8099-4EC1D29274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44815-A68C-49E2-82B9-6CC4D5F228FA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3D7BA-EF4E-4A74-B3B6-DFE421BBA9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FE0F1-BC82-4879-8CB5-48DA4905A13D}" type="datetimeFigureOut">
              <a:rPr lang="ru-RU"/>
              <a:pPr>
                <a:defRPr/>
              </a:pPr>
              <a:t>05.06.2015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0F314-5BFA-47B4-8ECB-2B25CEE5C3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047;&#1074;&#1110;&#1090;&#1085;&#1072;%20&#1079;&#1072;%20&#1088;&#1110;&#1082;%20&#1055;&#1089;&#1080;&#1093;&#1086;&#1083;&#1086;&#1075;.ppt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Uchnivska_rada_litseyu%20(1).ppt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3575" y="1125538"/>
            <a:ext cx="5472113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ДИРЕКТОРА НІЖИНСЬКОГО ОБЛАСНОГО ПЕДАГОГІЧНОГО ЛІЦЕЮ ЧЕРНІГІВСЬКОЇ ОБЛАСНОЇ РАДИ ЗА РОБОТУ У 2014-2015 </a:t>
            </a:r>
            <a:r>
              <a:rPr lang="uk-UA" sz="3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uk-UA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LICE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3131840" cy="539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ПРЕДМЕТНІ КАФЕДРИ ЛІЦЕЮ</a:t>
            </a:r>
            <a:endParaRPr lang="ru-RU" altLang="uk-UA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суспільно-гуманітарних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(Т.І. </a:t>
            </a:r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художньо-естетичного розвитку, фізичної культури, захисту Вітчизни, технологій та </a:t>
            </a:r>
            <a:r>
              <a:rPr lang="uk-UA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вихователей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(Т.М. Котляр)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учителів іноземних мов (С.О. Потебня)</a:t>
            </a:r>
          </a:p>
          <a:p>
            <a:r>
              <a:rPr lang="ru-RU" altLang="uk-UA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природничо-математичних дисциплін (С.М. Сліпак)</a:t>
            </a:r>
          </a:p>
        </p:txBody>
      </p:sp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1907704" y="188640"/>
            <a:ext cx="5592762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МІЖНАРОДНА ВИСТАВКА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“Сучасні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заклади освіти – 2015”</a:t>
            </a:r>
            <a:endParaRPr lang="ru-RU" altLang="uk-UA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971600" y="5229200"/>
            <a:ext cx="741682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конкурсна робота 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обдарованих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 algn="ctr">
              <a:defRPr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Срібна медаль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5" name="Picture 9" descr="G:\виставка 15\SDC11198.JPG"/>
          <p:cNvPicPr>
            <a:picLocks noChangeAspect="1" noChangeArrowheads="1"/>
          </p:cNvPicPr>
          <p:nvPr/>
        </p:nvPicPr>
        <p:blipFill>
          <a:blip r:embed="rId2" cstate="print"/>
          <a:srcRect l="5882" r="3922" b="26797"/>
          <a:stretch>
            <a:fillRect/>
          </a:stretch>
        </p:blipFill>
        <p:spPr bwMode="auto">
          <a:xfrm>
            <a:off x="1259632" y="1052736"/>
            <a:ext cx="6779124" cy="412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print"/>
          <a:srcRect r="7028" b="2458"/>
          <a:stretch>
            <a:fillRect/>
          </a:stretch>
        </p:blipFill>
        <p:spPr bwMode="auto">
          <a:xfrm rot="-1006986">
            <a:off x="365125" y="55403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E:\2013-11-12\SDC1073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093451"/>
            <a:ext cx="4176464" cy="343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4" cstate="print"/>
          <a:srcRect r="5446" b="2209"/>
          <a:stretch>
            <a:fillRect/>
          </a:stretch>
        </p:blipFill>
        <p:spPr bwMode="auto">
          <a:xfrm rot="-1153507">
            <a:off x="1250950" y="3470275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H:\фото збірок\DSC_046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819000" y="4006741"/>
            <a:ext cx="4081189" cy="2703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УЧИТЕЛІВ ТА УЧНІВ У КОНФЕРЕНЦІЯХ І СЕМІНАРАХ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8229600" cy="450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68313" y="260350"/>
            <a:ext cx="7783512" cy="892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ЛІЦЕЇСТІВ У </a:t>
            </a:r>
            <a:r>
              <a:rPr lang="uk-UA" altLang="uk-UA" sz="2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ТВОРЧИХ КОНКУРСАХ 2014-2015</a:t>
            </a:r>
            <a:endParaRPr lang="ru-RU" altLang="uk-UA" sz="2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ВІДКРИТЕ ЗАНЯТТЯ СПЕЦКУРСУ “ДЕБАТИ”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Содержимое 3" descr="DSC_0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2080" y="1484784"/>
            <a:ext cx="3053318" cy="4608512"/>
          </a:xfrm>
        </p:spPr>
      </p:pic>
      <p:pic>
        <p:nvPicPr>
          <p:cNvPr id="5" name="Рисунок 4" descr="DSC_0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4019816" cy="2664296"/>
          </a:xfrm>
          <a:prstGeom prst="rect">
            <a:avLst/>
          </a:prstGeom>
        </p:spPr>
      </p:pic>
      <p:pic>
        <p:nvPicPr>
          <p:cNvPr id="6" name="Рисунок 5" descr="§iаЄ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861048"/>
            <a:ext cx="4095750" cy="2809875"/>
          </a:xfrm>
          <a:prstGeom prst="rect">
            <a:avLst/>
          </a:prstGeom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42013" y="188913"/>
            <a:ext cx="55297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altLang="uk-UA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СЛАВНІ НАЩАДКИ ТАРАСА</a:t>
            </a:r>
            <a:endParaRPr lang="ru-RU" altLang="uk-UA" sz="3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20150306115514.mpg_snapshot_00.29_[2015.04.01_14.37.15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789040"/>
            <a:ext cx="3528392" cy="2822715"/>
          </a:xfrm>
        </p:spPr>
      </p:pic>
      <p:pic>
        <p:nvPicPr>
          <p:cNvPr id="14" name="Рисунок 13" descr="20150306112009.mpg_snapshot_00.04_[2015.04.01_14.21.50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08720"/>
            <a:ext cx="3384376" cy="2707500"/>
          </a:xfrm>
          <a:prstGeom prst="rect">
            <a:avLst/>
          </a:prstGeom>
        </p:spPr>
      </p:pic>
      <p:pic>
        <p:nvPicPr>
          <p:cNvPr id="15" name="Рисунок 14" descr="20150306125637.mpg_snapshot_00.49_[2015.04.01_14.45.55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80728"/>
            <a:ext cx="3420380" cy="2736304"/>
          </a:xfrm>
          <a:prstGeom prst="rect">
            <a:avLst/>
          </a:prstGeom>
        </p:spPr>
      </p:pic>
      <p:pic>
        <p:nvPicPr>
          <p:cNvPr id="16" name="Рисунок 15" descr="kniha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3861048"/>
            <a:ext cx="2007261" cy="2996952"/>
          </a:xfrm>
          <a:prstGeom prst="rect">
            <a:avLst/>
          </a:prstGeom>
        </p:spPr>
      </p:pic>
      <p:pic>
        <p:nvPicPr>
          <p:cNvPr id="17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5942.JPG"/>
          <p:cNvPicPr>
            <a:picLocks noChangeAspect="1"/>
          </p:cNvPicPr>
          <p:nvPr/>
        </p:nvPicPr>
        <p:blipFill>
          <a:blip r:embed="rId2" cstate="print"/>
          <a:srcRect l="20679" r="22773"/>
          <a:stretch>
            <a:fillRect/>
          </a:stretch>
        </p:blipFill>
        <p:spPr>
          <a:xfrm>
            <a:off x="611560" y="1772816"/>
            <a:ext cx="3384376" cy="39687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68152"/>
          </a:xfrm>
        </p:spPr>
        <p:txBody>
          <a:bodyPr/>
          <a:lstStyle/>
          <a:p>
            <a:pPr>
              <a:defRPr/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СПІЛЬНЕ ЗАСІДАННЯ ОБЛАСНОГО ПЕДАГОГІЧНОГО КЛУБУ  “НА КРИЛАХ ТВОРЧОСТІ”</a:t>
            </a:r>
          </a:p>
        </p:txBody>
      </p:sp>
      <p:pic>
        <p:nvPicPr>
          <p:cNvPr id="8" name="Рисунок 7" descr="DSC_5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356992"/>
            <a:ext cx="4452173" cy="2952328"/>
          </a:xfrm>
          <a:prstGeom prst="rect">
            <a:avLst/>
          </a:prstGeom>
        </p:spPr>
      </p:pic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7984" y="184482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ТЕМУ: “ВИХОВАННЯ ПАТРІОТИЗМУ ШКОЛЯРІВ У СУЧАСНИХ РЕАЛІЯХ”</a:t>
            </a:r>
            <a:endParaRPr lang="ru-RU" alt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УПРОВАДЖЕННЯ У НАВЧАЛЬНО-ВИХОВНОНОМУ ПРОЦЕСІ ІКТ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4032448" cy="302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544616" cy="257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363"/>
            <a:ext cx="4094162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працівники пройшли навчання з державних закупівель</a:t>
            </a:r>
          </a:p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педагогів – курси підвищення кваліфікації при ЧОІППО імені К.Д.Ушинського</a:t>
            </a:r>
          </a:p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педагогічних працівників успішно пройшли атестацію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АТЕСТАЦІЯ ТА КУРСИ ПІДВИЩЕННЯ КВАЛІФІКАЦІЇ</a:t>
            </a:r>
            <a:endParaRPr lang="ru-RU" altLang="uk-UA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2773" name="Прямоугольник 1"/>
          <p:cNvSpPr>
            <a:spLocks noChangeArrowheads="1"/>
          </p:cNvSpPr>
          <p:nvPr/>
        </p:nvSpPr>
        <p:spPr bwMode="auto">
          <a:xfrm>
            <a:off x="755650" y="476250"/>
            <a:ext cx="7129463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ПЕДАГОГІЧНИЙ КОЛЕКТИВ</a:t>
            </a:r>
          </a:p>
          <a:p>
            <a:pPr>
              <a:defRPr/>
            </a:pPr>
            <a:endParaRPr lang="uk-UA" altLang="uk-UA" sz="25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3 - доктори наук, професори кафедр НДУ імені Миколи Гоголя;</a:t>
            </a: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14 - кандидати наук, доцентів </a:t>
            </a:r>
            <a:b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 НДУ імені Миколи Гоголя;</a:t>
            </a: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2 - В</a:t>
            </a:r>
            <a:r>
              <a:rPr lang="uk-UA" altLang="uk-UA" sz="2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ідмінники 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 України;</a:t>
            </a: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6 - учителів-методистів; </a:t>
            </a: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3 - старших учителі;</a:t>
            </a:r>
          </a:p>
          <a:p>
            <a:pPr>
              <a:defRPr/>
            </a:pP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2 - лауреати премії Софії </a:t>
            </a:r>
            <a:r>
              <a:rPr lang="uk-UA" altLang="uk-UA" sz="25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Русової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defRPr/>
            </a:pPr>
            <a:r>
              <a:rPr lang="uk-UA" altLang="uk-UA" sz="2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учителі вищої категорії;</a:t>
            </a:r>
          </a:p>
          <a:p>
            <a:pPr>
              <a:defRPr/>
            </a:pPr>
            <a:r>
              <a:rPr lang="uk-UA" altLang="uk-UA" sz="2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учителів І категорії;</a:t>
            </a:r>
          </a:p>
          <a:p>
            <a:pPr>
              <a:defRPr/>
            </a:pPr>
            <a:r>
              <a:rPr lang="uk-UA" altLang="uk-UA" sz="2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учителів ІІ категорії;</a:t>
            </a:r>
          </a:p>
          <a:p>
            <a:pPr>
              <a:defRPr/>
            </a:pPr>
            <a:r>
              <a:rPr lang="uk-UA" altLang="uk-UA" sz="2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uk-UA" altLang="uk-UA" sz="2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спеціалістів</a:t>
            </a: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3590925"/>
            <a:ext cx="375443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ВСТУПНА КАМПАНІЯ – 2015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Содержимое 3" descr="DSC_1025.MOV_snapshot_02.50_[2015.04.07_16.45.36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1" y="1600200"/>
            <a:ext cx="7987726" cy="4493096"/>
          </a:xfrm>
        </p:spPr>
      </p:pic>
      <p:sp>
        <p:nvSpPr>
          <p:cNvPr id="5" name="TextBox 4"/>
          <p:cNvSpPr txBox="1"/>
          <p:nvPr/>
        </p:nvSpPr>
        <p:spPr>
          <a:xfrm>
            <a:off x="2627784" y="6093296"/>
            <a:ext cx="482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відкритих дверей</a:t>
            </a:r>
            <a:endParaRPr lang="ru-RU" altLang="uk-UA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492896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РОБОТА </a:t>
            </a:r>
            <a:r>
              <a:rPr lang="uk-UA" altLang="uk-UA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ПСИХОЛОГІЧНОЇ СЛУЖБИ</a:t>
            </a:r>
            <a:endParaRPr lang="ru-RU" altLang="uk-UA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СОЦІАЛЬН</a:t>
            </a:r>
            <a:r>
              <a:rPr lang="ru-RU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ИЙ</a:t>
            </a:r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ПАСПОРТ ЗАКЛАДУ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проживають на квартирах – 23;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мешкають у Ніжині – 10;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учнів-напівсиріт – 9;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багатодітних сімей – 16;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малозабезпечених – 6;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 з особливими потребами – 1;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постраждалих внаслідок катастрофи на ЧАЕС – 13;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кожного дня їздять додому – 11;</a:t>
            </a:r>
          </a:p>
          <a:p>
            <a:pPr algn="just"/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проживають в гуртожитку – 134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  <a:hlinkClick r:id="rId2" action="ppaction://hlinkpres?slideindex=1&amp;slidetitle="/>
              </a:rPr>
              <a:t>УЧНІВСЬКЕ САМОВРЯДУВАННЯ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НАВЧАЛЬНО-ПІЗНАВАЛЬНА ДІЯЛЬНІСТЬ УЧНІВ 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Усього навчалось – 178 (89 – І курс, 89 – ІІ курс)</a:t>
            </a:r>
          </a:p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Успішність за результатами річної атестації – 100% (високий і достатній рівні – 137 учнів)</a:t>
            </a:r>
          </a:p>
          <a:p>
            <a:pPr algn="just"/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 з української мови:</a:t>
            </a:r>
          </a:p>
          <a:p>
            <a:pPr marL="630238" indent="-180975" algn="just">
              <a:buFont typeface="Courier New" pitchFamily="49" charset="0"/>
              <a:buChar char="o"/>
            </a:pP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медалі підтверджено (14)</a:t>
            </a:r>
          </a:p>
          <a:p>
            <a:pPr marL="630238" indent="-180975" algn="just">
              <a:buFont typeface="Courier New" pitchFamily="49" charset="0"/>
              <a:buChar char="o"/>
            </a:pP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78% – високий і достатній рівні (69 учнів)</a:t>
            </a:r>
            <a:endParaRPr lang="ru-RU" altLang="uk-UA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428625"/>
            <a:ext cx="82296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ГУРТКИ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3132138" y="3789363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Чарівна бісеринка»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1127125"/>
            <a:ext cx="2066925" cy="285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49263" y="3286125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Хорового співу»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13" y="987425"/>
            <a:ext cx="3457575" cy="2084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867400" y="3357563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Естрадного співу»</a:t>
            </a: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250" y="792163"/>
            <a:ext cx="2559050" cy="249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460057" y="6198889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Що? Де? Коли?»</a:t>
            </a:r>
          </a:p>
        </p:txBody>
      </p:sp>
      <p:pic>
        <p:nvPicPr>
          <p:cNvPr id="23563" name="Picture 10"/>
          <p:cNvPicPr>
            <a:picLocks noChangeAspect="1" noChangeArrowheads="1"/>
          </p:cNvPicPr>
          <p:nvPr/>
        </p:nvPicPr>
        <p:blipFill>
          <a:blip r:embed="rId6" cstate="print"/>
          <a:srcRect l="17988" t="7506" r="17732"/>
          <a:stretch>
            <a:fillRect/>
          </a:stretch>
        </p:blipFill>
        <p:spPr bwMode="auto">
          <a:xfrm>
            <a:off x="5868144" y="3803516"/>
            <a:ext cx="2664296" cy="2264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4" name="Picture 11"/>
          <p:cNvPicPr>
            <a:picLocks noChangeAspect="1" noChangeArrowheads="1"/>
          </p:cNvPicPr>
          <p:nvPr/>
        </p:nvPicPr>
        <p:blipFill>
          <a:blip r:embed="rId7" cstate="print"/>
          <a:srcRect l="4539" t="24834" b="11989"/>
          <a:stretch>
            <a:fillRect/>
          </a:stretch>
        </p:blipFill>
        <p:spPr bwMode="auto">
          <a:xfrm>
            <a:off x="719138" y="3810000"/>
            <a:ext cx="2376487" cy="223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323850" y="6186488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>
                <a:solidFill>
                  <a:srgbClr val="002060"/>
                </a:solidFill>
                <a:latin typeface="Georgia" pitchFamily="16" charset="0"/>
              </a:rPr>
              <a:t>«</a:t>
            </a:r>
            <a:r>
              <a:rPr lang="uk-UA" sz="200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Школа безпеки»</a:t>
            </a:r>
          </a:p>
        </p:txBody>
      </p:sp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uk-UA" alt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ЛНТ “ІНТЕЛЕКТУАЛ”</a:t>
            </a:r>
            <a:endParaRPr lang="ru-RU" altLang="uk-UA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Содержимое 3" descr="Бутурлим +Бор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985" r="22336"/>
          <a:stretch>
            <a:fillRect/>
          </a:stretch>
        </p:blipFill>
        <p:spPr>
          <a:xfrm>
            <a:off x="0" y="764704"/>
            <a:ext cx="2448272" cy="3129211"/>
          </a:xfrm>
        </p:spPr>
      </p:pic>
      <p:pic>
        <p:nvPicPr>
          <p:cNvPr id="5" name="Рисунок 4" descr="Павлюк+Буга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48680"/>
            <a:ext cx="2679761" cy="3573015"/>
          </a:xfrm>
          <a:prstGeom prst="rect">
            <a:avLst/>
          </a:prstGeom>
        </p:spPr>
      </p:pic>
      <p:pic>
        <p:nvPicPr>
          <p:cNvPr id="6" name="Picture 3" descr="G:\DCIM\101MSDCF\DSC09634.JPG"/>
          <p:cNvPicPr>
            <a:picLocks noChangeAspect="1" noChangeArrowheads="1"/>
          </p:cNvPicPr>
          <p:nvPr/>
        </p:nvPicPr>
        <p:blipFill>
          <a:blip r:embed="rId4" cstate="print"/>
          <a:srcRect t="34681" b="19363"/>
          <a:stretch>
            <a:fillRect/>
          </a:stretch>
        </p:blipFill>
        <p:spPr bwMode="auto">
          <a:xfrm>
            <a:off x="0" y="3905672"/>
            <a:ext cx="8565628" cy="2952328"/>
          </a:xfrm>
          <a:prstGeom prst="rect">
            <a:avLst/>
          </a:prstGeom>
          <a:noFill/>
        </p:spPr>
      </p:pic>
      <p:pic>
        <p:nvPicPr>
          <p:cNvPr id="7" name="Picture 1" descr="D:\фото\,jho rb]d\DSC09552.JPG"/>
          <p:cNvPicPr>
            <a:picLocks noChangeAspect="1" noChangeArrowheads="1"/>
          </p:cNvPicPr>
          <p:nvPr/>
        </p:nvPicPr>
        <p:blipFill>
          <a:blip r:embed="rId5" cstate="print"/>
          <a:srcRect l="34722" t="10416" r="13889"/>
          <a:stretch>
            <a:fillRect/>
          </a:stretch>
        </p:blipFill>
        <p:spPr bwMode="auto">
          <a:xfrm>
            <a:off x="7452320" y="-27384"/>
            <a:ext cx="1691680" cy="3931998"/>
          </a:xfrm>
          <a:prstGeom prst="rect">
            <a:avLst/>
          </a:prstGeom>
          <a:noFill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утурлим +Проча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08719"/>
            <a:ext cx="4176464" cy="5568619"/>
          </a:xfrm>
          <a:prstGeom prst="rect">
            <a:avLst/>
          </a:prstGeom>
        </p:spPr>
      </p:pic>
      <p:pic>
        <p:nvPicPr>
          <p:cNvPr id="6" name="Рисунок 5" descr="Павлюк+Бугай+Зезюлькін.jpg"/>
          <p:cNvPicPr>
            <a:picLocks noChangeAspect="1"/>
          </p:cNvPicPr>
          <p:nvPr/>
        </p:nvPicPr>
        <p:blipFill>
          <a:blip r:embed="rId3" cstate="print"/>
          <a:srcRect l="10267" t="9126" r="11017"/>
          <a:stretch>
            <a:fillRect/>
          </a:stretch>
        </p:blipFill>
        <p:spPr>
          <a:xfrm>
            <a:off x="899592" y="3717032"/>
            <a:ext cx="3312368" cy="2867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ПЕРЕМОЖЦІ ІІІ ЕТАПУ ОЛІМПІАД</a:t>
            </a:r>
            <a:endParaRPr lang="ru-RU" altLang="uk-UA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Содержимое 4" descr="SDC1121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2023" r="5816"/>
          <a:stretch>
            <a:fillRect/>
          </a:stretch>
        </p:blipFill>
        <p:spPr>
          <a:xfrm>
            <a:off x="1043608" y="908720"/>
            <a:ext cx="2952328" cy="2695030"/>
          </a:xfrm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ябцева+Татар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12" t="10947" b="15487"/>
          <a:stretch>
            <a:fillRect/>
          </a:stretch>
        </p:blipFill>
        <p:spPr>
          <a:xfrm rot="5400000">
            <a:off x="-895519" y="895518"/>
            <a:ext cx="4527343" cy="2736304"/>
          </a:xfrm>
        </p:spPr>
      </p:pic>
      <p:pic>
        <p:nvPicPr>
          <p:cNvPr id="4" name="Рисунок 3" descr="Павлюк +Прочай.jpg"/>
          <p:cNvPicPr>
            <a:picLocks noChangeAspect="1"/>
          </p:cNvPicPr>
          <p:nvPr/>
        </p:nvPicPr>
        <p:blipFill>
          <a:blip r:embed="rId3" cstate="print"/>
          <a:srcRect l="12963" r="12963"/>
          <a:stretch>
            <a:fillRect/>
          </a:stretch>
        </p:blipFill>
        <p:spPr>
          <a:xfrm>
            <a:off x="3491880" y="188640"/>
            <a:ext cx="2880320" cy="2916324"/>
          </a:xfrm>
          <a:prstGeom prst="rect">
            <a:avLst/>
          </a:prstGeom>
        </p:spPr>
      </p:pic>
      <p:pic>
        <p:nvPicPr>
          <p:cNvPr id="6" name="Рисунок 5" descr="Дудченко Лукасевич.JPG"/>
          <p:cNvPicPr>
            <a:picLocks noChangeAspect="1"/>
          </p:cNvPicPr>
          <p:nvPr/>
        </p:nvPicPr>
        <p:blipFill>
          <a:blip r:embed="rId4" cstate="print"/>
          <a:srcRect l="9677" t="12108" r="11290"/>
          <a:stretch>
            <a:fillRect/>
          </a:stretch>
        </p:blipFill>
        <p:spPr>
          <a:xfrm>
            <a:off x="1979712" y="3645024"/>
            <a:ext cx="3528392" cy="2942946"/>
          </a:xfrm>
          <a:prstGeom prst="rect">
            <a:avLst/>
          </a:prstGeom>
        </p:spPr>
      </p:pic>
      <p:pic>
        <p:nvPicPr>
          <p:cNvPr id="7" name="Содержимое 3" descr="Шаулко Павл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46284" y="2332037"/>
            <a:ext cx="29977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ТРАДИЦІЙНІ ЛІЦЕЙСЬКІ СВЯТА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95288" y="1412875"/>
            <a:ext cx="8229600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Міс ліцею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зустрічі випускників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Зимовий зорепад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Свято Першого та </a:t>
            </a:r>
          </a:p>
          <a:p>
            <a:pPr marL="457200" indent="-457200">
              <a:spcBef>
                <a:spcPts val="45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Останнього дзвінка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Кліп-арт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Козацькі розваги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Літературно-музичні світлиці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4456113"/>
            <a:ext cx="4756150" cy="212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11037"/>
            <a:ext cx="4095750" cy="3321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4511675"/>
            <a:ext cx="3455987" cy="207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476672"/>
            <a:ext cx="61926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НАУКОВО-МЕТОДИЧНА ТЕМА ЛІЦЕЮ НА 2014-2019рр.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628800"/>
            <a:ext cx="69847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“Упровадження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педагогіки успіху у навчально-виховний процес </a:t>
            </a: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ліцею”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мі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780928"/>
            <a:ext cx="5580112" cy="3720860"/>
          </a:xfrm>
          <a:prstGeom prst="rect">
            <a:avLst/>
          </a:prstGeom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3" y="936625"/>
            <a:ext cx="8832850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6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55650" y="476250"/>
            <a:ext cx="7745413" cy="103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ЕКСКУРСІЇ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" y="981075"/>
            <a:ext cx="3073400" cy="213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5388" y="981075"/>
            <a:ext cx="2859087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827088" y="3068638"/>
            <a:ext cx="296068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Національний музей архітектури та побуту України с. </a:t>
            </a:r>
            <a:r>
              <a:rPr lang="uk-UA" sz="1400" b="1" dirty="0" err="1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Пирогово</a:t>
            </a:r>
            <a:endParaRPr lang="uk-UA" sz="1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5148263" y="3213100"/>
            <a:ext cx="2286000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Музеї м. Львова</a:t>
            </a: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684212" y="5979037"/>
            <a:ext cx="6984131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Вшанування героїв </a:t>
            </a:r>
            <a:r>
              <a:rPr lang="uk-UA" sz="2000" b="1" dirty="0" err="1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Крут</a:t>
            </a:r>
            <a:endParaRPr lang="uk-UA" sz="2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3414538" cy="2309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73016"/>
            <a:ext cx="3600400" cy="22373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0401_141657.jpg"/>
          <p:cNvPicPr>
            <a:picLocks noChangeAspect="1"/>
          </p:cNvPicPr>
          <p:nvPr/>
        </p:nvPicPr>
        <p:blipFill>
          <a:blip r:embed="rId2" cstate="print"/>
          <a:srcRect l="8878" t="16773" b="4394"/>
          <a:stretch>
            <a:fillRect/>
          </a:stretch>
        </p:blipFill>
        <p:spPr>
          <a:xfrm>
            <a:off x="4211960" y="980728"/>
            <a:ext cx="2956311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ОХОРОНА ПРАЦІ ТА ЗМІЦНЕННЯ ЗДОРОВ</a:t>
            </a:r>
            <a:r>
              <a:rPr lang="en-US" sz="2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’</a:t>
            </a:r>
            <a:r>
              <a:rPr lang="uk-UA" sz="2400" b="1" dirty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Я </a:t>
            </a:r>
            <a:endParaRPr lang="ru-RU" sz="24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Рисунок 2" descr="19-02-2015_NS_Video.avi_snapshot_05.53_[2015.06.04_17.23.51].jpg"/>
          <p:cNvPicPr>
            <a:picLocks noChangeAspect="1"/>
          </p:cNvPicPr>
          <p:nvPr/>
        </p:nvPicPr>
        <p:blipFill>
          <a:blip r:embed="rId3" cstate="print"/>
          <a:srcRect l="21803" r="9876"/>
          <a:stretch>
            <a:fillRect/>
          </a:stretch>
        </p:blipFill>
        <p:spPr>
          <a:xfrm>
            <a:off x="6156176" y="3653949"/>
            <a:ext cx="2736304" cy="3204051"/>
          </a:xfrm>
          <a:prstGeom prst="rect">
            <a:avLst/>
          </a:prstGeom>
        </p:spPr>
      </p:pic>
      <p:pic>
        <p:nvPicPr>
          <p:cNvPr id="5" name="Рисунок 4" descr="IMG_20150402_140705.jpg"/>
          <p:cNvPicPr>
            <a:picLocks noChangeAspect="1"/>
          </p:cNvPicPr>
          <p:nvPr/>
        </p:nvPicPr>
        <p:blipFill>
          <a:blip r:embed="rId4" cstate="print"/>
          <a:srcRect r="15717"/>
          <a:stretch>
            <a:fillRect/>
          </a:stretch>
        </p:blipFill>
        <p:spPr>
          <a:xfrm>
            <a:off x="1475656" y="980728"/>
            <a:ext cx="2680238" cy="3993534"/>
          </a:xfrm>
          <a:prstGeom prst="rect">
            <a:avLst/>
          </a:prstGeom>
        </p:spPr>
      </p:pic>
      <p:pic>
        <p:nvPicPr>
          <p:cNvPr id="6" name="Рисунок 5" descr="IMG_20150401_141333.jpg"/>
          <p:cNvPicPr>
            <a:picLocks noChangeAspect="1"/>
          </p:cNvPicPr>
          <p:nvPr/>
        </p:nvPicPr>
        <p:blipFill>
          <a:blip r:embed="rId5" cstate="print"/>
          <a:srcRect t="19254"/>
          <a:stretch>
            <a:fillRect/>
          </a:stretch>
        </p:blipFill>
        <p:spPr>
          <a:xfrm>
            <a:off x="0" y="3501008"/>
            <a:ext cx="2465800" cy="3356992"/>
          </a:xfrm>
          <a:prstGeom prst="rect">
            <a:avLst/>
          </a:prstGeom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КОШТИ БЛАГОДІЙНОЇ ДОПОМОГИ 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01.09.2014 ПО 31.05.2015 Р. 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Надійшло – 42,6 тис.  грн.</a:t>
            </a:r>
          </a:p>
          <a:p>
            <a:r>
              <a:rPr lang="uk-UA" alt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Використано  – 18,0 тис. грн.</a:t>
            </a:r>
            <a:endParaRPr lang="ru-RU" altLang="uk-UA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54061"/>
                </a:solidFill>
                <a:latin typeface="Times New Roman" pitchFamily="16" charset="0"/>
                <a:ea typeface="+mn-ea"/>
                <a:cs typeface="Times New Roman" pitchFamily="16" charset="0"/>
              </a:rPr>
              <a:t>РЕЗУЛЬТАТИ РОБОТИ ЗА РІК УЗАГАЛЬНЕНО ПОСЕМЕСТРОВО В АНАЛІТИЧНИХ НАКАЗАХ ПО ЛІЦЕЮ</a:t>
            </a:r>
            <a:endParaRPr lang="ru-RU" sz="3200" b="1" dirty="0">
              <a:solidFill>
                <a:srgbClr val="254061"/>
              </a:solidFill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420888"/>
            <a:ext cx="5592737" cy="419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450" y="2636838"/>
            <a:ext cx="72009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sz="4400" dirty="0">
              <a:latin typeface="Calibri" pitchFamily="34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Шпалери</a:t>
            </a: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http://www.prezentacii-angliyskiy.ru/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AutoShape 18"/>
          <p:cNvCxnSpPr>
            <a:cxnSpLocks noChangeShapeType="1"/>
          </p:cNvCxnSpPr>
          <p:nvPr/>
        </p:nvCxnSpPr>
        <p:spPr bwMode="auto">
          <a:xfrm>
            <a:off x="7445375" y="3644900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" name="AutoShape 17"/>
          <p:cNvCxnSpPr>
            <a:cxnSpLocks noChangeShapeType="1"/>
          </p:cNvCxnSpPr>
          <p:nvPr/>
        </p:nvCxnSpPr>
        <p:spPr bwMode="auto">
          <a:xfrm>
            <a:off x="7445375" y="4046538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6" name="AutoShape 16"/>
          <p:cNvCxnSpPr>
            <a:cxnSpLocks noChangeShapeType="1"/>
          </p:cNvCxnSpPr>
          <p:nvPr/>
        </p:nvCxnSpPr>
        <p:spPr bwMode="auto">
          <a:xfrm>
            <a:off x="7445375" y="6524625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" name="AutoShape 15"/>
          <p:cNvCxnSpPr>
            <a:cxnSpLocks noChangeShapeType="1"/>
          </p:cNvCxnSpPr>
          <p:nvPr/>
        </p:nvCxnSpPr>
        <p:spPr bwMode="auto">
          <a:xfrm>
            <a:off x="7445375" y="6092825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" name="AutoShape 14"/>
          <p:cNvCxnSpPr>
            <a:cxnSpLocks noChangeShapeType="1"/>
          </p:cNvCxnSpPr>
          <p:nvPr/>
        </p:nvCxnSpPr>
        <p:spPr bwMode="auto">
          <a:xfrm>
            <a:off x="7445375" y="5732463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" name="AutoShape 13"/>
          <p:cNvCxnSpPr>
            <a:cxnSpLocks noChangeShapeType="1"/>
          </p:cNvCxnSpPr>
          <p:nvPr/>
        </p:nvCxnSpPr>
        <p:spPr bwMode="auto">
          <a:xfrm>
            <a:off x="7445375" y="5373688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" name="AutoShape 12"/>
          <p:cNvCxnSpPr>
            <a:cxnSpLocks noChangeShapeType="1"/>
          </p:cNvCxnSpPr>
          <p:nvPr/>
        </p:nvCxnSpPr>
        <p:spPr bwMode="auto">
          <a:xfrm>
            <a:off x="7445375" y="5013325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>
            <a:off x="7451725" y="3284538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2" name="AutoShape 2"/>
          <p:cNvCxnSpPr>
            <a:cxnSpLocks noChangeShapeType="1"/>
          </p:cNvCxnSpPr>
          <p:nvPr/>
        </p:nvCxnSpPr>
        <p:spPr bwMode="auto">
          <a:xfrm>
            <a:off x="7445375" y="4652963"/>
            <a:ext cx="3667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" name="AutoShape 5"/>
          <p:cNvCxnSpPr>
            <a:cxnSpLocks noChangeShapeType="1"/>
          </p:cNvCxnSpPr>
          <p:nvPr/>
        </p:nvCxnSpPr>
        <p:spPr bwMode="auto">
          <a:xfrm>
            <a:off x="8051800" y="6021388"/>
            <a:ext cx="2651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4" name="AutoShape 11"/>
          <p:cNvCxnSpPr>
            <a:cxnSpLocks noChangeShapeType="1"/>
          </p:cNvCxnSpPr>
          <p:nvPr/>
        </p:nvCxnSpPr>
        <p:spPr bwMode="auto">
          <a:xfrm>
            <a:off x="8051800" y="3860800"/>
            <a:ext cx="2651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5" name="AutoShape 67"/>
          <p:cNvCxnSpPr>
            <a:cxnSpLocks noChangeShapeType="1"/>
          </p:cNvCxnSpPr>
          <p:nvPr/>
        </p:nvCxnSpPr>
        <p:spPr bwMode="auto">
          <a:xfrm>
            <a:off x="6850063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6" name="AutoShape 68"/>
          <p:cNvCxnSpPr>
            <a:cxnSpLocks noChangeShapeType="1"/>
          </p:cNvCxnSpPr>
          <p:nvPr/>
        </p:nvCxnSpPr>
        <p:spPr bwMode="auto">
          <a:xfrm>
            <a:off x="7308850" y="1660525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7" name="AutoShape 69"/>
          <p:cNvCxnSpPr>
            <a:cxnSpLocks noChangeShapeType="1"/>
          </p:cNvCxnSpPr>
          <p:nvPr/>
        </p:nvCxnSpPr>
        <p:spPr bwMode="auto">
          <a:xfrm>
            <a:off x="7812088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" name="AutoShape 70"/>
          <p:cNvCxnSpPr>
            <a:cxnSpLocks noChangeShapeType="1"/>
          </p:cNvCxnSpPr>
          <p:nvPr/>
        </p:nvCxnSpPr>
        <p:spPr bwMode="auto">
          <a:xfrm>
            <a:off x="8275638" y="1660525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9" name="AutoShape 71"/>
          <p:cNvCxnSpPr>
            <a:cxnSpLocks noChangeShapeType="1"/>
          </p:cNvCxnSpPr>
          <p:nvPr/>
        </p:nvCxnSpPr>
        <p:spPr bwMode="auto">
          <a:xfrm>
            <a:off x="8748713" y="1663700"/>
            <a:ext cx="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" name="AutoShape 66"/>
          <p:cNvCxnSpPr>
            <a:cxnSpLocks noChangeShapeType="1"/>
          </p:cNvCxnSpPr>
          <p:nvPr/>
        </p:nvCxnSpPr>
        <p:spPr bwMode="auto">
          <a:xfrm>
            <a:off x="4572000" y="1476375"/>
            <a:ext cx="0" cy="8953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1" name="AutoShape 38"/>
          <p:cNvCxnSpPr>
            <a:cxnSpLocks noChangeShapeType="1"/>
          </p:cNvCxnSpPr>
          <p:nvPr/>
        </p:nvCxnSpPr>
        <p:spPr bwMode="auto">
          <a:xfrm>
            <a:off x="3817938" y="1547813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" name="AutoShape 38"/>
          <p:cNvCxnSpPr>
            <a:cxnSpLocks noChangeShapeType="1"/>
          </p:cNvCxnSpPr>
          <p:nvPr/>
        </p:nvCxnSpPr>
        <p:spPr bwMode="auto">
          <a:xfrm>
            <a:off x="5316538" y="155733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3" name="AutoShape 30"/>
          <p:cNvCxnSpPr>
            <a:cxnSpLocks noChangeShapeType="1"/>
          </p:cNvCxnSpPr>
          <p:nvPr/>
        </p:nvCxnSpPr>
        <p:spPr bwMode="auto">
          <a:xfrm>
            <a:off x="2339975" y="3429000"/>
            <a:ext cx="0" cy="2374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4" name="AutoShape 7"/>
          <p:cNvCxnSpPr>
            <a:cxnSpLocks noChangeShapeType="1"/>
          </p:cNvCxnSpPr>
          <p:nvPr/>
        </p:nvCxnSpPr>
        <p:spPr bwMode="auto">
          <a:xfrm>
            <a:off x="1908175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5" name="AutoShape 8"/>
          <p:cNvCxnSpPr>
            <a:cxnSpLocks noChangeShapeType="1"/>
          </p:cNvCxnSpPr>
          <p:nvPr/>
        </p:nvCxnSpPr>
        <p:spPr bwMode="auto">
          <a:xfrm>
            <a:off x="1403350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6" name="AutoShape 9"/>
          <p:cNvCxnSpPr>
            <a:cxnSpLocks noChangeShapeType="1"/>
          </p:cNvCxnSpPr>
          <p:nvPr/>
        </p:nvCxnSpPr>
        <p:spPr bwMode="auto">
          <a:xfrm>
            <a:off x="971550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>
            <a:off x="395288" y="3414713"/>
            <a:ext cx="0" cy="5905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8" name="AutoShape 39"/>
          <p:cNvCxnSpPr>
            <a:cxnSpLocks noChangeShapeType="1"/>
          </p:cNvCxnSpPr>
          <p:nvPr/>
        </p:nvCxnSpPr>
        <p:spPr bwMode="auto">
          <a:xfrm>
            <a:off x="115888" y="1547813"/>
            <a:ext cx="0" cy="2457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9" name="AutoShape 38"/>
          <p:cNvCxnSpPr>
            <a:cxnSpLocks noChangeShapeType="1"/>
          </p:cNvCxnSpPr>
          <p:nvPr/>
        </p:nvCxnSpPr>
        <p:spPr bwMode="auto">
          <a:xfrm>
            <a:off x="1376363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0" name="AutoShape 38"/>
          <p:cNvCxnSpPr>
            <a:cxnSpLocks noChangeShapeType="1"/>
          </p:cNvCxnSpPr>
          <p:nvPr/>
        </p:nvCxnSpPr>
        <p:spPr bwMode="auto">
          <a:xfrm>
            <a:off x="1916113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1" name="AutoShape 38"/>
          <p:cNvCxnSpPr>
            <a:cxnSpLocks noChangeShapeType="1"/>
          </p:cNvCxnSpPr>
          <p:nvPr/>
        </p:nvCxnSpPr>
        <p:spPr bwMode="auto">
          <a:xfrm>
            <a:off x="2576513" y="157003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2" name="AutoShape 38"/>
          <p:cNvCxnSpPr>
            <a:cxnSpLocks noChangeShapeType="1"/>
          </p:cNvCxnSpPr>
          <p:nvPr/>
        </p:nvCxnSpPr>
        <p:spPr bwMode="auto">
          <a:xfrm>
            <a:off x="946150" y="1576388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3" name="AutoShape 38"/>
          <p:cNvCxnSpPr>
            <a:cxnSpLocks noChangeShapeType="1"/>
          </p:cNvCxnSpPr>
          <p:nvPr/>
        </p:nvCxnSpPr>
        <p:spPr bwMode="auto">
          <a:xfrm>
            <a:off x="430213" y="1593850"/>
            <a:ext cx="0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4" name="Rectangle 57"/>
          <p:cNvSpPr>
            <a:spLocks noChangeArrowheads="1"/>
          </p:cNvSpPr>
          <p:nvPr/>
        </p:nvSpPr>
        <p:spPr bwMode="auto">
          <a:xfrm>
            <a:off x="3571875" y="676275"/>
            <a:ext cx="206692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 ліцею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163513" y="692150"/>
            <a:ext cx="20955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Педрада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36" name="Rectangle 55"/>
          <p:cNvSpPr>
            <a:spLocks noChangeArrowheads="1"/>
          </p:cNvSpPr>
          <p:nvPr/>
        </p:nvSpPr>
        <p:spPr bwMode="auto">
          <a:xfrm>
            <a:off x="7143750" y="676275"/>
            <a:ext cx="181927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Наради при директорі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37" name="AutoShape 58"/>
          <p:cNvCxnSpPr>
            <a:cxnSpLocks noChangeShapeType="1"/>
          </p:cNvCxnSpPr>
          <p:nvPr/>
        </p:nvCxnSpPr>
        <p:spPr bwMode="auto">
          <a:xfrm flipH="1">
            <a:off x="2268538" y="828675"/>
            <a:ext cx="1295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8" name="AutoShape 59"/>
          <p:cNvCxnSpPr>
            <a:cxnSpLocks noChangeShapeType="1"/>
          </p:cNvCxnSpPr>
          <p:nvPr/>
        </p:nvCxnSpPr>
        <p:spPr bwMode="auto">
          <a:xfrm>
            <a:off x="5638800" y="828675"/>
            <a:ext cx="1504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9" name="Rectangle 54"/>
          <p:cNvSpPr>
            <a:spLocks noChangeArrowheads="1"/>
          </p:cNvSpPr>
          <p:nvPr/>
        </p:nvSpPr>
        <p:spPr bwMode="auto">
          <a:xfrm>
            <a:off x="49213" y="1128713"/>
            <a:ext cx="2794000" cy="495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Колективні форми роботи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40" name="Rectangle 53"/>
          <p:cNvSpPr>
            <a:spLocks noChangeArrowheads="1"/>
          </p:cNvSpPr>
          <p:nvPr/>
        </p:nvSpPr>
        <p:spPr bwMode="auto">
          <a:xfrm>
            <a:off x="3348038" y="1125538"/>
            <a:ext cx="2466975" cy="498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Науково-методична рада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41" name="Rectangle 60"/>
          <p:cNvSpPr>
            <a:spLocks noChangeArrowheads="1"/>
          </p:cNvSpPr>
          <p:nvPr/>
        </p:nvSpPr>
        <p:spPr bwMode="auto">
          <a:xfrm>
            <a:off x="6745288" y="1125538"/>
            <a:ext cx="2217737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Індивідуальні форми роботи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42" name="Rectangle 90"/>
          <p:cNvSpPr>
            <a:spLocks noChangeArrowheads="1"/>
          </p:cNvSpPr>
          <p:nvPr/>
        </p:nvSpPr>
        <p:spPr bwMode="auto">
          <a:xfrm>
            <a:off x="6679973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Атестація</a:t>
            </a:r>
            <a:endParaRPr lang="uk-UA" dirty="0">
              <a:cs typeface="Arial" pitchFamily="34" charset="0"/>
            </a:endParaRPr>
          </a:p>
        </p:txBody>
      </p:sp>
      <p:sp>
        <p:nvSpPr>
          <p:cNvPr id="43" name="Rectangle 52"/>
          <p:cNvSpPr>
            <a:spLocks noChangeArrowheads="1"/>
          </p:cNvSpPr>
          <p:nvPr/>
        </p:nvSpPr>
        <p:spPr bwMode="auto">
          <a:xfrm>
            <a:off x="7524328" y="1844824"/>
            <a:ext cx="504056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Творчі звіти вчителів</a:t>
            </a:r>
            <a:endParaRPr lang="uk-UA" dirty="0">
              <a:cs typeface="Arial" pitchFamily="34" charset="0"/>
            </a:endParaRPr>
          </a:p>
        </p:txBody>
      </p:sp>
      <p:sp>
        <p:nvSpPr>
          <p:cNvPr id="44" name="Rectangle 88"/>
          <p:cNvSpPr>
            <a:spLocks noChangeArrowheads="1"/>
          </p:cNvSpPr>
          <p:nvPr/>
        </p:nvSpPr>
        <p:spPr bwMode="auto">
          <a:xfrm>
            <a:off x="8100392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Консультації</a:t>
            </a:r>
            <a:endParaRPr lang="uk-UA" dirty="0">
              <a:cs typeface="Arial" pitchFamily="34" charset="0"/>
            </a:endParaRPr>
          </a:p>
        </p:txBody>
      </p:sp>
      <p:sp>
        <p:nvSpPr>
          <p:cNvPr id="45" name="Rectangle 87"/>
          <p:cNvSpPr>
            <a:spLocks noChangeArrowheads="1"/>
          </p:cNvSpPr>
          <p:nvPr/>
        </p:nvSpPr>
        <p:spPr bwMode="auto">
          <a:xfrm>
            <a:off x="8532440" y="1844824"/>
            <a:ext cx="452597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з молодими вчителями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46" name="Rectangle 89"/>
          <p:cNvSpPr>
            <a:spLocks noChangeArrowheads="1"/>
          </p:cNvSpPr>
          <p:nvPr/>
        </p:nvSpPr>
        <p:spPr bwMode="auto">
          <a:xfrm>
            <a:off x="7112021" y="1844824"/>
            <a:ext cx="340299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Самоосвіта</a:t>
            </a:r>
            <a:endParaRPr lang="uk-UA" dirty="0">
              <a:cs typeface="Arial" pitchFamily="34" charset="0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3348038" y="1782763"/>
            <a:ext cx="1084262" cy="42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Наради при заступниках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3694113" y="2371725"/>
            <a:ext cx="1885950" cy="404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Вивчення та узагальнення педагогічного досвіду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49" name="Rectangle 62"/>
          <p:cNvSpPr>
            <a:spLocks noChangeArrowheads="1"/>
          </p:cNvSpPr>
          <p:nvPr/>
        </p:nvSpPr>
        <p:spPr bwMode="auto">
          <a:xfrm>
            <a:off x="4708525" y="1782763"/>
            <a:ext cx="1106488" cy="42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оперативки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63513" y="1807617"/>
            <a:ext cx="520055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Психолого-педагогічні  семінари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772716" y="1807617"/>
            <a:ext cx="3429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Педагогічні читання</a:t>
            </a:r>
            <a:endParaRPr lang="uk-UA" dirty="0">
              <a:cs typeface="Arial" pitchFamily="34" charset="0"/>
            </a:endParaRPr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1204764" y="1813966"/>
            <a:ext cx="3429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Проблемні семінари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1635324" y="1813967"/>
            <a:ext cx="560412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предметні </a:t>
            </a:r>
            <a:r>
              <a:rPr lang="uk-UA" sz="11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тиждні</a:t>
            </a:r>
            <a:endParaRPr lang="uk-UA" dirty="0">
              <a:cs typeface="Arial" pitchFamily="34" charset="0"/>
            </a:endParaRPr>
          </a:p>
        </p:txBody>
      </p:sp>
      <p:sp>
        <p:nvSpPr>
          <p:cNvPr id="54" name="Rectangle 47"/>
          <p:cNvSpPr>
            <a:spLocks noChangeArrowheads="1"/>
          </p:cNvSpPr>
          <p:nvPr/>
        </p:nvSpPr>
        <p:spPr bwMode="auto">
          <a:xfrm>
            <a:off x="2310408" y="1813967"/>
            <a:ext cx="533400" cy="1628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Робота з обдарованими дітьми</a:t>
            </a:r>
            <a:endParaRPr lang="uk-UA" dirty="0">
              <a:cs typeface="Arial" pitchFamily="34" charset="0"/>
            </a:endParaRPr>
          </a:p>
        </p:txBody>
      </p:sp>
      <p:cxnSp>
        <p:nvCxnSpPr>
          <p:cNvPr id="55" name="AutoShape 45"/>
          <p:cNvCxnSpPr>
            <a:cxnSpLocks noChangeShapeType="1"/>
          </p:cNvCxnSpPr>
          <p:nvPr/>
        </p:nvCxnSpPr>
        <p:spPr bwMode="auto">
          <a:xfrm>
            <a:off x="1258888" y="1001713"/>
            <a:ext cx="0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6" name="AutoShape 44"/>
          <p:cNvCxnSpPr>
            <a:cxnSpLocks noChangeShapeType="1"/>
          </p:cNvCxnSpPr>
          <p:nvPr/>
        </p:nvCxnSpPr>
        <p:spPr bwMode="auto">
          <a:xfrm>
            <a:off x="4622800" y="981075"/>
            <a:ext cx="0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7" name="AutoShape 43"/>
          <p:cNvCxnSpPr>
            <a:cxnSpLocks noChangeShapeType="1"/>
          </p:cNvCxnSpPr>
          <p:nvPr/>
        </p:nvCxnSpPr>
        <p:spPr bwMode="auto">
          <a:xfrm>
            <a:off x="8027988" y="981075"/>
            <a:ext cx="0" cy="1444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8" name="Rectangle 72"/>
          <p:cNvSpPr>
            <a:spLocks noChangeArrowheads="1"/>
          </p:cNvSpPr>
          <p:nvPr/>
        </p:nvSpPr>
        <p:spPr bwMode="auto">
          <a:xfrm>
            <a:off x="2473325" y="3527425"/>
            <a:ext cx="1419225" cy="295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семінари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59" name="Rectangle 73"/>
          <p:cNvSpPr>
            <a:spLocks noChangeArrowheads="1"/>
          </p:cNvSpPr>
          <p:nvPr/>
        </p:nvSpPr>
        <p:spPr bwMode="auto">
          <a:xfrm>
            <a:off x="2473325" y="4022725"/>
            <a:ext cx="1419225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0" name="Rectangle 74"/>
          <p:cNvSpPr>
            <a:spLocks noChangeArrowheads="1"/>
          </p:cNvSpPr>
          <p:nvPr/>
        </p:nvSpPr>
        <p:spPr bwMode="auto">
          <a:xfrm>
            <a:off x="2473325" y="4518025"/>
            <a:ext cx="1419225" cy="485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Гуртки, спецкурси, факультативи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2473325" y="5146675"/>
            <a:ext cx="1419225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Олімпіади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2473325" y="5565775"/>
            <a:ext cx="1419225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Творчі конкурси, турніри, фестивалі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995738" y="3213100"/>
            <a:ext cx="1638300" cy="20875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b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Методичні об</a:t>
            </a:r>
            <a:r>
              <a:rPr lang="uk-UA" sz="1100" b="1" u="sng">
                <a:latin typeface="Calibri" pitchFamily="34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1100" b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єднання вчителів</a:t>
            </a:r>
            <a:endParaRPr lang="uk-UA" sz="800">
              <a:ea typeface="Calibri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 методичних портфоліо</a:t>
            </a:r>
            <a:endParaRPr lang="uk-UA" sz="80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>
                <a:latin typeface="Times New Roman" pitchFamily="18" charset="0"/>
                <a:ea typeface="Calibri" pitchFamily="34" charset="0"/>
                <a:cs typeface="Calibri" pitchFamily="34" charset="0"/>
              </a:rPr>
              <a:t>Творчі портрети, виставки, ярмарки</a:t>
            </a:r>
            <a:endParaRPr lang="uk-UA" sz="80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>
                <a:latin typeface="Times New Roman" pitchFamily="18" charset="0"/>
                <a:ea typeface="Calibri" pitchFamily="34" charset="0"/>
                <a:cs typeface="Calibri" pitchFamily="34" charset="0"/>
              </a:rPr>
              <a:t>Семінари-практикуми</a:t>
            </a:r>
            <a:endParaRPr lang="uk-UA" sz="80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>
                <a:latin typeface="Times New Roman" pitchFamily="18" charset="0"/>
                <a:ea typeface="Calibri" pitchFamily="34" charset="0"/>
                <a:cs typeface="Calibri" pitchFamily="34" charset="0"/>
              </a:rPr>
              <a:t>Круглі столи, диспути, дискусії</a:t>
            </a:r>
            <a:endParaRPr lang="uk-UA" sz="800">
              <a:cs typeface="Arial" pitchFamily="34" charset="0"/>
            </a:endParaRPr>
          </a:p>
          <a:p>
            <a:pPr eaLnBrk="0" hangingPunct="0">
              <a:buFontTx/>
              <a:buChar char="•"/>
            </a:pPr>
            <a:r>
              <a:rPr lang="uk-UA" sz="1100">
                <a:latin typeface="Times New Roman" pitchFamily="18" charset="0"/>
                <a:ea typeface="Calibri" pitchFamily="34" charset="0"/>
                <a:cs typeface="Calibri" pitchFamily="34" charset="0"/>
              </a:rPr>
              <a:t>Створення відеотеки</a:t>
            </a:r>
            <a:endParaRPr lang="uk-UA">
              <a:cs typeface="Arial" pitchFamily="34" charset="0"/>
            </a:endParaRPr>
          </a:p>
        </p:txBody>
      </p:sp>
      <p:sp>
        <p:nvSpPr>
          <p:cNvPr id="64" name="Rectangle 80"/>
          <p:cNvSpPr>
            <a:spLocks noChangeArrowheads="1"/>
          </p:cNvSpPr>
          <p:nvPr/>
        </p:nvSpPr>
        <p:spPr bwMode="auto">
          <a:xfrm>
            <a:off x="5767388" y="3213100"/>
            <a:ext cx="1900237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Вихователів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5767388" y="3500438"/>
            <a:ext cx="1900237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Української мови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6" name="Rectangle 83"/>
          <p:cNvSpPr>
            <a:spLocks noChangeArrowheads="1"/>
          </p:cNvSpPr>
          <p:nvPr/>
        </p:nvSpPr>
        <p:spPr bwMode="auto">
          <a:xfrm>
            <a:off x="5767388" y="3789363"/>
            <a:ext cx="1900237" cy="612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Української літератури, історії, художньої культури, світової літератури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7" name="Rectangle 82"/>
          <p:cNvSpPr>
            <a:spLocks noChangeArrowheads="1"/>
          </p:cNvSpPr>
          <p:nvPr/>
        </p:nvSpPr>
        <p:spPr bwMode="auto">
          <a:xfrm>
            <a:off x="5767388" y="4508500"/>
            <a:ext cx="1900237" cy="247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Математики, інформатики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68" name="Rectangle 41"/>
          <p:cNvSpPr>
            <a:spLocks noChangeArrowheads="1"/>
          </p:cNvSpPr>
          <p:nvPr/>
        </p:nvSpPr>
        <p:spPr bwMode="auto">
          <a:xfrm>
            <a:off x="5767388" y="4868863"/>
            <a:ext cx="1900237" cy="257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Хімії, біології. географії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69" name="Rectangle 40"/>
          <p:cNvSpPr>
            <a:spLocks noChangeArrowheads="1"/>
          </p:cNvSpPr>
          <p:nvPr/>
        </p:nvSpPr>
        <p:spPr bwMode="auto">
          <a:xfrm>
            <a:off x="5767388" y="5589588"/>
            <a:ext cx="1900237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Іноземних мов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70" name="Rectangle 86"/>
          <p:cNvSpPr>
            <a:spLocks noChangeArrowheads="1"/>
          </p:cNvSpPr>
          <p:nvPr/>
        </p:nvSpPr>
        <p:spPr bwMode="auto">
          <a:xfrm>
            <a:off x="5767388" y="6308725"/>
            <a:ext cx="1900237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Фізичної культури, ОМЗ, захисту Вітчизни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71" name="Rectangle 85"/>
          <p:cNvSpPr>
            <a:spLocks noChangeArrowheads="1"/>
          </p:cNvSpPr>
          <p:nvPr/>
        </p:nvSpPr>
        <p:spPr bwMode="auto">
          <a:xfrm>
            <a:off x="5767388" y="5949950"/>
            <a:ext cx="1900237" cy="238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Фізики, ОБЖ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72" name="Rectangle 84"/>
          <p:cNvSpPr>
            <a:spLocks noChangeArrowheads="1"/>
          </p:cNvSpPr>
          <p:nvPr/>
        </p:nvSpPr>
        <p:spPr bwMode="auto">
          <a:xfrm>
            <a:off x="5767388" y="5229225"/>
            <a:ext cx="1900237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uk-UA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Музики</a:t>
            </a:r>
            <a:endParaRPr lang="uk-UA">
              <a:ea typeface="Calibri" pitchFamily="34" charset="0"/>
              <a:cs typeface="Arial" pitchFamily="34" charset="0"/>
            </a:endParaRP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7818388" y="3212977"/>
            <a:ext cx="354012" cy="35283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Тематичні творчі групи</a:t>
            </a:r>
            <a:endParaRPr lang="uk-UA" dirty="0">
              <a:cs typeface="Arial" pitchFamily="34" charset="0"/>
            </a:endParaRPr>
          </a:p>
        </p:txBody>
      </p:sp>
      <p:sp>
        <p:nvSpPr>
          <p:cNvPr id="74" name="Rectangle 79"/>
          <p:cNvSpPr>
            <a:spLocks noChangeArrowheads="1"/>
          </p:cNvSpPr>
          <p:nvPr/>
        </p:nvSpPr>
        <p:spPr bwMode="auto">
          <a:xfrm>
            <a:off x="8331646" y="3212976"/>
            <a:ext cx="704850" cy="1447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 педагогічної майстерності</a:t>
            </a:r>
            <a:endParaRPr lang="uk-UA" dirty="0">
              <a:cs typeface="Arial" pitchFamily="34" charset="0"/>
            </a:endParaRPr>
          </a:p>
        </p:txBody>
      </p:sp>
      <p:sp>
        <p:nvSpPr>
          <p:cNvPr id="75" name="Rectangle 78"/>
          <p:cNvSpPr>
            <a:spLocks noChangeArrowheads="1"/>
          </p:cNvSpPr>
          <p:nvPr/>
        </p:nvSpPr>
        <p:spPr bwMode="auto">
          <a:xfrm>
            <a:off x="8331646" y="5346576"/>
            <a:ext cx="704850" cy="13947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Передовий педагогічний досвід</a:t>
            </a:r>
            <a:endParaRPr lang="uk-UA" dirty="0">
              <a:cs typeface="Arial" pitchFamily="34" charset="0"/>
            </a:endParaRPr>
          </a:p>
        </p:txBody>
      </p:sp>
      <p:cxnSp>
        <p:nvCxnSpPr>
          <p:cNvPr id="76" name="AutoShape 33"/>
          <p:cNvCxnSpPr>
            <a:cxnSpLocks noChangeShapeType="1"/>
          </p:cNvCxnSpPr>
          <p:nvPr/>
        </p:nvCxnSpPr>
        <p:spPr bwMode="auto">
          <a:xfrm>
            <a:off x="2844800" y="1436688"/>
            <a:ext cx="142875" cy="3143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7" name="AutoShape 32"/>
          <p:cNvCxnSpPr>
            <a:cxnSpLocks noChangeShapeType="1"/>
          </p:cNvCxnSpPr>
          <p:nvPr/>
        </p:nvCxnSpPr>
        <p:spPr bwMode="auto">
          <a:xfrm>
            <a:off x="2987675" y="1751013"/>
            <a:ext cx="0" cy="781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78" name="AutoShape 31"/>
          <p:cNvCxnSpPr>
            <a:cxnSpLocks noChangeShapeType="1"/>
          </p:cNvCxnSpPr>
          <p:nvPr/>
        </p:nvCxnSpPr>
        <p:spPr bwMode="auto">
          <a:xfrm>
            <a:off x="2987675" y="2532063"/>
            <a:ext cx="1008063" cy="803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9" name="AutoShape 6"/>
          <p:cNvCxnSpPr>
            <a:cxnSpLocks noChangeShapeType="1"/>
          </p:cNvCxnSpPr>
          <p:nvPr/>
        </p:nvCxnSpPr>
        <p:spPr bwMode="auto">
          <a:xfrm>
            <a:off x="2339975" y="5300663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0" name="AutoShape 29"/>
          <p:cNvCxnSpPr>
            <a:cxnSpLocks noChangeShapeType="1"/>
          </p:cNvCxnSpPr>
          <p:nvPr/>
        </p:nvCxnSpPr>
        <p:spPr bwMode="auto">
          <a:xfrm>
            <a:off x="2339975" y="580548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1" name="AutoShape 28"/>
          <p:cNvCxnSpPr>
            <a:cxnSpLocks noChangeShapeType="1"/>
          </p:cNvCxnSpPr>
          <p:nvPr/>
        </p:nvCxnSpPr>
        <p:spPr bwMode="auto">
          <a:xfrm>
            <a:off x="2339975" y="4724400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2" name="AutoShape 27"/>
          <p:cNvCxnSpPr>
            <a:cxnSpLocks noChangeShapeType="1"/>
          </p:cNvCxnSpPr>
          <p:nvPr/>
        </p:nvCxnSpPr>
        <p:spPr bwMode="auto">
          <a:xfrm>
            <a:off x="2339975" y="4149725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3" name="AutoShape 26"/>
          <p:cNvCxnSpPr>
            <a:cxnSpLocks noChangeShapeType="1"/>
          </p:cNvCxnSpPr>
          <p:nvPr/>
        </p:nvCxnSpPr>
        <p:spPr bwMode="auto">
          <a:xfrm>
            <a:off x="2339975" y="3644900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4" name="AutoShape 24"/>
          <p:cNvCxnSpPr>
            <a:cxnSpLocks noChangeShapeType="1"/>
          </p:cNvCxnSpPr>
          <p:nvPr/>
        </p:nvCxnSpPr>
        <p:spPr bwMode="auto">
          <a:xfrm>
            <a:off x="5638800" y="534193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5" name="AutoShape 23"/>
          <p:cNvCxnSpPr>
            <a:cxnSpLocks noChangeShapeType="1"/>
          </p:cNvCxnSpPr>
          <p:nvPr/>
        </p:nvCxnSpPr>
        <p:spPr bwMode="auto">
          <a:xfrm>
            <a:off x="5638800" y="4645025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6" name="AutoShape 22"/>
          <p:cNvCxnSpPr>
            <a:cxnSpLocks noChangeShapeType="1"/>
          </p:cNvCxnSpPr>
          <p:nvPr/>
        </p:nvCxnSpPr>
        <p:spPr bwMode="auto">
          <a:xfrm>
            <a:off x="5638800" y="4105275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7" name="AutoShape 21"/>
          <p:cNvCxnSpPr>
            <a:cxnSpLocks noChangeShapeType="1"/>
          </p:cNvCxnSpPr>
          <p:nvPr/>
        </p:nvCxnSpPr>
        <p:spPr bwMode="auto">
          <a:xfrm>
            <a:off x="5638800" y="5732463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8" name="AutoShape 20"/>
          <p:cNvCxnSpPr>
            <a:cxnSpLocks noChangeShapeType="1"/>
          </p:cNvCxnSpPr>
          <p:nvPr/>
        </p:nvCxnSpPr>
        <p:spPr bwMode="auto">
          <a:xfrm>
            <a:off x="5634038" y="6092825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89" name="AutoShape 19"/>
          <p:cNvCxnSpPr>
            <a:cxnSpLocks noChangeShapeType="1"/>
          </p:cNvCxnSpPr>
          <p:nvPr/>
        </p:nvCxnSpPr>
        <p:spPr bwMode="auto">
          <a:xfrm>
            <a:off x="5638800" y="6570663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0" name="AutoShape 3"/>
          <p:cNvCxnSpPr>
            <a:cxnSpLocks noChangeShapeType="1"/>
          </p:cNvCxnSpPr>
          <p:nvPr/>
        </p:nvCxnSpPr>
        <p:spPr bwMode="auto">
          <a:xfrm>
            <a:off x="5634038" y="331628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1" name="AutoShape 1"/>
          <p:cNvCxnSpPr>
            <a:cxnSpLocks noChangeShapeType="1"/>
          </p:cNvCxnSpPr>
          <p:nvPr/>
        </p:nvCxnSpPr>
        <p:spPr bwMode="auto">
          <a:xfrm>
            <a:off x="5638800" y="3627438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" name="AutoShape 24"/>
          <p:cNvCxnSpPr>
            <a:cxnSpLocks noChangeShapeType="1"/>
          </p:cNvCxnSpPr>
          <p:nvPr/>
        </p:nvCxnSpPr>
        <p:spPr bwMode="auto">
          <a:xfrm>
            <a:off x="5634038" y="5003800"/>
            <a:ext cx="1333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82" name="Rectangle 46"/>
          <p:cNvSpPr>
            <a:spLocks noChangeArrowheads="1"/>
          </p:cNvSpPr>
          <p:nvPr/>
        </p:nvSpPr>
        <p:spPr bwMode="auto">
          <a:xfrm>
            <a:off x="47625" y="4005263"/>
            <a:ext cx="2147888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Науково-практична конференція</a:t>
            </a:r>
            <a:endParaRPr lang="uk-UA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183" name="TextBox 7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706090"/>
          </a:xfrm>
          <a:noFill/>
        </p:spPr>
        <p:txBody>
          <a:bodyPr/>
          <a:lstStyle/>
          <a:p>
            <a:pPr eaLnBrk="1" hangingPunct="1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МЕТОДИЧНОЇ РОБОТИ В ЛІЦЕЇ</a:t>
            </a:r>
            <a:endParaRPr lang="ru-RU" alt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7"/>
          <p:cNvSpPr>
            <a:spLocks noGrp="1" noChangeArrowheads="1"/>
          </p:cNvSpPr>
          <p:nvPr>
            <p:ph type="title"/>
          </p:nvPr>
        </p:nvSpPr>
        <p:spPr>
          <a:xfrm>
            <a:off x="539552" y="3573016"/>
            <a:ext cx="3682752" cy="2160240"/>
          </a:xfrm>
          <a:noFill/>
        </p:spPr>
        <p:txBody>
          <a:bodyPr/>
          <a:lstStyle/>
          <a:p>
            <a:pPr eaLnBrk="1" hangingPunct="1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«Педагогіка успіху як взаємодія учителя та учня в навчально-виховному процесі»</a:t>
            </a:r>
            <a:b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(березень, 2015)</a:t>
            </a:r>
            <a:endParaRPr lang="ru-RU" alt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 descr="DSC09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284984"/>
            <a:ext cx="4095750" cy="3067050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427984" y="548680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-2014-2019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lvl="0" algn="ctr"/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(листопад, 2014)</a:t>
            </a: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/>
              <a:t> </a:t>
            </a:r>
            <a:endParaRPr kumimoji="0" lang="ru-RU" altLang="uk-U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 descr="image-742c002064969f0871ca09336766a520061689d010382d8465e770178a792a5d-V_resize.jpg"/>
          <p:cNvPicPr>
            <a:picLocks noChangeAspect="1"/>
          </p:cNvPicPr>
          <p:nvPr/>
        </p:nvPicPr>
        <p:blipFill>
          <a:blip r:embed="rId3" cstate="print"/>
          <a:srcRect l="25808" t="33312"/>
          <a:stretch>
            <a:fillRect/>
          </a:stretch>
        </p:blipFill>
        <p:spPr>
          <a:xfrm>
            <a:off x="611560" y="404664"/>
            <a:ext cx="3710221" cy="3021508"/>
          </a:xfrm>
          <a:prstGeom prst="rect">
            <a:avLst/>
          </a:prstGeom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1"/>
          <p:cNvSpPr txBox="1">
            <a:spLocks noChangeArrowheads="1"/>
          </p:cNvSpPr>
          <p:nvPr/>
        </p:nvSpPr>
        <p:spPr bwMode="auto">
          <a:xfrm>
            <a:off x="539552" y="548680"/>
            <a:ext cx="7458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ТЕОРЕТИЧНИЙ СЕМІНАР</a:t>
            </a:r>
          </a:p>
          <a:p>
            <a:pPr algn="ctr"/>
            <a:r>
              <a:rPr lang="uk-UA" altLang="uk-UA" sz="2400" b="1" dirty="0" smtClean="0">
                <a:solidFill>
                  <a:srgbClr val="17375E"/>
                </a:solidFill>
                <a:latin typeface="Times New Roman" pitchFamily="16" charset="0"/>
                <a:cs typeface="Times New Roman" pitchFamily="16" charset="0"/>
              </a:rPr>
              <a:t>“ВИМОГИ ДО СУЧАСНОГО ВИПУСКНИКА”</a:t>
            </a:r>
            <a:endParaRPr lang="ru-RU" altLang="uk-UA" sz="2400" b="1" dirty="0">
              <a:solidFill>
                <a:srgbClr val="17375E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8" name="Рисунок 7" descr="20141106_135243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44824"/>
            <a:ext cx="5760640" cy="4320480"/>
          </a:xfrm>
          <a:prstGeom prst="rect">
            <a:avLst/>
          </a:prstGeom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ПЕДАГОГІЧНІ ЧИТАННЯ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2592288" cy="1296144"/>
          </a:xfrm>
        </p:spPr>
        <p:txBody>
          <a:bodyPr/>
          <a:lstStyle/>
          <a:p>
            <a:pPr>
              <a:buNone/>
            </a:pPr>
            <a:r>
              <a:rPr lang="uk-UA" alt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«Інновації у сучасній освіті»</a:t>
            </a:r>
            <a:endParaRPr lang="ru-RU" altLang="uk-UA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501317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«Успіх як життєвий пріоритет особистості»</a:t>
            </a:r>
            <a:endParaRPr lang="ru-RU" altLang="uk-UA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:\педпгогічні читання\SDC11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4" y="3284984"/>
            <a:ext cx="2448272" cy="3115980"/>
          </a:xfrm>
          <a:prstGeom prst="rect">
            <a:avLst/>
          </a:prstGeom>
          <a:noFill/>
        </p:spPr>
      </p:pic>
      <p:pic>
        <p:nvPicPr>
          <p:cNvPr id="7" name="Picture 6" descr="D:\педпгогічні читання\SDC11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268760"/>
            <a:ext cx="2597108" cy="2676342"/>
          </a:xfrm>
          <a:prstGeom prst="rect">
            <a:avLst/>
          </a:prstGeom>
          <a:noFill/>
        </p:spPr>
      </p:pic>
      <p:pic>
        <p:nvPicPr>
          <p:cNvPr id="5" name="Picture 7" descr="D:\педпгогічні читання\SDC11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059832" y="2420888"/>
            <a:ext cx="3168352" cy="2324033"/>
          </a:xfrm>
          <a:prstGeom prst="rect">
            <a:avLst/>
          </a:prstGeom>
          <a:noFill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Cліпак\фото\FOTO\11.11.2011\SDC13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365104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Cліпак\фото\FOTO\11.11.2011\SDC13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924944"/>
            <a:ext cx="2897735" cy="217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F:\конфер\Лицей\Изображение 49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92642" y="1268760"/>
            <a:ext cx="3167996" cy="237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F:\конфер\Лицей\Изображение 1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7244" y="2643025"/>
            <a:ext cx="3088474" cy="231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3" name="TextBox 16"/>
          <p:cNvSpPr txBox="1">
            <a:spLocks noChangeArrowheads="1"/>
          </p:cNvSpPr>
          <p:nvPr/>
        </p:nvSpPr>
        <p:spPr bwMode="auto">
          <a:xfrm>
            <a:off x="0" y="908050"/>
            <a:ext cx="34925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«Українська та світова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література в сучасному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»(2015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рр.)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TextBox 17"/>
          <p:cNvSpPr txBox="1">
            <a:spLocks noChangeArrowheads="1"/>
          </p:cNvSpPr>
          <p:nvPr/>
        </p:nvSpPr>
        <p:spPr bwMode="auto">
          <a:xfrm>
            <a:off x="5436096" y="4869160"/>
            <a:ext cx="34194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uk-UA" altLang="uk-UA" dirty="0">
              <a:solidFill>
                <a:srgbClr val="1A1100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«Права та обов'язки людини і </a:t>
            </a:r>
          </a:p>
          <a:p>
            <a:pPr algn="ctr">
              <a:defRPr/>
            </a:pP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громадянина в Україні»</a:t>
            </a:r>
          </a:p>
          <a:p>
            <a:pPr algn="ctr">
              <a:defRPr/>
            </a:pPr>
            <a:r>
              <a:rPr lang="uk-UA" alt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(2014 </a:t>
            </a:r>
            <a:r>
              <a:rPr lang="uk-UA" alt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рр.)</a:t>
            </a:r>
            <a:endParaRPr lang="ru-RU" alt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Прямокутник 1"/>
          <p:cNvSpPr>
            <a:spLocks noChangeArrowheads="1"/>
          </p:cNvSpPr>
          <p:nvPr/>
        </p:nvSpPr>
        <p:spPr bwMode="auto">
          <a:xfrm>
            <a:off x="-138113" y="150813"/>
            <a:ext cx="9144001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 НАУКОВО-ПРАКТИЧНІ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 </a:t>
            </a:r>
          </a:p>
        </p:txBody>
      </p:sp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ВСЕУКРАЇНСЬКІ ПЕДАГОГІЧНІ ЧИТАННЯ ІЗ ГУМАННОЇ ПЕДАГОГІКИ «УЧИТЕЛЮ, ВКАЖИ ШЛЯХ КРАСИ ДУХУ!»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(листопад, 2014)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3789040"/>
            <a:ext cx="3744416" cy="2664631"/>
          </a:xfrm>
        </p:spPr>
      </p:pic>
      <p:pic>
        <p:nvPicPr>
          <p:cNvPr id="5" name="Рисунок 4" descr="image-c745a606c207b83eeedf9eaf297c78d1956cb5adaf62f942a8922b40d4190700-V.jpg"/>
          <p:cNvPicPr>
            <a:picLocks noChangeAspect="1"/>
          </p:cNvPicPr>
          <p:nvPr/>
        </p:nvPicPr>
        <p:blipFill>
          <a:blip r:embed="rId3" cstate="print"/>
          <a:srcRect t="14065"/>
          <a:stretch>
            <a:fillRect/>
          </a:stretch>
        </p:blipFill>
        <p:spPr>
          <a:xfrm>
            <a:off x="899592" y="2132856"/>
            <a:ext cx="3409950" cy="3519686"/>
          </a:xfrm>
          <a:prstGeom prst="rect">
            <a:avLst/>
          </a:prstGeom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700</Words>
  <Application>Microsoft Office PowerPoint</Application>
  <PresentationFormat>Экран (4:3)</PresentationFormat>
  <Paragraphs>160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Тема1</vt:lpstr>
      <vt:lpstr>2_Тема Office</vt:lpstr>
      <vt:lpstr>1_Тема Office</vt:lpstr>
      <vt:lpstr>3_Тема Office</vt:lpstr>
      <vt:lpstr>Слайд 1</vt:lpstr>
      <vt:lpstr>Слайд 2</vt:lpstr>
      <vt:lpstr>Слайд 3</vt:lpstr>
      <vt:lpstr>СТРУКТУРА МЕТОДИЧНОЇ РОБОТИ В ЛІЦЕЇ</vt:lpstr>
      <vt:lpstr>«Педагогіка успіху як взаємодія учителя та учня в навчально-виховному процесі» (березень, 2015)</vt:lpstr>
      <vt:lpstr>Слайд 6</vt:lpstr>
      <vt:lpstr>ПЕДАГОГІЧНІ ЧИТАННЯ</vt:lpstr>
      <vt:lpstr>Слайд 8</vt:lpstr>
      <vt:lpstr>ВСЕУКРАЇНСЬКІ ПЕДАГОГІЧНІ ЧИТАННЯ ІЗ ГУМАННОЇ ПЕДАГОГІКИ «УЧИТЕЛЮ, ВКАЖИ ШЛЯХ КРАСИ ДУХУ!» (листопад, 2014)</vt:lpstr>
      <vt:lpstr>ПРЕДМЕТНІ КАФЕДРИ ЛІЦЕЮ</vt:lpstr>
      <vt:lpstr>Слайд 11</vt:lpstr>
      <vt:lpstr>Слайд 12</vt:lpstr>
      <vt:lpstr>УЧАСТЬ УЧИТЕЛІВ ТА УЧНІВ У КОНФЕРЕНЦІЯХ І СЕМІНАРАХ</vt:lpstr>
      <vt:lpstr>Слайд 14</vt:lpstr>
      <vt:lpstr>ВІДКРИТЕ ЗАНЯТТЯ СПЕЦКУРСУ “ДЕБАТИ”</vt:lpstr>
      <vt:lpstr>Слайд 16</vt:lpstr>
      <vt:lpstr>СПІЛЬНЕ ЗАСІДАННЯ ОБЛАСНОГО ПЕДАГОГІЧНОГО КЛУБУ  “НА КРИЛАХ ТВОРЧОСТІ”</vt:lpstr>
      <vt:lpstr>УПРОВАДЖЕННЯ У НАВЧАЛЬНО-ВИХОВНОНОМУ ПРОЦЕСІ ІКТ</vt:lpstr>
      <vt:lpstr>Слайд 19</vt:lpstr>
      <vt:lpstr>ВСТУПНА КАМПАНІЯ – 2015</vt:lpstr>
      <vt:lpstr>Слайд 21</vt:lpstr>
      <vt:lpstr>СОЦІАЛЬНИЙ ПАСПОРТ ЗАКЛАДУ</vt:lpstr>
      <vt:lpstr>УЧНІВСЬКЕ САМОВРЯДУВАННЯ</vt:lpstr>
      <vt:lpstr>НАВЧАЛЬНО-ПІЗНАВАЛЬНА ДІЯЛЬНІСТЬ УЧНІВ </vt:lpstr>
      <vt:lpstr>Слайд 25</vt:lpstr>
      <vt:lpstr>ЛНТ “ІНТЕЛЕКТУАЛ”</vt:lpstr>
      <vt:lpstr>ПЕРЕМОЖЦІ ІІІ ЕТАПУ ОЛІМПІАД</vt:lpstr>
      <vt:lpstr>Слайд 28</vt:lpstr>
      <vt:lpstr>Слайд 29</vt:lpstr>
      <vt:lpstr>Слайд 30</vt:lpstr>
      <vt:lpstr>Слайд 31</vt:lpstr>
      <vt:lpstr>КОШТИ БЛАГОДІЙНОЇ ДОПОМОГИ ІЗ 01.09.2014 ПО 31.05.2015 Р. </vt:lpstr>
      <vt:lpstr>РЕЗУЛЬТАТИ РОБОТИ ЗА РІК УЗАГАЛЬНЕНО ПОСЕМЕСТРОВО В АНАЛІТИЧНИХ НАКАЗАХ ПО ЛІЦЕЮ</vt:lpstr>
      <vt:lpstr>Слайд 34</vt:lpstr>
      <vt:lpstr>Інтернет-ресурси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Лаборант</cp:lastModifiedBy>
  <cp:revision>407</cp:revision>
  <dcterms:created xsi:type="dcterms:W3CDTF">2010-11-06T16:44:08Z</dcterms:created>
  <dcterms:modified xsi:type="dcterms:W3CDTF">2015-06-05T05:26:52Z</dcterms:modified>
</cp:coreProperties>
</file>