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66"/>
  </p:notesMasterIdLst>
  <p:sldIdLst>
    <p:sldId id="256" r:id="rId6"/>
    <p:sldId id="257" r:id="rId7"/>
    <p:sldId id="258" r:id="rId8"/>
    <p:sldId id="259" r:id="rId9"/>
    <p:sldId id="260" r:id="rId10"/>
    <p:sldId id="351" r:id="rId11"/>
    <p:sldId id="284" r:id="rId12"/>
    <p:sldId id="261" r:id="rId13"/>
    <p:sldId id="317" r:id="rId14"/>
    <p:sldId id="333" r:id="rId15"/>
    <p:sldId id="262" r:id="rId16"/>
    <p:sldId id="263" r:id="rId17"/>
    <p:sldId id="264" r:id="rId18"/>
    <p:sldId id="349" r:id="rId19"/>
    <p:sldId id="265" r:id="rId20"/>
    <p:sldId id="316" r:id="rId21"/>
    <p:sldId id="327" r:id="rId22"/>
    <p:sldId id="324" r:id="rId23"/>
    <p:sldId id="344" r:id="rId24"/>
    <p:sldId id="268" r:id="rId25"/>
    <p:sldId id="322" r:id="rId26"/>
    <p:sldId id="345" r:id="rId27"/>
    <p:sldId id="269" r:id="rId28"/>
    <p:sldId id="270" r:id="rId29"/>
    <p:sldId id="340" r:id="rId30"/>
    <p:sldId id="334" r:id="rId31"/>
    <p:sldId id="338" r:id="rId32"/>
    <p:sldId id="271" r:id="rId33"/>
    <p:sldId id="273" r:id="rId34"/>
    <p:sldId id="326" r:id="rId35"/>
    <p:sldId id="342" r:id="rId36"/>
    <p:sldId id="339" r:id="rId37"/>
    <p:sldId id="335" r:id="rId38"/>
    <p:sldId id="343" r:id="rId39"/>
    <p:sldId id="336" r:id="rId40"/>
    <p:sldId id="337" r:id="rId41"/>
    <p:sldId id="341" r:id="rId42"/>
    <p:sldId id="277" r:id="rId43"/>
    <p:sldId id="283" r:id="rId44"/>
    <p:sldId id="285" r:id="rId45"/>
    <p:sldId id="286" r:id="rId46"/>
    <p:sldId id="292" r:id="rId47"/>
    <p:sldId id="294" r:id="rId48"/>
    <p:sldId id="299" r:id="rId49"/>
    <p:sldId id="348" r:id="rId50"/>
    <p:sldId id="346" r:id="rId51"/>
    <p:sldId id="347" r:id="rId52"/>
    <p:sldId id="355" r:id="rId53"/>
    <p:sldId id="328" r:id="rId54"/>
    <p:sldId id="293" r:id="rId55"/>
    <p:sldId id="301" r:id="rId56"/>
    <p:sldId id="302" r:id="rId57"/>
    <p:sldId id="331" r:id="rId58"/>
    <p:sldId id="332" r:id="rId59"/>
    <p:sldId id="354" r:id="rId60"/>
    <p:sldId id="350" r:id="rId61"/>
    <p:sldId id="353" r:id="rId62"/>
    <p:sldId id="303" r:id="rId63"/>
    <p:sldId id="356" r:id="rId64"/>
    <p:sldId id="352" r:id="rId65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7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7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7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3241F1-FFDA-4B09-893F-682E38064F38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‹№›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622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3F333A8D-F106-445A-A461-48A3B0FD05D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18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3241F1-FFDA-4B09-893F-682E38064F38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36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3241F1-FFDA-4B09-893F-682E38064F38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36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B9A875AE-3B28-4791-B6A0-4BE17DF76F20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08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Рисунок 12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12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Рисунок 16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16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6DB1B-845C-4B74-8AA1-FD524688FAAF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CF2D3-2A17-43A7-B454-BA71EA99AC24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84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47A8D-C822-4301-9F4C-41ED4DD446DD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99A64-29DF-4070-8165-F98C16F34D6F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329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44B90-D4F0-4924-8824-868093F670FD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01345-A72E-4526-BD9E-DA573F6BE628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698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B97A8-90F5-4524-A411-4C6E326D87F0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DE1D0-F9FF-4387-95AE-40ED3872B512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022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77507-6F57-46D7-892A-D0C1D8AA846D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8A9C5-1F60-46B7-BA7B-17E77A7280A1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053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29AF2-5512-40F6-A324-B125F4CFD3AE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33C99-B813-401B-AA5D-F7769252E1F4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35E79-E262-4569-954D-B06905B1EF30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95735-7DCD-403C-BE97-DBF26F34944C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584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65EA9-EB9B-4DC8-8473-E9C7B2025B76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26E19-EFDF-4182-B997-9DA59D5FF061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388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1CCB-0490-467B-A06C-485763398A91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5B889-54C3-40D5-AD6B-D91C8C06F50C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883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3384A8-4085-4594-AED0-287A0854F710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4551E-BC11-4CBC-9005-53FB43A8884E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83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E44D17-DFD5-4954-9DD1-7BA45D95CEC7}" type="datetimeFigureOut">
              <a:rPr lang="uk-UA"/>
              <a:pPr/>
              <a:t>13.01.2022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0DF7D-C4D9-4518-BC62-C33BEF06A217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967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21600" y="1413720"/>
            <a:ext cx="209520" cy="209520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157040" y="1344960"/>
            <a:ext cx="63360" cy="6336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36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PlaceHolder 6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36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320" cy="4799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91" name="PlaceHolder 8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320" cy="4799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0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CustomShape 6"/>
          <p:cNvSpPr/>
          <p:nvPr/>
        </p:nvSpPr>
        <p:spPr>
          <a:xfrm>
            <a:off x="921600" y="1413720"/>
            <a:ext cx="209520" cy="209520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CustomShape 7"/>
          <p:cNvSpPr/>
          <p:nvPr/>
        </p:nvSpPr>
        <p:spPr>
          <a:xfrm>
            <a:off x="1157040" y="1344960"/>
            <a:ext cx="63360" cy="6336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3" name="PlaceHolder 8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36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9FB008-9C22-41D8-9D87-31E3CE58A2DE}" type="datetimeFigureOut">
              <a:rPr lang="uk-U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13.01.2022</a:t>
            </a:fld>
            <a:endParaRPr lang="uk-UA">
              <a:cs typeface="Arial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FFAB9-2CFA-4E23-AA8B-15744DE37076}" type="slidenum">
              <a:rPr lang="uk-U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1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812960" y="5346000"/>
            <a:ext cx="6048000" cy="1179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7360"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ПЕДАГОГІЧНА РАДА №1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СІЧЕНЬ, </a:t>
            </a:r>
            <a:r>
              <a:rPr lang="ru-RU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2022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474296" cy="51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2987864" y="351002"/>
            <a:ext cx="2433334" cy="12949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ІІ </a:t>
            </a:r>
            <a:r>
              <a:rPr lang="ru-RU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обласна</a:t>
            </a:r>
            <a:r>
              <a:rPr lang="ru-RU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мовно-літературна</a:t>
            </a:r>
            <a:r>
              <a:rPr lang="ru-RU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конференція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b="1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lang="ru-RU" sz="14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14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Чернігів</a:t>
            </a:r>
            <a:r>
              <a:rPr lang="ru-RU" sz="14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 </a:t>
            </a:r>
            <a:r>
              <a:rPr lang="ru-RU" sz="14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грудня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4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2021, </a:t>
            </a:r>
            <a:r>
              <a:rPr lang="ru-RU" sz="14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Примоченко</a:t>
            </a:r>
            <a:r>
              <a:rPr lang="ru-RU" sz="14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4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Марина</a:t>
            </a:r>
            <a:r>
              <a:rPr lang="ru-RU" sz="14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</a:t>
            </a:r>
            <a:r>
              <a:rPr lang="ru-RU" sz="1400" b="1" i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400" i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вчитель</a:t>
            </a:r>
            <a:r>
              <a:rPr lang="ru-RU" sz="1400" i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400" i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О.Капленко</a:t>
            </a:r>
            <a:r>
              <a:rPr lang="ru-RU" sz="14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5456"/>
            <a:ext cx="2880360" cy="31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111347"/>
            <a:ext cx="4752528" cy="32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stomShape 1"/>
          <p:cNvSpPr/>
          <p:nvPr/>
        </p:nvSpPr>
        <p:spPr>
          <a:xfrm>
            <a:off x="3468" y="5302928"/>
            <a:ext cx="5417730" cy="143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Восьма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обласна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історико-краєзнавча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конференція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учнівської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молоді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присвячена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30-річчю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незалежності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України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b="1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lang="ru-RU" sz="14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 </a:t>
            </a:r>
            <a:r>
              <a:rPr lang="ru-RU" sz="14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жовтня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2021 р., м. </a:t>
            </a:r>
            <a:r>
              <a:rPr lang="ru-RU" sz="14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Чернігів</a:t>
            </a:r>
            <a:r>
              <a:rPr lang="ru-RU" sz="14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14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Ангеліна</a:t>
            </a:r>
            <a:r>
              <a:rPr lang="ru-RU" sz="14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4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Гаряча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1400" i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вчитель</a:t>
            </a:r>
            <a:r>
              <a:rPr lang="ru-RU" sz="1400" i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400" i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Л. Дудка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3240" y="0"/>
            <a:ext cx="3292927" cy="422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stomShape 1"/>
          <p:cNvSpPr/>
          <p:nvPr/>
        </p:nvSpPr>
        <p:spPr>
          <a:xfrm>
            <a:off x="5602976" y="4077072"/>
            <a:ext cx="3513454" cy="64748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14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14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Малецький</a:t>
            </a:r>
            <a:r>
              <a:rPr lang="ru-RU" sz="14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Роман</a:t>
            </a:r>
            <a:r>
              <a:rPr lang="ru-RU" sz="14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1400" i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вчитель</a:t>
            </a:r>
            <a:r>
              <a:rPr lang="ru-RU" sz="1400" i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400" i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Дерід</a:t>
            </a:r>
            <a:r>
              <a:rPr lang="ru-RU" sz="1400" i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ru-RU" sz="14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5705198" y="4869160"/>
            <a:ext cx="3289505" cy="143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Всеукраїнські</a:t>
            </a:r>
            <a:r>
              <a:rPr lang="ru-RU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Грищенківські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читання</a:t>
            </a:r>
            <a:r>
              <a:rPr lang="ru-RU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b="1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lang="ru-RU" sz="14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 </a:t>
            </a:r>
            <a:r>
              <a:rPr lang="ru-RU" sz="14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жовтня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2021 року, НДУ </a:t>
            </a:r>
            <a:r>
              <a:rPr lang="ru-RU" sz="14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імені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4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Миколи</a:t>
            </a:r>
            <a:r>
              <a:rPr lang="ru-RU" sz="14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Гоголя, </a:t>
            </a:r>
            <a:endParaRPr lang="ru-RU" sz="1400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lang="ru-RU" sz="14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Ігнатенко</a:t>
            </a:r>
            <a:r>
              <a:rPr lang="ru-RU" sz="14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4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Дарина</a:t>
            </a:r>
            <a:r>
              <a:rPr lang="ru-RU" sz="14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1400" i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вчитель</a:t>
            </a:r>
            <a:r>
              <a:rPr lang="ru-RU" sz="1400" i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А. </a:t>
            </a:r>
            <a:r>
              <a:rPr lang="ru-RU" sz="1400" i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Кайдаш</a:t>
            </a:r>
            <a:r>
              <a:rPr lang="ru-RU" sz="1400" i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ru-RU" sz="14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02668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6121400" y="454680"/>
            <a:ext cx="2810296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ОСВІТНЯ ДІЯЛЬНІСТЬ</a:t>
            </a:r>
            <a:endParaRPr lang="ru-RU" sz="3200" b="1" strike="noStrike" spc="-1" dirty="0">
              <a:solidFill>
                <a:srgbClr val="572314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602240" y="6120"/>
            <a:ext cx="442728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Shape 3"/>
          <p:cNvSpPr txBox="1"/>
          <p:nvPr/>
        </p:nvSpPr>
        <p:spPr>
          <a:xfrm>
            <a:off x="5544000" y="432000"/>
            <a:ext cx="2808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996977" y="4293096"/>
            <a:ext cx="3495600" cy="17087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200" b="1" strike="noStrike" spc="-1" dirty="0" err="1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Навчаємося</a:t>
            </a:r>
            <a:endParaRPr lang="ru-RU" sz="3200" b="1" strike="noStrike" spc="-1" dirty="0" smtClean="0">
              <a:solidFill>
                <a:srgbClr val="572314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spc="-1" dirty="0" err="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організовано</a:t>
            </a:r>
            <a:r>
              <a:rPr lang="ru-RU" sz="3200" b="1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" dirty="0" err="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sz="16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1600" spc="-1" dirty="0" err="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(28.10-19.11.21) </a:t>
            </a:r>
            <a:endParaRPr lang="ru-RU" sz="1600" spc="-1" dirty="0" smtClean="0">
              <a:solidFill>
                <a:srgbClr val="572314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spc="-1" dirty="0" err="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16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" dirty="0" err="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канікули</a:t>
            </a:r>
            <a:r>
              <a:rPr lang="ru-RU" sz="16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spc="-1" dirty="0" smtClean="0">
              <a:solidFill>
                <a:srgbClr val="572314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18.10-22.10.2021). </a:t>
            </a:r>
            <a:endParaRPr lang="ru-RU" sz="1600" strike="noStrike" spc="-1" dirty="0" smtClean="0">
              <a:solidFill>
                <a:srgbClr val="572314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1214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769" y="3356992"/>
            <a:ext cx="4457435" cy="334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39552" y="0"/>
            <a:ext cx="8604448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Якість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освіти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–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основний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вектор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діяльності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53366"/>
              </p:ext>
            </p:extLst>
          </p:nvPr>
        </p:nvGraphicFramePr>
        <p:xfrm>
          <a:off x="1187624" y="713524"/>
          <a:ext cx="7704857" cy="59558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8958"/>
                <a:gridCol w="3690273"/>
                <a:gridCol w="611329"/>
                <a:gridCol w="792088"/>
                <a:gridCol w="936104"/>
                <a:gridCol w="936105"/>
              </a:tblGrid>
              <a:tr h="258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Зведена інформація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Times New Roman"/>
                        </a:rPr>
                        <a:t>Учнів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509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На початок І семестру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179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509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Вибуло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509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Прибуло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22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ІІ</a:t>
                      </a: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Закінчило І семестр. усього учнів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178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509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11 клас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5098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10 клас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7471">
                <a:tc gridSpan="6"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10 клас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71774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ІІІ</a:t>
                      </a: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Закінчило І семестр на високому рівні 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71774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достатньому рівні 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22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середньому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22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початковому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2588">
                <a:tc gridSpan="6"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Times New Roman"/>
                        </a:rPr>
                        <a:t>клас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99757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Закінчило І семестр  на високому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22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на достатньому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22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на середньому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22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на початковому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2588">
                <a:tc gridSpan="2"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Times New Roman"/>
                        </a:rPr>
                        <a:t>Разом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5019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Закінчило І семестр  на високому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9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на достатньому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22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на середньому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334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22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на початковому рівні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143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5048" marR="55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246158" y="228240"/>
            <a:ext cx="7694503" cy="6487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7360"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ВНУТРІШНІЙ МОНІТОРИНГ ЯКОСТІ ОСВІТИ</a:t>
            </a:r>
          </a:p>
          <a:p>
            <a:pPr marL="27360" algn="ctr">
              <a:lnSpc>
                <a:spcPct val="100000"/>
              </a:lnSpc>
            </a:pPr>
            <a:r>
              <a:rPr lang="ru-RU" sz="8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27360" algn="ctr">
              <a:lnSpc>
                <a:spcPct val="100000"/>
              </a:lnSpc>
            </a:pPr>
            <a:endParaRPr lang="ru-RU" sz="1600" strike="noStrike" spc="-1" dirty="0" smtClean="0">
              <a:solidFill>
                <a:srgbClr val="5F4A31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360" algn="ctr">
              <a:lnSpc>
                <a:spcPct val="100000"/>
              </a:lnSpc>
            </a:pPr>
            <a:r>
              <a:rPr lang="uk-UA" sz="2400" b="1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директорські контрольні роботи</a:t>
            </a:r>
            <a:r>
              <a:rPr lang="ru-RU" sz="2400" b="1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ru-RU" sz="1800" b="1" strike="noStrike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230174" y="1556792"/>
            <a:ext cx="7571880" cy="4808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</a:t>
            </a:r>
            <a:r>
              <a:rPr lang="ru-RU" sz="2000" b="1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української</a:t>
            </a:r>
            <a:r>
              <a:rPr lang="ru-RU" sz="2000" b="1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мови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120 (76%) 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високий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достатній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рівень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знань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37 (23%) –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середній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рівень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2(1%) –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початковий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endParaRPr lang="ru-RU" sz="2000" spc="-1" dirty="0">
              <a:solidFill>
                <a:srgbClr val="3B1D1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</a:t>
            </a:r>
            <a:r>
              <a:rPr lang="ru-RU" sz="2000" b="1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української</a:t>
            </a:r>
            <a:r>
              <a:rPr lang="ru-RU" sz="2000" b="1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літератури</a:t>
            </a:r>
            <a:r>
              <a:rPr lang="ru-RU" sz="2000" b="1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132 (87%) 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високий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достатній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рівень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знань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18 (12%) –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середній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рівень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2 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1 %) –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початковий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рівень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endParaRPr lang="ru-RU" sz="2000" spc="-1" dirty="0">
              <a:solidFill>
                <a:srgbClr val="3B1D1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</a:t>
            </a:r>
            <a:r>
              <a:rPr lang="ru-RU" sz="2000" b="1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англійської</a:t>
            </a:r>
            <a:r>
              <a:rPr lang="ru-RU" sz="2000" b="1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мови</a:t>
            </a:r>
            <a:r>
              <a:rPr lang="ru-RU" sz="2000" b="1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48 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(86%) –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справилися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завданнями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високому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й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достатньому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рівнях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8 (14%) – на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середньому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рівні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2000" spc="-1" dirty="0">
              <a:solidFill>
                <a:srgbClr val="3B1D1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</a:t>
            </a:r>
            <a:r>
              <a:rPr lang="ru-RU" sz="2000" b="1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історії</a:t>
            </a:r>
            <a:r>
              <a:rPr lang="ru-RU" sz="2000" b="1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України</a:t>
            </a:r>
            <a:r>
              <a:rPr lang="ru-RU" sz="2000" b="1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48 (71%) 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виконали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високому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й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достатньому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рівнях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16 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(29%) 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на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середньому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рівні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2000" spc="-1" dirty="0">
              <a:solidFill>
                <a:srgbClr val="3B1D1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</a:t>
            </a:r>
            <a:r>
              <a:rPr lang="ru-RU" sz="2000" b="1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математики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22 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44%) 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високий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достатній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рівень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знань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28 (56%) – </a:t>
            </a: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середній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рівень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2000" spc="-1" dirty="0">
              <a:solidFill>
                <a:srgbClr val="3B1D1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3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0" y="43920"/>
            <a:ext cx="183960" cy="36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204270" y="180332"/>
            <a:ext cx="7694503" cy="464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7360"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ВНУТРІШНІЙ МОНІТОРИНГ ЯКОСТІ ОСВІТИ</a:t>
            </a:r>
          </a:p>
          <a:p>
            <a:pPr marL="27360" algn="ctr">
              <a:lnSpc>
                <a:spcPct val="100000"/>
              </a:lnSpc>
            </a:pPr>
            <a:r>
              <a:rPr lang="ru-RU" sz="8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145739" y="1052736"/>
            <a:ext cx="7571880" cy="4808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algn="ctr"/>
            <a:r>
              <a:rPr lang="uk-UA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Зрізи знань: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із технологій:</a:t>
            </a:r>
          </a:p>
          <a:p>
            <a:pPr lvl="0" algn="just"/>
            <a:r>
              <a:rPr lang="uk-UA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 клас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10 учнів (40%) - високий рівень, 15 (60%) – достатній рівень;</a:t>
            </a: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just"/>
            <a:r>
              <a:rPr lang="uk-UA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 клас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18 учнів (72%) – високий,  7 (28%) – достатній рівень</a:t>
            </a:r>
          </a:p>
          <a:p>
            <a:pPr lvl="0" algn="just"/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2400" b="1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«Захист України»:</a:t>
            </a:r>
          </a:p>
          <a:p>
            <a:pPr lvl="0" algn="just"/>
            <a:r>
              <a:rPr lang="uk-UA" b="1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 клас </a:t>
            </a:r>
            <a:r>
              <a:rPr lang="uk-UA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 </a:t>
            </a:r>
            <a:r>
              <a:rPr lang="ru-RU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учнів</a:t>
            </a:r>
            <a:r>
              <a:rPr lang="ru-RU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40%) – </a:t>
            </a:r>
            <a:r>
              <a:rPr lang="ru-RU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високий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 (60%) </a:t>
            </a:r>
            <a:r>
              <a:rPr lang="uk-UA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</a:t>
            </a:r>
            <a:r>
              <a:rPr lang="ru-RU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достатньому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;</a:t>
            </a:r>
            <a:endParaRPr lang="uk-UA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lvl="0" algn="just"/>
            <a:r>
              <a:rPr lang="uk-UA" b="1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 клас </a:t>
            </a:r>
            <a:r>
              <a:rPr lang="uk-UA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 </a:t>
            </a:r>
            <a:r>
              <a:rPr lang="ru-RU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учнів</a:t>
            </a:r>
            <a:r>
              <a:rPr lang="ru-RU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(72%) </a:t>
            </a:r>
            <a:r>
              <a:rPr lang="uk-UA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високий</a:t>
            </a:r>
            <a:r>
              <a:rPr lang="ru-RU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 </a:t>
            </a:r>
            <a:r>
              <a:rPr lang="ru-RU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28%) – </a:t>
            </a:r>
            <a:r>
              <a:rPr lang="ru-RU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достатній</a:t>
            </a:r>
            <a:r>
              <a:rPr lang="ru-RU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рівень</a:t>
            </a:r>
            <a:endParaRPr lang="uk-UA" spc="-1" dirty="0" smtClean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0" algn="just"/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із біології і екології:</a:t>
            </a:r>
          </a:p>
          <a:p>
            <a:pPr lvl="0" algn="just"/>
            <a:r>
              <a:rPr lang="uk-UA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 клас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учнів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(32%)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високий рівень,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60%)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достатній,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 (8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%) – середній рівень;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just"/>
            <a:r>
              <a:rPr lang="uk-UA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 клас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учнів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(33%)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високий, 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38 (48%)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достатній,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15%)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середній рівень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uk-UA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uk-UA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0" y="43920"/>
            <a:ext cx="183960" cy="36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151001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259640" y="311400"/>
            <a:ext cx="6922440" cy="12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Зведений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облік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пропусків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занять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 І семестр </a:t>
            </a:r>
            <a:r>
              <a:rPr lang="ru-RU" sz="28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2021-2022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1" name="Table 2"/>
          <p:cNvGraphicFramePr/>
          <p:nvPr>
            <p:extLst>
              <p:ext uri="{D42A27DB-BD31-4B8C-83A1-F6EECF244321}">
                <p14:modId xmlns:p14="http://schemas.microsoft.com/office/powerpoint/2010/main" val="1261290705"/>
              </p:ext>
            </p:extLst>
          </p:nvPr>
        </p:nvGraphicFramePr>
        <p:xfrm>
          <a:off x="1259640" y="1772640"/>
          <a:ext cx="7632360" cy="4464000"/>
        </p:xfrm>
        <a:graphic>
          <a:graphicData uri="http://schemas.openxmlformats.org/drawingml/2006/table">
            <a:tbl>
              <a:tblPr/>
              <a:tblGrid>
                <a:gridCol w="1855800"/>
                <a:gridCol w="1925280"/>
                <a:gridCol w="1925280"/>
                <a:gridCol w="1926000"/>
              </a:tblGrid>
              <a:tr h="63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Класи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13968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Усього пропусків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13968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(%)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Надано документів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через хворобу (%)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Інші причини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(%)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 мат.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1650 (9,9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1472 (89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178(10,8%)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 ін. філ.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1380 (7,9%)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988 (71,6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392 (28,4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 укр. філ.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1342 (8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1120 (83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222 (17%)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 ін. філ.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1602  (9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1458  (91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144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(9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 укр. філ.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1250 (7,2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1238 (99%)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12 (1%)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63864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  мат.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1170 (7%)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1136 (97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34 (3%)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75656" y="165707"/>
            <a:ext cx="692244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28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ПОЗАУРОЧНА ДІЯЛЬНІСТЬ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043608" y="880107"/>
            <a:ext cx="79563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Спецкурси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факультативи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«Стилістика української мови», «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to Success», «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Українознавство», «Іноземна мова у професійному самовизначенні», «Підготовка до ДПА та ЗНО з фізики», «Дебати» (англійська мова), «Розв'язування задач з параметрами» «Фінансова грамотність», «Визначні постаті України»;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гуртки за інтересами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 фотографія», «Основи синтаксису», «Школа успіху», «Плетіння бісером», «Що? Де? Коли?», «Юний захисник Вітчизни», «Юні екскурсоводи», «Основи самоврядування», «Театральний», «Хореографія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572" y="3485427"/>
            <a:ext cx="4688967" cy="312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87543"/>
            <a:ext cx="4211960" cy="31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4956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852189" y="0"/>
            <a:ext cx="5256585" cy="575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Виховна</a:t>
            </a: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робота в </a:t>
            </a:r>
            <a:r>
              <a:rPr lang="ru-RU" sz="32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ліцеї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169387" y="692696"/>
            <a:ext cx="3785400" cy="204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ХУДОЖНЬО-ЕСТЕТИЧНЕ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Свято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Першого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дзвоника</a:t>
            </a: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Вечори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знайомств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День </a:t>
            </a:r>
            <a:r>
              <a:rPr lang="ru-RU" sz="20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самоврядування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346498"/>
            <a:ext cx="4392488" cy="32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Фото з телефону\IMG-1c9611b5c6b4153d64490231fe3e612d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572" y="2479523"/>
            <a:ext cx="3147029" cy="41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з телефону\IMG-4bf07e9a99adce08a0417535c55c2be7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415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054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2"/>
          <p:cNvSpPr/>
          <p:nvPr/>
        </p:nvSpPr>
        <p:spPr>
          <a:xfrm>
            <a:off x="6096472" y="134072"/>
            <a:ext cx="3047527" cy="812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24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ПОСВЯТА В ЛІЦЕЇСТИ</a:t>
            </a:r>
            <a:endParaRPr lang="ru-RU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2" name="Picture 2" descr="D:\Фото з телефону\IMG-1019d605609fc12682b558e2acc7e3a2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153342"/>
            <a:ext cx="4627084" cy="34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 з телефону\IMG-9ad6a30502935705a77da1d54e35e178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888498"/>
            <a:ext cx="3677562" cy="49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 з телефону\IMG-6fb4148b1408ff6b7fd0b6159c008b90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3520577"/>
            <a:ext cx="4301384" cy="32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8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831696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Вантух\Documents\Котляр Таня\Фото\2021-2022\день самоврядування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72" y="1130848"/>
            <a:ext cx="4131278" cy="27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нтух\Documents\Котляр Таня\Фото\2021-2022\день самоврядуванн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638" y="1196752"/>
            <a:ext cx="4032448" cy="268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нтух\Documents\Котляр Таня\Фото\2021-2022\день самоврядування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72" y="4005064"/>
            <a:ext cx="4131278" cy="27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антух\Documents\Котляр Таня\Фото\2021-2022\день самоврядування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057" y="4056855"/>
            <a:ext cx="4053610" cy="27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71360" y="642960"/>
            <a:ext cx="7776000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7360"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ПИТАННЯ ДЛЯ ОБГОВОРЕННЯ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362880"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 </a:t>
            </a:r>
            <a:r>
              <a:rPr lang="ru-RU" sz="24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підсумки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роботи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ліцею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 І семестр 2021-2022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  <a:p>
            <a:pPr marL="450720" indent="-362880" algn="just">
              <a:lnSpc>
                <a:spcPct val="100000"/>
              </a:lnSpc>
            </a:pP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	Про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затвердження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претендентів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нагородження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Золотими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та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Срібними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медалями. </a:t>
            </a:r>
          </a:p>
          <a:p>
            <a:pPr marL="450720" indent="-362880" algn="just">
              <a:lnSpc>
                <a:spcPct val="100000"/>
              </a:lnSpc>
            </a:pP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	Про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організацію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фізичного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виховання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ліцеї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та про медико-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педагогічний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контроль за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фізичним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вихованням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учнів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у І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семестрі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2021-2022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  <a:p>
            <a:pPr marL="450720" indent="-423000"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724128" y="699089"/>
            <a:ext cx="2919472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4341"/>
            <a:ext cx="446881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53" y="2636912"/>
            <a:ext cx="51317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Фото з телефону\05.10.21\IMG-f1b3eadd55546a30ebc1a6bcd49ded8d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4437112"/>
            <a:ext cx="4180134" cy="23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1118094"/>
            <a:ext cx="2919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Малюнок на асфальті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«СКАЖИ РАЗОМ З НАМИ НІ! БУЛІНГУ»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2"/>
          <p:cNvSpPr/>
          <p:nvPr/>
        </p:nvSpPr>
        <p:spPr>
          <a:xfrm>
            <a:off x="5652120" y="548680"/>
            <a:ext cx="3279656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ІНТЕЛЕКТУАЛЬНІ ВЕЧОРНИЦІ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2" descr="C:\Users\Вантух\Documents\Котляр Таня\Фото\2021-2022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263" y="332656"/>
            <a:ext cx="44659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Вантух\Documents\Котляр Таня\Фото\2021-2022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263" y="3284984"/>
            <a:ext cx="4403445" cy="33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Вантух\Documents\Котляр Таня\Фото\2021-2022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546" y="2203233"/>
            <a:ext cx="33952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22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75968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НОВОРІЧНИЙ КОНЦЕРТ</a:t>
            </a:r>
            <a:endParaRPr lang="uk-UA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антух\Documents\Котляр Таня\Фото\2021-2022\Фото новий рік\IMG-488d31e892621f4d40c20417ab891355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657" y="1052736"/>
            <a:ext cx="4699004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нтух\Documents\Котляр Таня\Фото\2021-2022\Фото новий рік\IMG-87dd8b66cea791dcdfd1720d57fee3d0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670" y="1052737"/>
            <a:ext cx="3718361" cy="49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нтух\Documents\Котляр Таня\Фото\2021-2022\Фото новий рік\IMG-ffe06c68b2b49590d2002221922ac3fa-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27" y="3861048"/>
            <a:ext cx="4733259" cy="1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48141" y="148985"/>
            <a:ext cx="7857360" cy="2854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ПРАВОВЕ ТА ПРЕВЕНТИВНЕ ВИХОВАННЯ УЧНІВ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години спілкування «Право, обов’язок, свобода й відповідальність», «Кримінальна та адміністративна відповідальність неповнолітніх», «Твої права та обов’язки», «Особиста відповідальність – пріоритетна риса громадянина»;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зустрічі із завідуючою сектором профілактики правопорушень серед дітей служби у справах дітей виконавчого комітету Ніжинської міської ради на теми: «</a:t>
            </a:r>
            <a:r>
              <a:rPr lang="uk-UA" sz="18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Кібербулінг</a:t>
            </a: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або агресія в Інтернеті», «Шкільний </a:t>
            </a:r>
            <a:r>
              <a:rPr lang="uk-UA" sz="18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булінг</a:t>
            </a: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»;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заступником директора Ніжинського молодіжного центру на теми «Профілактика насильства», «</a:t>
            </a:r>
            <a:r>
              <a:rPr lang="uk-UA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улінг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</a:t>
            </a:r>
            <a:endParaRPr lang="uk-UA" sz="1800" b="0" strike="noStrike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2" descr="D:\Фото з телефону\IMG_20211220_083707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336" y="3517517"/>
            <a:ext cx="4038600" cy="30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Фото з телефону\IMG-c05f93d70c4ff2476b246b593e387609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41" y="3315569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560680" y="0"/>
            <a:ext cx="518040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ФІЗИЧНЕ ВИХОВАННЯ УЧНІВ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5868144" y="6021288"/>
            <a:ext cx="2739911" cy="50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ctr">
              <a:lnSpc>
                <a:spcPct val="100000"/>
              </a:lnSpc>
              <a:buClr>
                <a:srgbClr val="4B2103"/>
              </a:buClr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ПЕРШІСТЬ ЛІЦЕЮ З ФУТБОЛУ 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2" descr="D:\Фото з телефону\05.10.21\IMG-ed010db99d6637b4d732ab1aad9a22a9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980728"/>
            <a:ext cx="8892480" cy="47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4211960" cy="1250280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ЛЕГКОАТЛЕТИЧНІ 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Фото з телефону\05.10.21\IMG-74e952c764cd1110cd04e9f6d0eae700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8" y="764704"/>
            <a:ext cx="5064510" cy="37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то з телефону\05.10.21\IMG-903b64b21b0c46ce2186e26498486dc2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845" y="237626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stomShape 1"/>
          <p:cNvSpPr/>
          <p:nvPr/>
        </p:nvSpPr>
        <p:spPr>
          <a:xfrm>
            <a:off x="2483768" y="0"/>
            <a:ext cx="518040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ФІЗИЧНЕ ВИХОВАННЯ УЧНІВ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8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951846"/>
            <a:ext cx="5338936" cy="773153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ПЕРШІСТЬ ЛІЦЕЮ З ВОЛЕЙБОЛУ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:\Фото з телефону\IMG_20211220_155207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225" y="607446"/>
            <a:ext cx="4038600" cy="27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Фото з телефону\IMG-fc33579a8b50f001971a0194c6a562ac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960" y="33584"/>
            <a:ext cx="3172528" cy="30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Фото з телефону\IMG-f504eafefcbb8545cf2473c7da795603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11" y="3564803"/>
            <a:ext cx="4164627" cy="31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Фото з телефону\IMG-7a5f8efc4f5a51238ddb0bf97a273d3a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538736" cy="30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stomShape 1"/>
          <p:cNvSpPr/>
          <p:nvPr/>
        </p:nvSpPr>
        <p:spPr>
          <a:xfrm>
            <a:off x="611560" y="-102053"/>
            <a:ext cx="5180400" cy="180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ФІЗИЧНЕ ВИХОВАННЯ УЧНІВ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6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240" cy="79208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ОСІННІЙ ПОКРОВСЬКИЙ </a:t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ЛЕГКОАТЛЕТИЧНИЙ ПРОБІГ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Вантух\Documents\Котляр Таня\Фото\2021-2022\легкоатлетичний пробі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51589" cy="47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762720" y="499101"/>
            <a:ext cx="3352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КОЗАЦЬКІ </a:t>
            </a: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РОЗВАГИ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5" descr="D:\Фото з телефону\козацькі розваги\IMG_20211206_15434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880" y="115170"/>
            <a:ext cx="5420120" cy="30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83137"/>
            <a:ext cx="4536392" cy="340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Фото з телефону\козацькі розваги\IMG_20211206_1600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9763" y="2132856"/>
            <a:ext cx="3242917" cy="30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391034" y="101282"/>
            <a:ext cx="720936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903940" y="4365104"/>
            <a:ext cx="27756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ДЕНЬ ГІДНОСТІ ТА СВОБОДИ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995285"/>
            <a:ext cx="4368472" cy="2648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3550039"/>
            <a:ext cx="5293987" cy="320445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323" y="947535"/>
            <a:ext cx="4124418" cy="25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571320" y="285840"/>
            <a:ext cx="82803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ЗАВДАННЯ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ПЕДАГОГІЧНОЇ  РАДИ: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259632" y="1535760"/>
            <a:ext cx="7704856" cy="515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480" algn="just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r>
              <a:rPr lang="uk-UA" sz="2200" b="0" strike="noStrike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Здійснити аналіз освітньої діяльності за  І семестр та скорегувати основні напрями роботи закладу на ІІ семестр 2021-2022 </a:t>
            </a:r>
            <a:r>
              <a:rPr lang="uk-UA" sz="2200" b="0" strike="noStrike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н.р</a:t>
            </a:r>
            <a:r>
              <a:rPr lang="uk-UA" sz="2200" b="0" strike="noStrike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.;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r>
              <a:rPr lang="uk-UA" sz="2200" b="0" strike="noStrike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Затвердити претендентів на нагородження медалями;</a:t>
            </a:r>
          </a:p>
          <a:p>
            <a:pPr marL="457200" indent="-456480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r>
              <a:rPr lang="uk-UA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Розглянути питання організації фізичного виховання в ліцеї та </a:t>
            </a:r>
            <a:r>
              <a:rPr lang="uk-UA" sz="2200" spc="-1" dirty="0" err="1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медико-педагогічного</a:t>
            </a:r>
            <a:r>
              <a:rPr lang="uk-UA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контролю за фізичним вихованням учнів у І семестрі 2021-2022 </a:t>
            </a:r>
            <a:r>
              <a:rPr lang="uk-UA" sz="2200" spc="-1" dirty="0" err="1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uk-UA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</a:p>
          <a:p>
            <a:pPr marL="457200" indent="-456480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endParaRPr lang="uk-UA" sz="2200" b="0" strike="noStrike" spc="-1" dirty="0" smtClean="0">
              <a:solidFill>
                <a:srgbClr val="3B1D15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450720" lvl="0" indent="-362880" algn="just"/>
            <a:r>
              <a:rPr lang="ru-RU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2200" spc="-1" dirty="0">
              <a:solidFill>
                <a:srgbClr val="36130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57200" indent="-456480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696091" y="116632"/>
            <a:ext cx="7209360" cy="72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563812" y="4977392"/>
            <a:ext cx="27756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ДЕНЬ </a:t>
            </a:r>
            <a:r>
              <a:rPr lang="uk-UA" sz="2000" b="1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ПАМ'ЯТІ ЖЕРТВ ГОЛОДОМОРІВ</a:t>
            </a:r>
            <a:r>
              <a:rPr lang="ru-RU" sz="2000" b="1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2" descr="D:\Фото з телефону\IMG-f28d6b209f4b0d0c3571898283d372cc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8" y="977142"/>
            <a:ext cx="5082208" cy="38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Фото з телефону\IMG-29103e07891bc2ba8fc98f3d840e1d23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96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35" y="5157192"/>
            <a:ext cx="8229240" cy="1250280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УРОК ПАМ'ЯТІ</a:t>
            </a:r>
            <a:br>
              <a:rPr lang="uk-UA" sz="20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«80-РІЧЧЯ БАБИНОГО ЯРУ В КОНТЕКСТІ ГОЛОКОСТУ </a:t>
            </a:r>
            <a:br>
              <a:rPr lang="ru-RU" sz="20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У ПЕРІОД ДРУГОЇ СВІТОВОЇ ВІЙНИ»</a:t>
            </a:r>
            <a:endParaRPr lang="uk-UA" sz="2000" b="1" dirty="0">
              <a:solidFill>
                <a:srgbClr val="4D24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D:\Фото з телефону\05.10.21\IMG-609ac4a39a769ede949d0a67c8d126fa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6" y="10527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Фото з телефону\IMG-a53d21054a76fbb884887a407793c7c2-V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1277" y="1916832"/>
            <a:ext cx="510272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1475656" y="107963"/>
            <a:ext cx="7209360" cy="72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5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75821"/>
            <a:ext cx="7031758" cy="893539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БЛАГОДІЙНА АКЦІЯ «5 КАРТОПЛИН»</a:t>
            </a:r>
            <a:endParaRPr lang="uk-UA" sz="2000" b="1" dirty="0">
              <a:solidFill>
                <a:srgbClr val="4D24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 з телефону\05.10.21\IMG-e9153440771fd388d9a3cd030e2c178d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" y="1124744"/>
            <a:ext cx="3488307" cy="46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Фото з телефону\19.10.21\FB_IMG_16319025315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9905" y="2060848"/>
            <a:ext cx="2736304" cy="23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Фото з телефону\19.10.21\FB_IMG_16319025531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536" y="892064"/>
            <a:ext cx="2843808" cy="50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stomShape 1"/>
          <p:cNvSpPr/>
          <p:nvPr/>
        </p:nvSpPr>
        <p:spPr>
          <a:xfrm>
            <a:off x="1187624" y="188640"/>
            <a:ext cx="7209360" cy="72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3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48709"/>
            <a:ext cx="4680520" cy="792088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«МОЛОДЬ ЗА ДЕМОКРАТІЮ </a:t>
            </a:r>
            <a:b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УКРАЇНІ»</a:t>
            </a:r>
            <a:endParaRPr lang="uk-UA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 з телефону\IMG-cec1ba1e1f26c858c607a2cf2972e017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" y="692696"/>
            <a:ext cx="4038600" cy="26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Фото з телефону\IMG-d11af389915d0e9e01e776aec461d468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99519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то з телефону\IMG-c6ed29bf3f159527c88d9bfc630e07f2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181" y="874708"/>
            <a:ext cx="4038600" cy="26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Фото з телефону\IMG-fc1a2659053c42f3015850cda117188d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181" y="3717032"/>
            <a:ext cx="4069700" cy="271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stomShape 1"/>
          <p:cNvSpPr/>
          <p:nvPr/>
        </p:nvSpPr>
        <p:spPr>
          <a:xfrm>
            <a:off x="1547664" y="116632"/>
            <a:ext cx="7209360" cy="72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31" y="4915024"/>
            <a:ext cx="3404704" cy="1250280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СТРАТЕГІЧНА СЕСІЯ</a:t>
            </a:r>
            <a:endParaRPr lang="uk-UA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 з телефону\IMG-00d605b6a69ea07512a019fcc3fb6818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1" y="980728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з телефону\IMG-4c0ce852a9a85b9c009caede5bfc6142-V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3223554"/>
            <a:ext cx="4930598" cy="29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1696091" y="116632"/>
            <a:ext cx="7209360" cy="72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1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509120"/>
            <a:ext cx="3456384" cy="1250280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МАЙСТЕР-КЛАС З ВИГОТОВЛЕННЯ </a:t>
            </a:r>
            <a:b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СВІТЛОВІДБИВАЮЧИХ ФЛІКЕРІВ</a:t>
            </a:r>
            <a:endParaRPr lang="uk-UA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 з телефону\IMG-bd610ec2199e6a05309472e6ca5b1f92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54" y="116632"/>
            <a:ext cx="507973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Фото з телефону\IMG-72932a40c2dc02b37ae25c920700e960-V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8628" y="3068960"/>
            <a:ext cx="584244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5220072" y="620688"/>
            <a:ext cx="3757387" cy="72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0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590605"/>
            <a:ext cx="3960440" cy="125028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 МИКОЛАЯ</a:t>
            </a:r>
            <a:endParaRPr lang="uk-UA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 з телефону\IMG-9d01a08aadb062092d79c6948b1c00d2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519827" cy="26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Фото з телефону\IMG-9bb512001fcbb52136d530f20ad5e533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202" y="3260558"/>
            <a:ext cx="3303957" cy="24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то з телефону\IMG-36c029a874d94c1da23620a546eff07c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159" y="87090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Фото з телефону\IMG_20211217_112127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832" y="3923966"/>
            <a:ext cx="3528392" cy="26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stomShape 1"/>
          <p:cNvSpPr/>
          <p:nvPr/>
        </p:nvSpPr>
        <p:spPr>
          <a:xfrm>
            <a:off x="1696091" y="116632"/>
            <a:ext cx="7209360" cy="72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0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УКРАЇНСЬКОЇ ХУСТКИ</a:t>
            </a:r>
            <a:endParaRPr lang="uk-UA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 з телефону\IMG-be535a19baa2524fb78d0c5f8b68745c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92" y="1673354"/>
            <a:ext cx="5115188" cy="51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73353"/>
            <a:ext cx="3563571" cy="518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267744" y="537540"/>
            <a:ext cx="5503680" cy="7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ПРОФОРІЄНТАЦІЙНА </a:t>
            </a:r>
            <a:r>
              <a:rPr lang="ru-RU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259632" y="1052736"/>
            <a:ext cx="75608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 smtClean="0">
                <a:latin typeface="Times New Roman"/>
                <a:ea typeface="Times New Roman"/>
              </a:rPr>
              <a:t>години </a:t>
            </a:r>
            <a:r>
              <a:rPr lang="uk-UA" sz="1400" dirty="0">
                <a:latin typeface="Times New Roman"/>
                <a:ea typeface="Times New Roman"/>
              </a:rPr>
              <a:t>спілкування «Хочу, можу, треба – коли обираєш професію!», «Вибір майбутньої професії. Темперамент і професія», «Від мрії до професії»;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latin typeface="Times New Roman"/>
                <a:ea typeface="Times New Roman"/>
              </a:rPr>
              <a:t>зустрічі з працівниками Ніжинського об’єднаного міського територіального центру комплектування та соціальної підтримки;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latin typeface="Times New Roman"/>
                <a:ea typeface="Times New Roman"/>
              </a:rPr>
              <a:t>зустрічі із викладачами Ніжинського  державного університету імені Миколи Гоголя;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latin typeface="Times New Roman"/>
                <a:ea typeface="Times New Roman"/>
              </a:rPr>
              <a:t>очно-заочна екскурсія у вищі навчальні заклади міста та України;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latin typeface="Times New Roman"/>
                <a:ea typeface="Times New Roman"/>
              </a:rPr>
              <a:t>диспут «Вища освіта – мета чи засіб</a:t>
            </a:r>
            <a:r>
              <a:rPr lang="uk-UA" sz="1400" dirty="0" smtClean="0">
                <a:latin typeface="Times New Roman"/>
                <a:ea typeface="Times New Roman"/>
              </a:rPr>
              <a:t>?»;  </a:t>
            </a:r>
            <a:endParaRPr lang="uk-UA" sz="14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latin typeface="Times New Roman"/>
                <a:ea typeface="Times New Roman"/>
              </a:rPr>
              <a:t>індивідуальні бесіди з учнями «Психологія і вибір професії»;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latin typeface="Times New Roman"/>
                <a:ea typeface="Times New Roman"/>
              </a:rPr>
              <a:t>батьківські збори у режимі онлайн «Роль батьків у професійному визначенні учнів», «Здібності та професійна </a:t>
            </a:r>
            <a:r>
              <a:rPr lang="uk-UA" sz="1400" dirty="0" err="1">
                <a:latin typeface="Times New Roman"/>
                <a:ea typeface="Times New Roman"/>
              </a:rPr>
              <a:t>самовизначеність</a:t>
            </a:r>
            <a:r>
              <a:rPr lang="uk-UA" sz="1400" dirty="0">
                <a:latin typeface="Times New Roman"/>
                <a:ea typeface="Times New Roman"/>
              </a:rPr>
              <a:t> підлітків», «Ранній вибір майбутньої професії: проблема професійного самовизначення»;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latin typeface="Times New Roman"/>
                <a:ea typeface="Times New Roman"/>
              </a:rPr>
              <a:t>тренінги «Ваш час – у ваших руках», «Як стати лідером», «мислення, що дарує здоров’я та успіх»;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latin typeface="Times New Roman"/>
                <a:ea typeface="Times New Roman"/>
              </a:rPr>
              <a:t>індивідуальні консультації «Професійне самовизначення учні</a:t>
            </a:r>
            <a:r>
              <a:rPr lang="uk-UA" sz="14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в</a:t>
            </a:r>
            <a:r>
              <a:rPr lang="uk-UA" sz="1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400" dirty="0" smtClean="0">
                <a:latin typeface="Times New Roman"/>
                <a:ea typeface="Times New Roman"/>
              </a:rPr>
              <a:t>зустріч із ліцеїстами-випускниками</a:t>
            </a:r>
            <a:r>
              <a:rPr lang="uk-UA" sz="1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.</a:t>
            </a:r>
            <a:endParaRPr lang="uk-UA" sz="1400" dirty="0">
              <a:solidFill>
                <a:schemeClr val="bg2">
                  <a:lumMod val="2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204219" y="260648"/>
            <a:ext cx="7497360" cy="7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РОБОТА З БАТЬКАМИ: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57334" y="785160"/>
            <a:ext cx="7591130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1100" dirty="0">
                <a:latin typeface="Times New Roman"/>
                <a:ea typeface="Times New Roman"/>
                <a:cs typeface="Times New Roman"/>
              </a:rPr>
              <a:t>роз'яснювальна робота щодо необхідності впровадження в ліцеї обмежувальних заходів стосовно відвідування ліцею сторонніми особами;</a:t>
            </a:r>
            <a:endParaRPr lang="uk-UA" sz="11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100" dirty="0">
                <a:latin typeface="Times New Roman"/>
                <a:ea typeface="Times New Roman"/>
                <a:cs typeface="Times New Roman"/>
              </a:rPr>
              <a:t> педагогічні консультації з проблем: «Як допомогти дитині не зневіритись у своїх силах?», «Труднощі, які зазнає дитина, адаптуючись до нового колективу», «Контроль батьків за раціональним розподілом часу дітей під час канікул», «Про відповідальність батьків за доступ до інформації в мережі Інтернет, що становить загрозу фізичному, інтелектуальному, морально-психологічному стану дитини»;</a:t>
            </a:r>
            <a:endParaRPr lang="uk-UA" sz="11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100" dirty="0">
                <a:latin typeface="Times New Roman"/>
                <a:ea typeface="Times New Roman"/>
                <a:cs typeface="Times New Roman"/>
              </a:rPr>
              <a:t>бесіди щодо дотримання правил внутрішнього розпорядку ліцею, організації самоконтролю та самопідготовки учнів;</a:t>
            </a:r>
            <a:r>
              <a:rPr lang="uk-UA" sz="1100" dirty="0">
                <a:latin typeface="Calibri"/>
                <a:ea typeface="Times New Roman"/>
                <a:cs typeface="Times New Roman"/>
              </a:rPr>
              <a:t> </a:t>
            </a:r>
            <a:r>
              <a:rPr lang="uk-UA" sz="1100" dirty="0">
                <a:latin typeface="Times New Roman"/>
                <a:ea typeface="Times New Roman"/>
                <a:cs typeface="Times New Roman"/>
              </a:rPr>
              <a:t>режиму роботи ліцею, контролю за ефективним навчанням учнів; відвідування учнями позаурочних форм роботи  як засобу поглибленої предметної підготовки та всебічного розвитку учнів ліцею (факультативи, спецкурси, консультації); про необхідність гарячого харчування дітей; контролю за поведінкою дітей у громадських місцях та вдома;</a:t>
            </a:r>
            <a:endParaRPr lang="uk-UA" sz="11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100" dirty="0">
                <a:latin typeface="Times New Roman"/>
                <a:ea typeface="Times New Roman"/>
                <a:cs typeface="Times New Roman"/>
              </a:rPr>
              <a:t>бесіди на різні теми: «Культура поведінки в гуртожитку», «Культура спілкування між людьми», «Дотримання санітарно-гігієнічних норм – запорука здоров’я дитини», «Значення спілкування в розвитку особистісних якостей ран-нього юнацького віку» та ін.</a:t>
            </a:r>
            <a:endParaRPr lang="uk-UA" sz="1100" dirty="0">
              <a:latin typeface="Calibri"/>
              <a:ea typeface="Times New Roman"/>
              <a:cs typeface="Times New Roman"/>
            </a:endParaRPr>
          </a:p>
          <a:p>
            <a:pPr marL="276225" algn="just">
              <a:lnSpc>
                <a:spcPct val="150000"/>
              </a:lnSpc>
              <a:spcAft>
                <a:spcPts val="0"/>
              </a:spcAft>
            </a:pPr>
            <a:r>
              <a:rPr lang="uk-UA" sz="1100" dirty="0">
                <a:latin typeface="Times New Roman"/>
                <a:ea typeface="Times New Roman"/>
                <a:cs typeface="Times New Roman"/>
              </a:rPr>
              <a:t>Під час дистанційної форми навчання робота з батьками проводилася за допомогою:</a:t>
            </a:r>
            <a:endParaRPr lang="uk-UA" sz="11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100" dirty="0" err="1">
                <a:latin typeface="Times New Roman"/>
                <a:ea typeface="Times New Roman"/>
                <a:cs typeface="Times New Roman"/>
              </a:rPr>
              <a:t>вайберу</a:t>
            </a:r>
            <a:r>
              <a:rPr lang="uk-UA" sz="1100" dirty="0">
                <a:latin typeface="Times New Roman"/>
                <a:ea typeface="Times New Roman"/>
                <a:cs typeface="Times New Roman"/>
              </a:rPr>
              <a:t> (чату для переписки та обміну файлами);</a:t>
            </a:r>
            <a:endParaRPr lang="uk-UA" sz="11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100" dirty="0">
                <a:latin typeface="Times New Roman"/>
                <a:ea typeface="Times New Roman"/>
                <a:cs typeface="Times New Roman"/>
              </a:rPr>
              <a:t>платформи для онлайн-конференцій </a:t>
            </a:r>
            <a:r>
              <a:rPr lang="en-US" sz="1100" dirty="0">
                <a:latin typeface="Times New Roman"/>
                <a:ea typeface="Times New Roman"/>
                <a:cs typeface="Times New Roman"/>
              </a:rPr>
              <a:t>zoom.</a:t>
            </a:r>
            <a:endParaRPr lang="uk-UA" sz="1100" dirty="0">
              <a:latin typeface="Calibri"/>
              <a:ea typeface="Times New Roman"/>
              <a:cs typeface="Times New Roman"/>
            </a:endParaRPr>
          </a:p>
          <a:p>
            <a:pPr indent="276225" algn="just">
              <a:lnSpc>
                <a:spcPct val="150000"/>
              </a:lnSpc>
              <a:spcAft>
                <a:spcPts val="0"/>
              </a:spcAft>
            </a:pPr>
            <a:r>
              <a:rPr lang="uk-UA" sz="11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uk-UA" sz="1100" dirty="0">
                <a:latin typeface="Times New Roman"/>
                <a:ea typeface="Times New Roman"/>
                <a:cs typeface="Times New Roman"/>
              </a:rPr>
              <a:t>Робота з батьками була спрямована  на те, як організувати освітній процес вдома під час дистанційного навчання, щодо необхідності чергування онлайн-навчання з іншими видами навчальної діяльності, мотивації дитини до успіху, причетності батьків до організації навчання.</a:t>
            </a:r>
            <a:endParaRPr lang="uk-UA" sz="11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321865" y="1224086"/>
            <a:ext cx="74973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1321864" y="1822908"/>
            <a:ext cx="7529815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0900" indent="-342900" algn="just"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uk-UA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Продовжено </a:t>
            </a:r>
            <a:r>
              <a:rPr lang="uk-UA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роботу над </a:t>
            </a:r>
            <a:r>
              <a:rPr lang="uk-UA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науково-методичною темою «Соціалізація ліцеїстів в умовах профільної середньої освіти» (2019-2024 рр.);</a:t>
            </a:r>
          </a:p>
          <a:p>
            <a:pPr marL="450900" indent="-342900" algn="just"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uk-UA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Організовано:</a:t>
            </a:r>
          </a:p>
          <a:p>
            <a:pPr marL="815975" indent="-342900" algn="just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uk-UA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якості освітньої діяльності за напрямом «Система оцінювання здобувачів освіти»; </a:t>
            </a:r>
          </a:p>
          <a:p>
            <a:pPr marL="815975" indent="-342900" algn="just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uk-UA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роботу ШМП і ШМЛ;</a:t>
            </a:r>
          </a:p>
          <a:p>
            <a:pPr marL="450900" indent="-342900" algn="just"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uk-UA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Укладено Колективний договір на 2021-2026 рр.</a:t>
            </a: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uk-UA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571320" y="285840"/>
            <a:ext cx="82803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 </a:t>
            </a:r>
            <a:r>
              <a:rPr lang="ru-RU" sz="3200" b="1" strike="noStrike" spc="-1" dirty="0" err="1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Аналіз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роботи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ліцею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   I семестр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2021-2022 </a:t>
            </a:r>
            <a:r>
              <a:rPr lang="ru-RU" sz="3200" b="1" strike="noStrike" spc="-1" dirty="0" err="1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899640" y="254700"/>
            <a:ext cx="810828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0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0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НАУКОВО-МЕТОДИЧНОЇ </a:t>
            </a:r>
            <a:r>
              <a:rPr lang="ru-RU" sz="2000" b="1" strike="noStrike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РАДИ ЛІЦЕЮ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1246320" y="1121040"/>
            <a:ext cx="7560000" cy="56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360" algn="just">
              <a:lnSpc>
                <a:spcPct val="150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7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 </a:t>
            </a:r>
            <a:r>
              <a:rPr lang="uk-UA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організацію і проведення педагогічних читань: «Життєві історії про гартування волі, як научитися перетворювати труднощі в шляхи зростання (спільно з ліцеїстами</a:t>
            </a:r>
            <a:r>
              <a:rPr lang="uk-UA" sz="17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)».</a:t>
            </a:r>
          </a:p>
          <a:p>
            <a:pPr marL="343080" indent="-342360" algn="just">
              <a:lnSpc>
                <a:spcPct val="150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7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 </a:t>
            </a:r>
            <a:r>
              <a:rPr lang="uk-UA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організацію і проведення методичного тренінгу «Методика соціалізації ліцеїстів : філологічна мозаїка».</a:t>
            </a:r>
          </a:p>
          <a:p>
            <a:pPr marL="343080" indent="-342360" algn="just">
              <a:lnSpc>
                <a:spcPct val="150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 організацію і проведення евристичного психолого-педагогічного </a:t>
            </a:r>
            <a:r>
              <a:rPr lang="uk-UA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полілога</a:t>
            </a:r>
            <a:r>
              <a:rPr lang="uk-UA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«Педагогіка партнерства: вектор спрямованості».</a:t>
            </a:r>
          </a:p>
          <a:p>
            <a:pPr marL="343080" indent="-342360" algn="just">
              <a:lnSpc>
                <a:spcPct val="150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 організацію і проведення проблемного педагогічного діалогу: «Академічна доброчесність: вимоги сумління чи законодавства?».</a:t>
            </a:r>
          </a:p>
          <a:p>
            <a:pPr marL="343080" indent="-342360" algn="just">
              <a:lnSpc>
                <a:spcPct val="150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«Педагогічна майстерність – похідна професіоналізму вчителя!»</a:t>
            </a:r>
          </a:p>
          <a:p>
            <a:pPr marL="343080" indent="-342360" algn="just">
              <a:lnSpc>
                <a:spcPct val="150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Розгляд та погодження матеріалів для випуску «Науково-методичного вісника Ніжинського обласного педагогічного ліцею Чернігівської обласної ради» № 2 (20).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285920" y="214200"/>
            <a:ext cx="75002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РОБОТА  ПРЕДМЕТНИХ  КАФЕДР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4407840" y="3516840"/>
            <a:ext cx="4735440" cy="10047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chemeClr val="bg1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Кафедра вчителів художньо-естетичного розвитку, фізичної культури, захисту Вітчизни, технологій та вихователів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993960" y="6019920"/>
            <a:ext cx="3959640" cy="6998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Кафедра вчителів природничо-математичних дисциплін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993960" y="3009240"/>
            <a:ext cx="40417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Кафедра вчителів іноземних мов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5280840" y="676080"/>
            <a:ext cx="37332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Кафедра вчителів суспільно-гуманітарних дисциплін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7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3640" y="803520"/>
            <a:ext cx="4071600" cy="20577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8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640" y="1410480"/>
            <a:ext cx="3776760" cy="1998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9" name="Picture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480" y="3532680"/>
            <a:ext cx="2780280" cy="21952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0" name="Picture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960" y="4597920"/>
            <a:ext cx="3311640" cy="20350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5157224" y="161760"/>
            <a:ext cx="3919192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Предметні</a:t>
            </a:r>
            <a:r>
              <a:rPr lang="ru-RU" sz="3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strike="noStrike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тижні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5492565" y="836712"/>
            <a:ext cx="3651435" cy="39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фізичної культури та спорту (вересень, відповідальний В. Боровик), </a:t>
            </a:r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мистецтва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(жовтень, відповідальна К. Борисова), психології (листопад, відповідальна Ю. </a:t>
            </a:r>
            <a:r>
              <a:rPr lang="uk-UA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Болох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),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слов’янської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писемності та української мови (листопад, відповідальна А. Іващенко (дистанційно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), 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фізики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та астрономії (листопад, відповідальна Ю. </a:t>
            </a:r>
            <a:r>
              <a:rPr lang="uk-UA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Дерід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), </a:t>
            </a:r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математики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та інформатики (листопад, відповідальна Т. </a:t>
            </a:r>
            <a:r>
              <a:rPr lang="uk-UA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Шмаглій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), </a:t>
            </a:r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громадянської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освіти (грудень, відповідальна О. </a:t>
            </a:r>
            <a:r>
              <a:rPr lang="uk-UA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Рябцева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4" y="549000"/>
            <a:ext cx="5576922" cy="4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107640" y="-8182"/>
            <a:ext cx="9035640" cy="990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10000"/>
              </a:lnSpc>
            </a:pPr>
            <a:r>
              <a:rPr lang="ru-RU" sz="20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НАУКОВО-МЕТОДИЧНА ДІЯЛЬНІСТЬ </a:t>
            </a:r>
            <a:r>
              <a:rPr lang="ru-RU" sz="2000" b="1" strike="noStrike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ПЕДАГОГІВ</a:t>
            </a:r>
          </a:p>
          <a:p>
            <a:pPr algn="ctr">
              <a:lnSpc>
                <a:spcPct val="110000"/>
              </a:lnSpc>
            </a:pPr>
            <a:r>
              <a:rPr lang="ru-RU" sz="20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(Наказ по </a:t>
            </a:r>
            <a:r>
              <a:rPr lang="ru-RU" sz="2000" b="1" spc="-1" dirty="0" err="1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ліцею</a:t>
            </a:r>
            <a:r>
              <a:rPr lang="ru-RU" sz="20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від</a:t>
            </a:r>
            <a:r>
              <a:rPr lang="ru-RU" sz="20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04.01.2022 № 2-Н)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14" name="Table 2"/>
          <p:cNvGraphicFramePr/>
          <p:nvPr>
            <p:extLst>
              <p:ext uri="{D42A27DB-BD31-4B8C-83A1-F6EECF244321}">
                <p14:modId xmlns:p14="http://schemas.microsoft.com/office/powerpoint/2010/main" val="1600579039"/>
              </p:ext>
            </p:extLst>
          </p:nvPr>
        </p:nvGraphicFramePr>
        <p:xfrm>
          <a:off x="377100" y="982242"/>
          <a:ext cx="8496720" cy="5703080"/>
        </p:xfrm>
        <a:graphic>
          <a:graphicData uri="http://schemas.openxmlformats.org/drawingml/2006/table">
            <a:tbl>
              <a:tblPr/>
              <a:tblGrid>
                <a:gridCol w="3024248"/>
                <a:gridCol w="1584176"/>
                <a:gridCol w="1656184"/>
                <a:gridCol w="1152128"/>
                <a:gridCol w="1079984"/>
              </a:tblGrid>
              <a:tr h="53640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Міжнародний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рівень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Всеукраїнський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рівень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Обласний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рівень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Ліцейський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рівень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</a:tr>
              <a:tr h="930056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Науково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практичні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конференції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,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семінари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,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вебінари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,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міні-EdCamp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(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учителі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13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Публікації учителів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58140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Науково-практичні конференції  (учні)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427848">
                <a:tc>
                  <a:txBody>
                    <a:bodyPr/>
                    <a:lstStyle/>
                    <a:p>
                      <a:pPr marL="50760">
                        <a:lnSpc>
                          <a:spcPct val="100000"/>
                        </a:lnSpc>
                      </a:pP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Публікації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учнів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5076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58140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Конкурси, творчі проекти, фестивалі (учителі)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</a:tr>
              <a:tr h="87228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Конкурси, творчі проекти, фестивалі (учні)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50760">
                        <a:lnSpc>
                          <a:spcPct val="115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934484">
                <a:tc gridSpan="5"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1" strike="noStrike" spc="-1" dirty="0" err="1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Науково-методичний</a:t>
                      </a:r>
                      <a:r>
                        <a:rPr lang="ru-RU" sz="1600" b="1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вісник</a:t>
                      </a:r>
                      <a:r>
                        <a:rPr lang="ru-RU" sz="1600" b="1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</a:t>
                      </a:r>
                      <a:r>
                        <a:rPr lang="ru-RU" sz="1600" b="1" strike="noStrike" spc="-1" dirty="0" err="1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Ніжинського</a:t>
                      </a:r>
                      <a:r>
                        <a:rPr lang="ru-RU" sz="1600" b="1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обласного</a:t>
                      </a:r>
                      <a:r>
                        <a:rPr lang="ru-RU" sz="1600" b="1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педагогічного</a:t>
                      </a:r>
                      <a:r>
                        <a:rPr lang="ru-RU" sz="1600" b="1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ліцею</a:t>
                      </a:r>
                      <a:r>
                        <a:rPr lang="ru-RU" sz="1600" b="1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№2(20) </a:t>
                      </a: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992198" y="5092200"/>
            <a:ext cx="8054320" cy="17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uk-UA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Всеукраїнська науково-практична конференція </a:t>
            </a:r>
            <a:r>
              <a:rPr lang="uk-UA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 міжнародною участю </a:t>
            </a:r>
            <a:r>
              <a:rPr lang="uk-UA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«Актуальні проблеми підтримки педагогічною спільнотою та громадськістю реформ у сфері загальної середньої освіти», </a:t>
            </a:r>
            <a:r>
              <a:rPr lang="uk-UA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яка була організована </a:t>
            </a:r>
            <a:r>
              <a:rPr lang="uk-UA" sz="20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онлайн</a:t>
            </a:r>
            <a:r>
              <a:rPr lang="uk-UA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Інститутом соціальної та політичної психології НАПН України </a:t>
            </a:r>
            <a:r>
              <a:rPr lang="ru-RU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Ю.Бойко</a:t>
            </a:r>
            <a:r>
              <a:rPr lang="ru-RU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С.Сліпак</a:t>
            </a:r>
            <a:r>
              <a:rPr lang="ru-RU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Т.Шевчук</a:t>
            </a:r>
            <a:r>
              <a:rPr lang="ru-RU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 lang="ru-RU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4924080" y="378360"/>
            <a:ext cx="41018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ДІЛИМОСЯ ДОСВІДОМ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832964"/>
            <a:ext cx="6984776" cy="43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1034023" y="4437112"/>
            <a:ext cx="3147754" cy="1872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Модератор </a:t>
            </a: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дискусії вчителів учасників пілотного </a:t>
            </a:r>
            <a:r>
              <a:rPr lang="uk-UA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проєкту</a:t>
            </a: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 форумах міжнародної платформи ОТС 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en-US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British </a:t>
            </a:r>
            <a:r>
              <a:rPr lang="en-US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Council) </a:t>
            </a: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програмою курсу </a:t>
            </a:r>
            <a:r>
              <a:rPr lang="en-US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Teaching English in Basic </a:t>
            </a:r>
            <a:r>
              <a:rPr lang="en-US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School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160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Л. </a:t>
            </a:r>
            <a:r>
              <a:rPr lang="ru-RU" sz="160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Павлюк</a:t>
            </a:r>
            <a:r>
              <a:rPr lang="ru-RU" sz="160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 lang="ru-RU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6330475" y="152370"/>
            <a:ext cx="228395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ДІЛИМОСЯ ДОСВІДОМ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5940152" y="1124744"/>
            <a:ext cx="3064596" cy="2232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Проведення он-лайн тренінгів </a:t>
            </a: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 підвищення кваліфікації вчителів 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іноземної мови, </a:t>
            </a: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які навчатимуть учнів 5 – 9 класів за новим Державним стандартом базової середньої 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освіти </a:t>
            </a:r>
          </a:p>
          <a:p>
            <a:pPr algn="just">
              <a:lnSpc>
                <a:spcPct val="100000"/>
              </a:lnSpc>
            </a:pP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160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Л. </a:t>
            </a:r>
            <a:r>
              <a:rPr lang="ru-RU" sz="160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Павлюк</a:t>
            </a:r>
            <a:r>
              <a:rPr lang="ru-RU" sz="160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 lang="ru-RU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46"/>
            <a:ext cx="5460255" cy="417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2218" y="3620422"/>
            <a:ext cx="4682530" cy="29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2"/>
          <p:cNvSpPr/>
          <p:nvPr/>
        </p:nvSpPr>
        <p:spPr>
          <a:xfrm>
            <a:off x="284678" y="1355656"/>
            <a:ext cx="2797736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ЗАПОЗИЧУЄМО ДОСВІД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235" y="260648"/>
            <a:ext cx="6120765" cy="3825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36314"/>
            <a:ext cx="61214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6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2"/>
          <p:cNvSpPr/>
          <p:nvPr/>
        </p:nvSpPr>
        <p:spPr>
          <a:xfrm>
            <a:off x="1367765" y="918458"/>
            <a:ext cx="2797736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ЗАПОЗИЧУЄМО ДОСВІД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35300"/>
            <a:ext cx="5533266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2576"/>
            <a:ext cx="4572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76915"/>
              </p:ext>
            </p:extLst>
          </p:nvPr>
        </p:nvGraphicFramePr>
        <p:xfrm>
          <a:off x="1043608" y="116642"/>
          <a:ext cx="7848872" cy="6624828"/>
        </p:xfrm>
        <a:graphic>
          <a:graphicData uri="http://schemas.openxmlformats.org/drawingml/2006/table">
            <a:tbl>
              <a:tblPr firstRow="1" firstCol="1" bandRow="1"/>
              <a:tblGrid>
                <a:gridCol w="5582212"/>
                <a:gridCol w="2266660"/>
              </a:tblGrid>
              <a:tr h="120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Звіт про придбані матеріали липень - грудень 2021р. 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20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загальний фонд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Оновлення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прогрми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"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M.E.Doc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", ключі ЕЦП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2000,00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Інструменти (молоток, верстак)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1710,50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Картриджі/Заправка картриджів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1000,00/2000,00 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Журнали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1714,50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Виготовлення та друк "Свідоцтв про освіту"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550,80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Інформаційно-консультативні послуги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18000,00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Щітка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350,00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Подовжувачі/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Світильники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522,00/ 3159,00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Медикаменти/ Пульсоксиметр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3917,93/734,00 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Страхові послуги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3909,98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Туалетний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папір/Рідке мило/Дозатори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6320,00/357,00/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1102,80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Перезарядка вогнегасників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Передплата періодичних видань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9357,00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Комутатор, щитки, роутер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19320,00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Маска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медична/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Бандаж, плівка-клапан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7020,00/1830,00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АХД експрес 2000, </a:t>
                      </a:r>
                      <a:r>
                        <a:rPr lang="uk-UA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бланідас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/Миючі засоби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21034,98/ 3915,00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Джерела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пезперебійного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струму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13000,00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Канцтовари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13799,62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Ваги, модель ДВЗ, набір важків з механіки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3777,00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Топографічні карти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1684,00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Послуги з проходження курсу навчання з публічних закупівель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2800,00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Плата за освітні послуги з підвищення кваліфікації вчителів (НУШ)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19350,00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Токен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 Обробка сертифікату ключа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695,00/331,00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Лампи настільні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2750,00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Разом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168214,11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27334"/>
              </p:ext>
            </p:extLst>
          </p:nvPr>
        </p:nvGraphicFramePr>
        <p:xfrm>
          <a:off x="1043608" y="116642"/>
          <a:ext cx="7920880" cy="1485502"/>
        </p:xfrm>
        <a:graphic>
          <a:graphicData uri="http://schemas.openxmlformats.org/drawingml/2006/table">
            <a:tbl>
              <a:tblPr firstRow="1" firstCol="1" bandRow="1"/>
              <a:tblGrid>
                <a:gridCol w="4824536"/>
                <a:gridCol w="3096344"/>
              </a:tblGrid>
              <a:tr h="120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Звіт про придбані матеріали липень - грудень 2021р. </a:t>
                      </a:r>
                      <a:endParaRPr lang="uk-UA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благодійний 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фонд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Послуга створення і впровадження локальної мережі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19900,00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Кабель/Комутатори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4645,00/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19980,00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Точка доступу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Ubiquiti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Lite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19900,00/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Разом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94913,70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37" marR="2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1043608" y="1916832"/>
            <a:ext cx="799288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Залишок коштів на казначейському рахунку благодійних внесків станом на</a:t>
            </a:r>
            <a:r>
              <a:rPr lang="uk-UA" sz="16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16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6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01.01.2021 р.  – 32 796,66 грн., </a:t>
            </a:r>
          </a:p>
          <a:p>
            <a:r>
              <a:rPr lang="uk-UA" sz="16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- 01.01.2022 р.  </a:t>
            </a:r>
            <a:r>
              <a:rPr lang="uk-UA" sz="16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- 45168,84  грн. </a:t>
            </a:r>
          </a:p>
          <a:p>
            <a:endParaRPr lang="uk-UA" sz="1400" dirty="0"/>
          </a:p>
          <a:p>
            <a:r>
              <a:rPr lang="uk-UA" sz="1500" b="1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Отримано благодійної допомоги від батьківської ради в натуральній формі на </a:t>
            </a:r>
            <a:endParaRPr lang="uk-UA" sz="1500" b="1" dirty="0" smtClean="0">
              <a:solidFill>
                <a:srgbClr val="4D240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5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суму  </a:t>
            </a:r>
            <a:r>
              <a:rPr lang="uk-UA" sz="1500" b="1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16 827,70 </a:t>
            </a:r>
            <a:r>
              <a:rPr lang="uk-UA" sz="15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грн. </a:t>
            </a:r>
            <a:r>
              <a:rPr lang="uk-UA" sz="1500" b="1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в т.ч.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холодильник </a:t>
            </a:r>
            <a:r>
              <a:rPr lang="en-US" sz="15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Elenberg</a:t>
            </a:r>
            <a:r>
              <a:rPr lang="en-US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MR -48/MR-490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в кількості 1 шт. вартістю 2399,00 грн. – кімната 32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жалюзі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в кількості 2 шт. загальною вартістю 690,00 грн. – клас </a:t>
            </a:r>
            <a:r>
              <a:rPr lang="uk-UA" sz="15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ін.філ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бактерицидний </a:t>
            </a:r>
            <a:r>
              <a:rPr lang="uk-UA" sz="15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опромінювач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SM Technology SMT-36/370-new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в кількості 1 шт. вартістю 1350,00 грн. – кабінет медсестри.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dirty="0" err="1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термопот</a:t>
            </a:r>
            <a:r>
              <a:rPr lang="uk-UA" sz="15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STALGAST 751192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в кількості 1 шт. вартістю 3882,00 грн. – кухня 3 поверху.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мікрохвильові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печі </a:t>
            </a:r>
            <a:r>
              <a:rPr lang="en-US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SAMSUNG VS23R3614AS/BW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кількості 2 шт. загальною вартістю 6387,80 грн. – кухні 2 і 3 поверхів.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БФП </a:t>
            </a:r>
            <a:r>
              <a:rPr lang="uk-UA" sz="15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струменевий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HP </a:t>
            </a:r>
            <a:r>
              <a:rPr lang="en-US" sz="15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DeskJet</a:t>
            </a:r>
            <a:r>
              <a:rPr lang="en-US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2710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Wi-Fi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в кількості 1 шт. вартістю 2118,90 грн. </a:t>
            </a:r>
          </a:p>
          <a:p>
            <a:pPr algn="just"/>
            <a:r>
              <a:rPr lang="uk-UA" sz="1500" b="1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Співпраця з БФ «</a:t>
            </a:r>
            <a:r>
              <a:rPr lang="uk-UA" sz="1500" b="1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Ніжен</a:t>
            </a:r>
            <a:r>
              <a:rPr lang="uk-UA" sz="1500" b="1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</a:p>
          <a:p>
            <a:pPr algn="just"/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Залишок внесків батьківської ради  станом на  01.01.2021 р. – 10416,51 грн. </a:t>
            </a:r>
          </a:p>
          <a:p>
            <a:pPr algn="just"/>
            <a:r>
              <a:rPr lang="uk-UA" sz="15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коштів – 20001,00 грн. ( 1350,00 грн. – прання білизни (віконні штори), 18100,00 –  точки  доступу </a:t>
            </a:r>
            <a:r>
              <a:rPr lang="en-US" sz="15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Ubiquiti</a:t>
            </a:r>
            <a:r>
              <a:rPr lang="en-US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Unifi 6 Lite 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в кількості 4 шт., 551,00  грн. – орендна плата за нерухоме майно)</a:t>
            </a:r>
          </a:p>
          <a:p>
            <a:pPr algn="just"/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Залишок внесків батьківської ради  станом на </a:t>
            </a:r>
            <a:r>
              <a:rPr lang="uk-UA" sz="1500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uk-UA" sz="15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р.  – 35 931,38грн. </a:t>
            </a:r>
          </a:p>
        </p:txBody>
      </p:sp>
    </p:spTree>
    <p:extLst>
      <p:ext uri="{BB962C8B-B14F-4D97-AF65-F5344CB8AC3E}">
        <p14:creationId xmlns:p14="http://schemas.microsoft.com/office/powerpoint/2010/main" val="29089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834" y="151198"/>
            <a:ext cx="4109729" cy="2827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996315"/>
            <a:ext cx="61214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" name="CustomShape 1"/>
          <p:cNvSpPr/>
          <p:nvPr/>
        </p:nvSpPr>
        <p:spPr>
          <a:xfrm>
            <a:off x="5796136" y="225411"/>
            <a:ext cx="3257144" cy="31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Згідно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 планом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роботи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ліцею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відбулися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засідання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ПЕДАГОГІЧНОЇ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РАДИ (5), НАРАД 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ДИРЕКТОРОВІ (5), 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ІНФОРМАЦІЙНИХ ДНІВ, ОПЕРАТИВНИХ НАРАД ПРИ ЗАСТУПНИКАХ, АТЕСТАЦІЙНОЇ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КОМІСІЇ (1), ПК (2),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НМР (2)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043608" y="6079680"/>
            <a:ext cx="7813832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Педагоги </a:t>
            </a:r>
            <a:r>
              <a:rPr lang="ru-RU" sz="20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О.Єрмоленко</a:t>
            </a: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Л.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 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Павлюк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 </a:t>
            </a:r>
            <a:r>
              <a:rPr lang="ru-RU" sz="20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Шмаглій</a:t>
            </a: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діляться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досвідом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роботи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власних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блогах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645" y="72494"/>
            <a:ext cx="422727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72494"/>
            <a:ext cx="4320480" cy="311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3270" y="2816693"/>
            <a:ext cx="4241475" cy="330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924480" y="6060240"/>
            <a:ext cx="8214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Основні події висвітлюються на сайті ліцею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5182"/>
            <a:ext cx="8496944" cy="591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23528" y="393300"/>
            <a:ext cx="8712968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2800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Разом із тим, слід відмітити, що деякі аспекти потребують доопрацювання</a:t>
            </a:r>
            <a:endParaRPr lang="uk-UA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043608" y="1340768"/>
            <a:ext cx="7992888" cy="4608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Tx/>
              <a:buChar char="-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створити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та розпочати роботу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Євроклубу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;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Tx/>
              <a:buChar char="-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більше приділяти уваги підготовці учнів до складання предметів, які виносяться на ЗНО, як профільних так і не профільних, та індивідуальній роботі з учнями, що мають середній рівень знань. </a:t>
            </a:r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i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необхідно </a:t>
            </a:r>
            <a:r>
              <a:rPr lang="uk-UA" i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удосконалити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Tx/>
              <a:buChar char="-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використання доступних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засобів комунікації для учнів, які з поважних причин не можуть взяти участь у синхронному режимі взаємодії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;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Tx/>
              <a:buChar char="-"/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налагодження та підтримання зворотного зв’язку та конструктивної комунікації між усіма учасниками освітнього процесу;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Tx/>
              <a:buChar char="-"/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використання для проведення засідань кафедр, батьківських зборів доступні засоби комунікації;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Tx/>
              <a:buChar char="-"/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здійснення моніторингу і контролю якості навчання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Tx/>
              <a:buChar char="-"/>
            </a:pP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Tx/>
              <a:buChar char="-"/>
            </a:pP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923669" y="332656"/>
            <a:ext cx="651168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1" strike="noStrike" spc="-1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Плануємо</a:t>
            </a:r>
            <a:endParaRPr lang="ru-RU" sz="1800" b="0" strike="noStrike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115616" y="1268760"/>
            <a:ext cx="7920879" cy="2339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 typeface="Courier New" pitchFamily="49" charset="0"/>
              <a:buChar char="o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навчальних тижнів для 10 класів </a:t>
            </a:r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 typeface="Courier New" pitchFamily="49" charset="0"/>
              <a:buChar char="o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навчальних тижнів для 11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класів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 typeface="Courier New" pitchFamily="49" charset="0"/>
              <a:buChar char="o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передбачити ущільнення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матеріалу в дні підготовки та проведення ЗНО (із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23.05.22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27.05.2022)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та святкових днів (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08.03.2022, 25.04.2022, 02 та 09.05.2022)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 typeface="Courier New" pitchFamily="49" charset="0"/>
              <a:buChar char="o"/>
            </a:pPr>
            <a:r>
              <a:rPr lang="uk-UA" sz="180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весняні канікули із 28 березня до 03 квітня 2022 року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333941" y="332656"/>
            <a:ext cx="7702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подати на погодження до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14.01.2022 ЗДНВР С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Сліпак паперові та електронні варіанти календарних планів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1105362" y="2939812"/>
            <a:ext cx="77025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затвердити Порядок зарахування до ліцею у 2022 році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заслухати звіт про результати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самооцінювання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 напрямом на засіданні педагогічної ради 16.06.2022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залучити ліцейське самоврядування та комісію з контролю за якістю харчування до просвітницької роботи щодо нових норм харчування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формування культури економії 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енерго-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та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водоресурсів</a:t>
            </a:r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взяти участь у предметних олімпіадах та конкурсах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сформувати пакети документів для реєстрації на ДПА/ЗНО до 16.02.2022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підготувати довідку про стан виконання Правил ліцеїстів до 27.01.2022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брати участь у діяльності духовно-просвітницького центру «</a:t>
            </a:r>
            <a:r>
              <a:rPr lang="uk-UA" spc="-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Просвіта»</a:t>
            </a:r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uk-UA" b="1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92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979712" y="361788"/>
            <a:ext cx="651168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800" b="0" strike="noStrike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ПРОЄКТ </a:t>
            </a:r>
            <a:r>
              <a:rPr lang="ru-RU" sz="2800" b="0" strike="noStrike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УХВАЛИ</a:t>
            </a:r>
            <a:r>
              <a:rPr lang="ru-RU" sz="3600" b="0" strike="noStrike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ru-RU" sz="1800" b="0" strike="noStrike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275636" y="1196752"/>
            <a:ext cx="7631960" cy="4104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Провести:</a:t>
            </a:r>
          </a:p>
          <a:p>
            <a:pPr marL="720725" indent="-354013" algn="just">
              <a:lnSpc>
                <a:spcPct val="114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фестиваль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педагогічних ідей «Від творчості педагога до творчості учня». Обмін досвідом, захист педагогічних ідей та їх запровадження в освітній процес»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(протягом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лютого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2022, Л. Павлюк);</a:t>
            </a: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720725" indent="-354013" algn="just">
              <a:lnSpc>
                <a:spcPct val="114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методичний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семінар «Формування соціальної компетентності ліцеїстів засобами інтерактивних технологій на уроках іноземної мови та в позаурочний час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(16.02.2022, С.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Мухінська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);</a:t>
            </a: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720725" indent="-354013" algn="just">
              <a:lnSpc>
                <a:spcPct val="114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круглий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стіл «Організація освітнього простору для формування </a:t>
            </a:r>
            <a:r>
              <a:rPr lang="uk-UA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ліцеїста-інноватора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(28.04.2022, Л. Павлюк);</a:t>
            </a: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54013" indent="-354013" algn="just">
              <a:lnSpc>
                <a:spcPct val="114000"/>
              </a:lnSpc>
              <a:buClr>
                <a:srgbClr val="4B2103"/>
              </a:buClr>
              <a:buAutoNum type="arabicPeriod" startAt="2"/>
            </a:pPr>
            <a:r>
              <a:rPr lang="uk-UA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Підготувати:</a:t>
            </a:r>
          </a:p>
          <a:p>
            <a:pPr marL="720725" indent="-354013" algn="just">
              <a:lnSpc>
                <a:spcPct val="114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uk-UA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звіти - слайдові презентації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ІІ семестр  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2021- 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(до 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31.05.2022,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Л.Павлюк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І.Гах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А.Іващенко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С.Мухінська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Т.Шмаглій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);</a:t>
            </a:r>
          </a:p>
          <a:p>
            <a:pPr marL="720725" indent="-354013" algn="just">
              <a:lnSpc>
                <a:spcPct val="114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протоколи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засіданнь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(до 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03.06.2022</a:t>
            </a:r>
            <a:r>
              <a:rPr lang="uk-UA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голови ПК, НМР); </a:t>
            </a:r>
          </a:p>
          <a:p>
            <a:pPr marL="720725" indent="-354013" algn="just">
              <a:lnSpc>
                <a:spcPct val="114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uk-UA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звіти про виконання планів самоосвіти та самоаналіз роботи (на 27.05.2022, педагоги ліцею).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ru-RU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uk-UA" b="0" strike="noStrike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0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365840" y="260640"/>
            <a:ext cx="75258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8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Про </a:t>
            </a:r>
            <a:r>
              <a:rPr lang="ru-RU" sz="2800" b="1" spc="-1" dirty="0" err="1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затвердження</a:t>
            </a:r>
            <a:r>
              <a:rPr lang="ru-RU" sz="28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претендентів</a:t>
            </a:r>
            <a:r>
              <a:rPr lang="ru-RU" sz="2800" b="1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 </a:t>
            </a:r>
            <a:r>
              <a:rPr lang="ru-RU" sz="2800" b="1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нагородження</a:t>
            </a:r>
            <a:r>
              <a:rPr lang="ru-RU" sz="2800" b="1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Золотими</a:t>
            </a:r>
            <a:r>
              <a:rPr lang="ru-RU" sz="2800" b="1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та </a:t>
            </a:r>
            <a:endParaRPr lang="ru-RU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800" b="1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Срібними</a:t>
            </a:r>
            <a:r>
              <a:rPr lang="ru-RU" sz="2800" b="1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медалями </a:t>
            </a:r>
            <a:endParaRPr lang="ru-RU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971640" y="1989000"/>
            <a:ext cx="7920000" cy="36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just">
              <a:lnSpc>
                <a:spcPct val="114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just">
              <a:lnSpc>
                <a:spcPct val="114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just"/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/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/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40" name="Picture 2"/>
          <p:cNvPicPr/>
          <p:nvPr/>
        </p:nvPicPr>
        <p:blipFill>
          <a:blip r:embed="rId2"/>
          <a:stretch/>
        </p:blipFill>
        <p:spPr>
          <a:xfrm>
            <a:off x="2214720" y="2071800"/>
            <a:ext cx="5197320" cy="3340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1" name="CustomShape 3"/>
          <p:cNvSpPr/>
          <p:nvPr/>
        </p:nvSpPr>
        <p:spPr>
          <a:xfrm>
            <a:off x="1428840" y="5500800"/>
            <a:ext cx="72720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pc="-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Наказ МОНУ від 17.03.2015 №306 ;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pc="-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Лист - роз'яснення МОНУ від 29.04.2015 № 1/9-221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081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971640" y="1989000"/>
            <a:ext cx="7920000" cy="36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1143000" y="836640"/>
            <a:ext cx="4148280" cy="54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1214280" y="0"/>
            <a:ext cx="7428960" cy="155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ПРЕТЕНДЕНТИ </a:t>
            </a:r>
            <a:r>
              <a:rPr lang="ru-RU" sz="27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НАГОРОДЖЕННЯ МЕДАЛЯМИ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11 </a:t>
            </a:r>
            <a:r>
              <a:rPr lang="ru-RU" sz="27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клас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1347840" y="1714680"/>
            <a:ext cx="2633400" cy="33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</a:pPr>
            <a:r>
              <a:rPr lang="ru-RU" sz="16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Золото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Каїка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Інна</a:t>
            </a:r>
            <a:endParaRPr lang="ru-RU" sz="1600" b="0" strike="noStrike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Хомич Лада;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Примоченко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Марина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Малецький</a:t>
            </a: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Роман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Страшна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Інна</a:t>
            </a:r>
            <a:endParaRPr lang="ru-RU" sz="1600" b="0" strike="noStrike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Збаратська</a:t>
            </a: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Руслана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Михайленко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Дарина</a:t>
            </a:r>
            <a:endParaRPr lang="ru-RU" sz="1600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ru-RU" sz="1600" b="0" strike="noStrike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5312758" y="1714680"/>
            <a:ext cx="2633400" cy="3298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</a:pPr>
            <a:r>
              <a:rPr lang="ru-RU" sz="16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Срібло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Булда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Катерина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Карпенко Артур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Ткаленко</a:t>
            </a:r>
            <a:r>
              <a:rPr lang="uk-UA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Діана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Гаряча Ангеліна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Мостова Дарина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Яловська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Яна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Кривуця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Роман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6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971640" y="1989000"/>
            <a:ext cx="7920000" cy="36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1143000" y="836640"/>
            <a:ext cx="4148280" cy="54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1214280" y="0"/>
            <a:ext cx="7428960" cy="155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ЗАТВЕРДИТИ ПРЕТЕНДЕНТІВ </a:t>
            </a:r>
            <a:r>
              <a:rPr lang="ru-RU" sz="27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НАГОРОДЖЕННЯ МЕДАЛЯМИ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 </a:t>
            </a:r>
            <a:r>
              <a:rPr lang="ru-RU" sz="27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клас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1370083" y="1268760"/>
            <a:ext cx="2633400" cy="33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</a:pPr>
            <a:r>
              <a:rPr lang="ru-RU" sz="16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Золото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Лубенець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Руслана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Мехед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Вікторія</a:t>
            </a:r>
            <a:endParaRPr lang="ru-RU" sz="1600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Немченко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Арсеній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Шевченко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Дмитро</a:t>
            </a:r>
            <a:endParaRPr lang="ru-RU" sz="1600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Гречуха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Світлана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Нечепа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Анна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Прощенко </a:t>
            </a: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Вероніка</a:t>
            </a:r>
            <a:endParaRPr lang="ru-RU" sz="1600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Бобчинець</a:t>
            </a: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Діана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Буряк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Вікторія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Данько Яна </a:t>
            </a:r>
            <a:endParaRPr lang="ru-RU" sz="1600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Примоченко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Вікторія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Руденко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Анастасія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Сукач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Віта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Сидоренко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Вікторія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1600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Федорець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Вікторія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Шимко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Ольга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Яковлєва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Аня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ru-RU" sz="1600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ru-RU" sz="1600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ru-RU" sz="1600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ru-RU" sz="1600" b="0" strike="noStrike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5312758" y="1714680"/>
            <a:ext cx="3147674" cy="3298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</a:pPr>
            <a:r>
              <a:rPr lang="ru-RU" sz="16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Срібло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Дорошенко </a:t>
            </a: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Вікторія</a:t>
            </a:r>
            <a:endParaRPr lang="en-US" sz="1600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Динник</a:t>
            </a: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Анастасія </a:t>
            </a:r>
            <a:endParaRPr lang="uk-UA" sz="1600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Іванова Вікторія </a:t>
            </a:r>
            <a:endParaRPr lang="uk-UA" sz="1600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Кузуб</a:t>
            </a: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Дарина </a:t>
            </a:r>
            <a:endParaRPr lang="uk-UA" sz="1600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Козачук</a:t>
            </a: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Валерія </a:t>
            </a:r>
            <a:endParaRPr lang="uk-UA" sz="1600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Кулинко</a:t>
            </a: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Вадим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Шевченко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Андрій</a:t>
            </a: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Гудименко Дарія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Краснолуцька</a:t>
            </a: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Єлизавета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Бойко Валерія </a:t>
            </a:r>
          </a:p>
        </p:txBody>
      </p:sp>
    </p:spTree>
    <p:extLst>
      <p:ext uri="{BB962C8B-B14F-4D97-AF65-F5344CB8AC3E}">
        <p14:creationId xmlns:p14="http://schemas.microsoft.com/office/powerpoint/2010/main" val="5975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340728" y="620688"/>
            <a:ext cx="75258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8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 </a:t>
            </a:r>
            <a:r>
              <a:rPr lang="uk-UA" sz="28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 організацію фізичного виховання в ліцеї та про </a:t>
            </a:r>
            <a:r>
              <a:rPr lang="uk-UA" sz="2800" b="1" spc="-1" dirty="0" err="1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медико-педагогічний</a:t>
            </a:r>
            <a:r>
              <a:rPr lang="uk-UA" sz="28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контроль за фізичним вихованням учнів </a:t>
            </a:r>
          </a:p>
          <a:p>
            <a:pPr algn="ctr"/>
            <a:r>
              <a:rPr lang="uk-UA" sz="28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 І семестрі 2021-2022 </a:t>
            </a:r>
            <a:r>
              <a:rPr lang="uk-UA" sz="2800" b="1" spc="-1" dirty="0" err="1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uk-UA" sz="28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endParaRPr lang="uk-UA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971640" y="1989000"/>
            <a:ext cx="7920000" cy="36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1467628" y="2492896"/>
            <a:ext cx="7272000" cy="2736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систематично проводити </a:t>
            </a:r>
            <a:r>
              <a:rPr lang="uk-UA" spc="-1" dirty="0" err="1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фізкультхвилинки</a:t>
            </a:r>
            <a:r>
              <a:rPr lang="uk-UA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 заняттях;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оновлювати методи педагогічного впливу на учасників освітнього процесу щодо дотримання санітарно-гігієнічних норм проживання в гуртожитку, чергування в аудиторіях;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удосконалити систему спілкування з батьками з питання своєчасного надання медичних довідок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979712" y="361788"/>
            <a:ext cx="651168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800" b="0" strike="noStrike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ПРОЄКТ </a:t>
            </a:r>
            <a:r>
              <a:rPr lang="ru-RU" sz="2800" b="0" strike="noStrike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УХВАЛИ</a:t>
            </a:r>
            <a:r>
              <a:rPr lang="ru-RU" sz="3600" b="0" strike="noStrike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ru-RU" sz="1800" b="0" strike="noStrike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259632" y="861108"/>
            <a:ext cx="7631960" cy="4104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Забезпечити залучення до здорового способу життя учнів шляхом включення їх до активного відпочинку (Т.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Вантух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Забезпечити проведення заходів, спрямованих на профілактику спортивного травматизму; санітарно-просвітницької роботи та гігієнічного виховання учнів (Т.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Вантух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Заслухати звіт про організацію фізичного виховання в ліцеї та про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медико-педагогічний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контроль за фізичним вихованням учнів у ІІ семестрі 2021-2022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(26.05.2022, Т.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Вантух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uk-UA" b="0" strike="noStrike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2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971600" y="27003"/>
            <a:ext cx="7776864" cy="8817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РОБОТА КОМІСІЇ ГРОМАДСЬКОГО КОНТРОЛЮ ЗА ЯКІСТЮ  ХАРЧУВАННЯ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124744"/>
            <a:ext cx="8100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протоколу №3  засідання комісії громадського контролю за якістю  харчування та на основі складених актів рекомендуємо:</a:t>
            </a:r>
          </a:p>
          <a:p>
            <a:r>
              <a:rPr lang="uk-UA" b="1" i="1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Завідуючій їдальні</a:t>
            </a:r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 правильність використання спец. одягу працівниками їдальні.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</a:t>
            </a:r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обідньої перерви ліцеїстів:</a:t>
            </a:r>
          </a:p>
          <a:p>
            <a:r>
              <a:rPr lang="uk-UA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 </a:t>
            </a:r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паперових серветок;</a:t>
            </a:r>
          </a:p>
          <a:p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	</a:t>
            </a:r>
            <a:r>
              <a:rPr lang="uk-UA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туалету на першому поверсі;</a:t>
            </a:r>
          </a:p>
          <a:p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	</a:t>
            </a:r>
            <a:r>
              <a:rPr lang="uk-UA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умивальників паперових рушників або сушарок для рук.</a:t>
            </a:r>
          </a:p>
          <a:p>
            <a:r>
              <a:rPr lang="uk-UA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Систематично </a:t>
            </a:r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прибирати столи та умивальники в обідній залі.</a:t>
            </a:r>
          </a:p>
          <a:p>
            <a:r>
              <a:rPr lang="uk-UA" b="1" i="1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Медсестрі</a:t>
            </a:r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 за наявністю рідкого мила біля умивальників</a:t>
            </a:r>
            <a:r>
              <a:rPr lang="uk-UA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i="1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Вихователям:</a:t>
            </a:r>
          </a:p>
          <a:p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бесіди з ліцеїстами щодо  дотримання санітарно- гігієнічних норм.</a:t>
            </a:r>
          </a:p>
          <a:p>
            <a:r>
              <a:rPr lang="uk-UA" b="1" i="1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Медсестрі, вихователям:</a:t>
            </a:r>
          </a:p>
          <a:p>
            <a:r>
              <a:rPr lang="uk-UA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 за тим, щоб у ліцеїстів під час перебування в обідній залі волосся не було розпущеним.</a:t>
            </a:r>
            <a:r>
              <a:rPr lang="uk-UA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uk-UA" dirty="0">
              <a:solidFill>
                <a:srgbClr val="4D24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4D24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69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401486" y="404664"/>
            <a:ext cx="4218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3200" b="1" dirty="0" smtClean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ДЯКУЄМО </a:t>
            </a:r>
            <a:r>
              <a:rPr lang="ru-RU" altLang="uk-UA" sz="3200" b="1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3200" dirty="0">
              <a:solidFill>
                <a:srgbClr val="4D2403"/>
              </a:solidFill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486" y="1700808"/>
            <a:ext cx="6096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3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661964" y="0"/>
            <a:ext cx="6840704" cy="1008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000" b="1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МІНІ-</a:t>
            </a:r>
            <a:r>
              <a:rPr lang="en-US" sz="2000" b="1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EDCAMP (LYCEUM) </a:t>
            </a:r>
          </a:p>
          <a:p>
            <a:pPr algn="ctr">
              <a:lnSpc>
                <a:spcPct val="100000"/>
              </a:lnSpc>
            </a:pPr>
            <a:r>
              <a:rPr lang="en-US" sz="2000" b="1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</a:t>
            </a:r>
            <a:r>
              <a:rPr lang="uk-UA" sz="2000" b="1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МОЗАЇКА ПЕДАГОГІЧНИХ ІДЕЙ»</a:t>
            </a:r>
          </a:p>
          <a:p>
            <a:pPr algn="ctr">
              <a:lnSpc>
                <a:spcPct val="100000"/>
              </a:lnSpc>
            </a:pPr>
            <a:r>
              <a:rPr lang="uk-UA" b="1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uk-UA" b="1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 </a:t>
            </a:r>
            <a:r>
              <a:rPr lang="uk-UA" b="1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грудня 2021)</a:t>
            </a:r>
            <a:endParaRPr lang="uk-UA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61" y="818436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686748"/>
            <a:ext cx="2904270" cy="290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38998"/>
            <a:ext cx="3133094" cy="313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638998"/>
            <a:ext cx="3146826" cy="31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115616" y="116632"/>
            <a:ext cx="7920880" cy="1124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Педагогічні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читання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«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Життєві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історії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про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гартування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волі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як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научитися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перетворювати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труднощі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шляхи» </a:t>
            </a:r>
            <a:endParaRPr lang="ru-RU" sz="2000" b="1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14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27.10.2021)</a:t>
            </a:r>
            <a:endParaRPr lang="ru-RU" sz="1400" b="1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1376"/>
            <a:ext cx="4804112" cy="342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119" y="3212976"/>
            <a:ext cx="4473013" cy="33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115616" y="5013176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16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культурно-</a:t>
            </a:r>
            <a:r>
              <a:rPr lang="ru-RU" sz="16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16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науково-дослідний</a:t>
            </a:r>
            <a:r>
              <a:rPr lang="ru-RU" sz="16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заклад </a:t>
            </a:r>
            <a:r>
              <a:rPr lang="ru-RU" sz="16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16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16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, музей </a:t>
            </a:r>
            <a:r>
              <a:rPr lang="ru-RU" sz="16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гетьма́нства</a:t>
            </a:r>
            <a:r>
              <a:rPr lang="ru-RU" sz="16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ru-RU" sz="1600" dirty="0">
                <a:solidFill>
                  <a:srgbClr val="4D2403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uk-UA" sz="1600" dirty="0">
              <a:solidFill>
                <a:srgbClr val="4D24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115616" y="260648"/>
            <a:ext cx="7811640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АТЕСТАЦІЯ ТА ПІДВИЩЕННЯ КВАЛІФІКАЦІЇ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ПЕДАГОГІВ ЛІЦЕЮ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215345" y="1484784"/>
            <a:ext cx="7416824" cy="415498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ЧЕРГОВА АТЕСТАЦІЯ </a:t>
            </a:r>
          </a:p>
          <a:p>
            <a:r>
              <a:rPr lang="ru-RU" sz="2000" dirty="0">
                <a:latin typeface="Times New Roman"/>
                <a:ea typeface="Times New Roman"/>
              </a:rPr>
              <a:t>І. </a:t>
            </a:r>
            <a:r>
              <a:rPr lang="ru-RU" sz="2000" dirty="0" err="1" smtClean="0">
                <a:latin typeface="Times New Roman"/>
                <a:ea typeface="Times New Roman"/>
              </a:rPr>
              <a:t>Гах</a:t>
            </a:r>
            <a:r>
              <a:rPr lang="ru-RU" sz="2000" dirty="0" smtClean="0">
                <a:latin typeface="Times New Roman"/>
                <a:ea typeface="Times New Roman"/>
              </a:rPr>
              <a:t>			А. </a:t>
            </a:r>
            <a:r>
              <a:rPr lang="ru-RU" sz="2000" dirty="0" err="1" smtClean="0">
                <a:latin typeface="Times New Roman"/>
                <a:ea typeface="Times New Roman"/>
              </a:rPr>
              <a:t>Іващенко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Н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r>
              <a:rPr lang="ru-RU" sz="2000" dirty="0" err="1" smtClean="0">
                <a:latin typeface="Times New Roman"/>
                <a:ea typeface="Times New Roman"/>
              </a:rPr>
              <a:t>Івахно</a:t>
            </a:r>
            <a:r>
              <a:rPr lang="ru-RU" sz="2000" dirty="0" smtClean="0">
                <a:latin typeface="Times New Roman"/>
                <a:ea typeface="Times New Roman"/>
              </a:rPr>
              <a:t>		Л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r>
              <a:rPr lang="ru-RU" sz="2000" dirty="0" err="1" smtClean="0">
                <a:latin typeface="Times New Roman"/>
                <a:ea typeface="Times New Roman"/>
              </a:rPr>
              <a:t>Кошова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Л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r>
              <a:rPr lang="ru-RU" sz="2000" dirty="0" smtClean="0">
                <a:latin typeface="Times New Roman"/>
                <a:ea typeface="Times New Roman"/>
              </a:rPr>
              <a:t>Петренко		Л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r>
              <a:rPr lang="ru-RU" sz="2000" dirty="0" smtClean="0">
                <a:latin typeface="Times New Roman"/>
                <a:ea typeface="Times New Roman"/>
              </a:rPr>
              <a:t>Дудка</a:t>
            </a:r>
          </a:p>
          <a:p>
            <a:r>
              <a:rPr lang="ru-RU" sz="2000" dirty="0" smtClean="0">
                <a:latin typeface="Times New Roman"/>
                <a:ea typeface="Times New Roman"/>
              </a:rPr>
              <a:t>А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r>
              <a:rPr lang="ru-RU" sz="2000" dirty="0" err="1" smtClean="0">
                <a:latin typeface="Times New Roman"/>
                <a:ea typeface="Times New Roman"/>
              </a:rPr>
              <a:t>Кайдаш</a:t>
            </a:r>
            <a:r>
              <a:rPr lang="ru-RU" sz="2000" dirty="0" smtClean="0">
                <a:latin typeface="Times New Roman"/>
                <a:ea typeface="Times New Roman"/>
              </a:rPr>
              <a:t>		Л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r>
              <a:rPr lang="ru-RU" sz="2000" dirty="0" smtClean="0">
                <a:latin typeface="Times New Roman"/>
                <a:ea typeface="Times New Roman"/>
              </a:rPr>
              <a:t>Кузьменко</a:t>
            </a:r>
          </a:p>
          <a:p>
            <a:r>
              <a:rPr lang="ru-RU" sz="2000" dirty="0" smtClean="0">
                <a:latin typeface="Times New Roman"/>
                <a:ea typeface="Times New Roman"/>
              </a:rPr>
              <a:t>П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r>
              <a:rPr lang="ru-RU" sz="2000" dirty="0" smtClean="0">
                <a:latin typeface="Times New Roman"/>
                <a:ea typeface="Times New Roman"/>
              </a:rPr>
              <a:t>Кузьменко		Н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r>
              <a:rPr lang="ru-RU" sz="2000" dirty="0" smtClean="0">
                <a:latin typeface="Times New Roman"/>
                <a:ea typeface="Times New Roman"/>
              </a:rPr>
              <a:t>Пономаренко</a:t>
            </a:r>
          </a:p>
          <a:p>
            <a:pPr lvl="0"/>
            <a:endParaRPr lang="uk-UA" b="1" dirty="0" smtClean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ПОЗАЧЕРГОВА </a:t>
            </a:r>
            <a:r>
              <a:rPr lang="uk-UA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АТЕСТАЦІЯ </a:t>
            </a:r>
          </a:p>
          <a:p>
            <a:r>
              <a:rPr lang="ru-RU" sz="2000" dirty="0" smtClean="0">
                <a:latin typeface="Times New Roman"/>
                <a:ea typeface="Times New Roman"/>
              </a:rPr>
              <a:t>Ю. </a:t>
            </a:r>
            <a:r>
              <a:rPr lang="ru-RU" sz="2000" dirty="0" err="1" smtClean="0">
                <a:latin typeface="Times New Roman"/>
                <a:ea typeface="Times New Roman"/>
              </a:rPr>
              <a:t>Дерід</a:t>
            </a:r>
            <a:endParaRPr lang="uk-UA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 ПРОЙШЛИ ВСІ ВІДПОВІДНО ДО ЗАТВЕРДЖЕНОГО ПЛАНУ</a:t>
            </a:r>
          </a:p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27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7387</TotalTime>
  <Words>3055</Words>
  <Application>Microsoft Office PowerPoint</Application>
  <PresentationFormat>Екран (4:3)</PresentationFormat>
  <Paragraphs>603</Paragraphs>
  <Slides>60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слайдів</vt:lpstr>
      </vt:variant>
      <vt:variant>
        <vt:i4>60</vt:i4>
      </vt:variant>
    </vt:vector>
  </HeadingPairs>
  <TitlesOfParts>
    <vt:vector size="65" baseType="lpstr">
      <vt:lpstr>Office Theme</vt:lpstr>
      <vt:lpstr>Office Theme</vt:lpstr>
      <vt:lpstr>Office Theme</vt:lpstr>
      <vt:lpstr>Office Theme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ДЕНЬ САМОВРЯДУВАННЯ</vt:lpstr>
      <vt:lpstr>Презентація PowerPoint</vt:lpstr>
      <vt:lpstr>Презентація PowerPoint</vt:lpstr>
      <vt:lpstr>НОВОРІЧНИЙ КОНЦЕРТ</vt:lpstr>
      <vt:lpstr>Презентація PowerPoint</vt:lpstr>
      <vt:lpstr>Презентація PowerPoint</vt:lpstr>
      <vt:lpstr>ЛЕГКОАТЛЕТИЧНІ  ЗМАГАННЯ</vt:lpstr>
      <vt:lpstr>ПЕРШІСТЬ ЛІЦЕЮ З ВОЛЕЙБОЛУ</vt:lpstr>
      <vt:lpstr> ОСІННІЙ ПОКРОВСЬКИЙ  ЛЕГКОАТЛЕТИЧНИЙ ПРОБІГ</vt:lpstr>
      <vt:lpstr>Презентація PowerPoint</vt:lpstr>
      <vt:lpstr>Презентація PowerPoint</vt:lpstr>
      <vt:lpstr>Презентація PowerPoint</vt:lpstr>
      <vt:lpstr>УРОК ПАМ'ЯТІ  «80-РІЧЧЯ БАБИНОГО ЯРУ В КОНТЕКСТІ ГОЛОКОСТУ  У ПЕРІОД ДРУГОЇ СВІТОВОЇ ВІЙНИ»</vt:lpstr>
      <vt:lpstr>БЛАГОДІЙНА АКЦІЯ «5 КАРТОПЛИН»</vt:lpstr>
      <vt:lpstr>«МОЛОДЬ ЗА ДЕМОКРАТІЮ  В УКРАЇНІ»</vt:lpstr>
      <vt:lpstr>СТРАТЕГІЧНА СЕСІЯ</vt:lpstr>
      <vt:lpstr>МАЙСТЕР-КЛАС З ВИГОТОВЛЕННЯ  СВІТЛОВІДБИВАЮЧИХ ФЛІКЕРІВ</vt:lpstr>
      <vt:lpstr>СВЯТО МИКОЛАЯ</vt:lpstr>
      <vt:lpstr>ДЕНЬ УКРАЇНСЬКОЇ ХУСТКИ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Учень</dc:creator>
  <dc:description/>
  <cp:lastModifiedBy>Мария</cp:lastModifiedBy>
  <cp:revision>547</cp:revision>
  <cp:lastPrinted>2019-01-08T06:27:27Z</cp:lastPrinted>
  <dcterms:created xsi:type="dcterms:W3CDTF">2015-01-06T07:03:33Z</dcterms:created>
  <dcterms:modified xsi:type="dcterms:W3CDTF">2022-01-13T14:07:28Z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Екран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54</vt:i4>
  </property>
</Properties>
</file>