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7" r:id="rId7"/>
    <p:sldId id="269" r:id="rId8"/>
    <p:sldId id="265" r:id="rId9"/>
    <p:sldId id="271" r:id="rId10"/>
    <p:sldId id="272" r:id="rId11"/>
    <p:sldId id="260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468F-FAED-452B-BD7A-D5110197FCC7}" type="datetimeFigureOut">
              <a:rPr lang="uk-UA" smtClean="0"/>
              <a:pPr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9CDA-3EE9-47D8-99BE-26E670D71E8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468F-FAED-452B-BD7A-D5110197FCC7}" type="datetimeFigureOut">
              <a:rPr lang="uk-UA" smtClean="0"/>
              <a:pPr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9CDA-3EE9-47D8-99BE-26E670D71E8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468F-FAED-452B-BD7A-D5110197FCC7}" type="datetimeFigureOut">
              <a:rPr lang="uk-UA" smtClean="0"/>
              <a:pPr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9CDA-3EE9-47D8-99BE-26E670D71E8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468F-FAED-452B-BD7A-D5110197FCC7}" type="datetimeFigureOut">
              <a:rPr lang="uk-UA" smtClean="0"/>
              <a:pPr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9CDA-3EE9-47D8-99BE-26E670D71E8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468F-FAED-452B-BD7A-D5110197FCC7}" type="datetimeFigureOut">
              <a:rPr lang="uk-UA" smtClean="0"/>
              <a:pPr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9CDA-3EE9-47D8-99BE-26E670D71E8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468F-FAED-452B-BD7A-D5110197FCC7}" type="datetimeFigureOut">
              <a:rPr lang="uk-UA" smtClean="0"/>
              <a:pPr/>
              <a:t>25.03.2014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9CDA-3EE9-47D8-99BE-26E670D71E8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468F-FAED-452B-BD7A-D5110197FCC7}" type="datetimeFigureOut">
              <a:rPr lang="uk-UA" smtClean="0"/>
              <a:pPr/>
              <a:t>25.03.2014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9CDA-3EE9-47D8-99BE-26E670D71E8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468F-FAED-452B-BD7A-D5110197FCC7}" type="datetimeFigureOut">
              <a:rPr lang="uk-UA" smtClean="0"/>
              <a:pPr/>
              <a:t>25.03.2014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9CDA-3EE9-47D8-99BE-26E670D71E8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468F-FAED-452B-BD7A-D5110197FCC7}" type="datetimeFigureOut">
              <a:rPr lang="uk-UA" smtClean="0"/>
              <a:pPr/>
              <a:t>25.03.2014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9CDA-3EE9-47D8-99BE-26E670D71E8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468F-FAED-452B-BD7A-D5110197FCC7}" type="datetimeFigureOut">
              <a:rPr lang="uk-UA" smtClean="0"/>
              <a:pPr/>
              <a:t>25.03.2014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9CDA-3EE9-47D8-99BE-26E670D71E8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468F-FAED-452B-BD7A-D5110197FCC7}" type="datetimeFigureOut">
              <a:rPr lang="uk-UA" smtClean="0"/>
              <a:pPr/>
              <a:t>25.03.2014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9CDA-3EE9-47D8-99BE-26E670D71E8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FE468F-FAED-452B-BD7A-D5110197FCC7}" type="datetimeFigureOut">
              <a:rPr lang="uk-UA" smtClean="0"/>
              <a:pPr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189CDA-3EE9-47D8-99BE-26E670D71E8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61032"/>
            <a:ext cx="8424936" cy="1440160"/>
          </a:xfrm>
        </p:spPr>
        <p:txBody>
          <a:bodyPr anchor="ctr"/>
          <a:lstStyle/>
          <a:p>
            <a:pPr marL="88900" indent="0" algn="r"/>
            <a:r>
              <a:rPr lang="uk-UA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2800" dirty="0" smtClean="0">
                <a:effectLst/>
                <a:latin typeface="Times New Roman"/>
                <a:ea typeface="Times New Roman"/>
              </a:rPr>
            </a:br>
            <a:r>
              <a:rPr lang="uk-UA" sz="2800" dirty="0">
                <a:effectLst/>
                <a:latin typeface="Times New Roman"/>
                <a:ea typeface="Times New Roman"/>
              </a:rPr>
              <a:t/>
            </a:r>
            <a:br>
              <a:rPr lang="uk-UA" sz="2800" dirty="0">
                <a:effectLst/>
                <a:latin typeface="Times New Roman"/>
                <a:ea typeface="Times New Roman"/>
              </a:rPr>
            </a:br>
            <a:r>
              <a:rPr lang="uk-UA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2800" dirty="0" smtClean="0">
                <a:effectLst/>
                <a:latin typeface="Times New Roman"/>
                <a:ea typeface="Times New Roman"/>
              </a:rPr>
            </a:br>
            <a:r>
              <a:rPr lang="uk-UA" sz="2800" dirty="0">
                <a:effectLst/>
                <a:latin typeface="Times New Roman"/>
                <a:ea typeface="Times New Roman"/>
              </a:rPr>
              <a:t/>
            </a:r>
            <a:br>
              <a:rPr lang="uk-UA" sz="2800" dirty="0">
                <a:effectLst/>
                <a:latin typeface="Times New Roman"/>
                <a:ea typeface="Times New Roman"/>
              </a:rPr>
            </a:br>
            <a:r>
              <a:rPr lang="uk-UA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2800" dirty="0" smtClean="0">
                <a:effectLst/>
                <a:latin typeface="Times New Roman"/>
                <a:ea typeface="Times New Roman"/>
              </a:rPr>
            </a:br>
            <a:r>
              <a:rPr lang="uk-UA" sz="2800" dirty="0">
                <a:effectLst/>
                <a:latin typeface="Times New Roman"/>
                <a:ea typeface="Times New Roman"/>
              </a:rPr>
              <a:t/>
            </a:r>
            <a:br>
              <a:rPr lang="uk-UA" sz="2800" dirty="0">
                <a:effectLst/>
                <a:latin typeface="Times New Roman"/>
                <a:ea typeface="Times New Roman"/>
              </a:rPr>
            </a:br>
            <a:r>
              <a:rPr lang="uk-UA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2800" dirty="0" smtClean="0">
                <a:effectLst/>
                <a:latin typeface="Times New Roman"/>
                <a:ea typeface="Times New Roman"/>
              </a:rPr>
            </a:br>
            <a:r>
              <a:rPr lang="uk-UA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2800" dirty="0" smtClean="0">
                <a:effectLst/>
                <a:latin typeface="Times New Roman"/>
                <a:ea typeface="Times New Roman"/>
              </a:rPr>
            </a:br>
            <a:r>
              <a:rPr lang="uk-UA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2800" dirty="0" smtClean="0">
                <a:effectLst/>
                <a:latin typeface="Times New Roman"/>
                <a:ea typeface="Times New Roman"/>
              </a:rPr>
            </a:br>
            <a:r>
              <a:rPr lang="uk-UA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2800" dirty="0" smtClean="0">
                <a:effectLst/>
                <a:latin typeface="Times New Roman"/>
                <a:ea typeface="Times New Roman"/>
              </a:rPr>
            </a:br>
            <a:r>
              <a:rPr lang="uk-UA" sz="2800" dirty="0">
                <a:effectLst/>
                <a:latin typeface="Times New Roman"/>
                <a:ea typeface="Times New Roman"/>
              </a:rPr>
              <a:t/>
            </a:r>
            <a:br>
              <a:rPr lang="uk-UA" sz="2800" dirty="0">
                <a:effectLst/>
                <a:latin typeface="Times New Roman"/>
                <a:ea typeface="Times New Roman"/>
              </a:rPr>
            </a:br>
            <a:r>
              <a:rPr lang="ru-RU" sz="2000" i="1" dirty="0" smtClean="0">
                <a:effectLst/>
              </a:rPr>
              <a:t>Не </a:t>
            </a:r>
            <a:r>
              <a:rPr lang="ru-RU" sz="2000" i="1" dirty="0">
                <a:effectLst/>
              </a:rPr>
              <a:t>буде </a:t>
            </a:r>
            <a:r>
              <a:rPr lang="ru-RU" sz="2000" i="1" dirty="0" err="1">
                <a:effectLst/>
              </a:rPr>
              <a:t>ніякого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оновлення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життя</a:t>
            </a:r>
            <a:r>
              <a:rPr lang="ru-RU" sz="2000" i="1" dirty="0" smtClean="0">
                <a:effectLst/>
              </a:rPr>
              <a:t>,</a:t>
            </a:r>
            <a:br>
              <a:rPr lang="ru-RU" sz="2000" i="1" dirty="0" smtClean="0">
                <a:effectLst/>
              </a:rPr>
            </a:br>
            <a:r>
              <a:rPr lang="ru-RU" sz="2000" i="1" dirty="0" err="1">
                <a:effectLst/>
              </a:rPr>
              <a:t>якщо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кожен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err="1">
                <a:effectLst/>
              </a:rPr>
              <a:t>із</a:t>
            </a:r>
            <a:r>
              <a:rPr lang="ru-RU" sz="2000" i="1" dirty="0">
                <a:effectLst/>
              </a:rPr>
              <a:t> нас не </a:t>
            </a:r>
            <a:r>
              <a:rPr lang="ru-RU" sz="2000" i="1" dirty="0" err="1">
                <a:effectLst/>
              </a:rPr>
              <a:t>оновить</a:t>
            </a:r>
            <a:r>
              <a:rPr lang="ru-RU" sz="2000" i="1" dirty="0">
                <a:effectLst/>
              </a:rPr>
              <a:t> </a:t>
            </a:r>
            <a:r>
              <a:rPr lang="ru-RU" sz="2000" i="1" dirty="0" smtClean="0">
                <a:effectLst/>
              </a:rPr>
              <a:t>душу</a:t>
            </a:r>
            <a:br>
              <a:rPr lang="ru-RU" sz="2000" i="1" dirty="0" smtClean="0">
                <a:effectLst/>
              </a:rPr>
            </a:br>
            <a:r>
              <a:rPr lang="uk-UA" sz="2000" i="1" dirty="0" smtClean="0">
                <a:effectLst/>
              </a:rPr>
              <a:t>Ш.</a:t>
            </a:r>
            <a:r>
              <a:rPr lang="uk-UA" sz="2000" i="1" dirty="0" err="1" smtClean="0">
                <a:effectLst/>
              </a:rPr>
              <a:t>Амонашвілі</a:t>
            </a:r>
            <a:r>
              <a:rPr lang="uk-UA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2800" dirty="0" smtClean="0">
                <a:effectLst/>
                <a:latin typeface="Times New Roman"/>
                <a:ea typeface="Times New Roman"/>
              </a:rPr>
            </a:br>
            <a:r>
              <a:rPr lang="uk-UA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2800" dirty="0" smtClean="0">
                <a:effectLst/>
                <a:latin typeface="Times New Roman"/>
                <a:ea typeface="Times New Roman"/>
              </a:rPr>
            </a:br>
            <a:r>
              <a:rPr lang="uk-UA" sz="2800" dirty="0">
                <a:effectLst/>
                <a:latin typeface="Times New Roman"/>
                <a:ea typeface="Times New Roman"/>
              </a:rPr>
              <a:t/>
            </a:r>
            <a:br>
              <a:rPr lang="uk-UA" sz="2800" dirty="0">
                <a:effectLst/>
                <a:latin typeface="Times New Roman"/>
                <a:ea typeface="Times New Roman"/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КОМПЕТЕНТНІСНО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ОРІЄНТОВАНИЙ ПІДХІД ДО ПЛАНУВАННЯ </a:t>
            </a:r>
            <a:br>
              <a:rPr lang="ru-RU" sz="4000" dirty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ru-RU" sz="4000" dirty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НАУКОВО-МЕТОДИЧНОЇ РОБОТИ ЛІЦЕЮ</a:t>
            </a:r>
            <a:br>
              <a:rPr lang="ru-RU" sz="4000" dirty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</a:br>
            <a:endParaRPr lang="uk-UA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D:\Cліпак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790700" cy="2562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4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88640"/>
            <a:ext cx="5328592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ПОШИРЕННЯ ДОСВІДУ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0" y="1025658"/>
            <a:ext cx="4104456" cy="308311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41722"/>
            <a:ext cx="4095750" cy="30670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4356992" cy="327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93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8640"/>
            <a:ext cx="696652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МОДЕЛЬ КОМПЕТЕНТНОГО ВИПУСКНИКА ЛІЦЕЮ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268760"/>
            <a:ext cx="2160240" cy="5400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ЛЮДИНА РОЗУМНА: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має глибокі знання з профільних предметів,достатні знання з базових дисциплін;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має широкий світогляд, уміє самостійно думати й висловлювати оригінальні ідеї;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уміє знаходити, синтезувати, брати та користуватися інформацією з різних галузей науки, техніки, економіки, культури;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уміє шукати оптимальні шляхи вирішення нестандартних ситуацій;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здатна займатися самоосвітою, саморозвитком, самоконтролем;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професійно зорієнтована, здатна реалізувати життєвий план </a:t>
            </a: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1286072"/>
            <a:ext cx="2376264" cy="54552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ЛЮДИНА КУЛЬТУРНА: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має достатньо високий рівень культури, знає мови, традиції та звичаї свого народу;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має естетичний світогляд;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дотримується норм етики;має політичну культуру, вихована відповідно до свободи совісті;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ставиться до свого й оточуючих здоров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я як до цінності;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обізнана із шедеврами світового мистецтва, цінує загальнолюдську культуру;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формує в собі найкращі людські риси, прагне до самовдосконалення;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наполеглива, ініціативна, стримана, має високорозвинену емоційну сферу;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готова до свідомого вибору та засвоєння професійних програм відповідно до своїх нахилів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1268760"/>
            <a:ext cx="2088232" cy="54367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ЛЮДИНА КОМУНІКАТИВНА: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має навички внутрішньої та зовнішньої комунікації;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має високий рівень культури взаємодії з іншими;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уміє організувати себе та інших на виконання завдань;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уміє говорити та доводити сою думку перед аудиторією, має багатий словарний запас;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дотримується норм культури спілкування;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уміє працювати  в команді, обговорювати, виробляти ідеї та гіпотези, пояснювати свої дії 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’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єктивно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себе оцінює;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здатна до рефлексії та взаємовідносин</a:t>
            </a:r>
          </a:p>
          <a:p>
            <a:pPr marL="171450" indent="-171450">
              <a:buFont typeface="Wingdings" pitchFamily="2" charset="2"/>
              <a:buChar char="v"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48264" y="1340079"/>
            <a:ext cx="2123728" cy="5307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ЛЮДИНА СОЦІАЛЬНА: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має свій світогляд і принципи, уміє взаємодіяти з людьми різних поглядів, </a:t>
            </a:r>
            <a:r>
              <a:rPr lang="uk-UA" sz="1100" dirty="0" err="1" smtClean="0">
                <a:latin typeface="Times New Roman" pitchFamily="18" charset="0"/>
                <a:cs typeface="Times New Roman" pitchFamily="18" charset="0"/>
              </a:rPr>
              <a:t>културних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 цінностей та соціального статусу;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адаптована особистість до сучасних </a:t>
            </a:r>
            <a:r>
              <a:rPr lang="uk-UA" sz="1100" dirty="0" err="1" smtClean="0">
                <a:latin typeface="Times New Roman" pitchFamily="18" charset="0"/>
                <a:cs typeface="Times New Roman" pitchFamily="18" charset="0"/>
              </a:rPr>
              <a:t>соціально-екомномічних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 умов та вимог;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розуміє та приймає філософію прав і свобод людини;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здатна зробити правильний соціальний, політичний, моральний вибір;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соціально мобільна,здатна </a:t>
            </a:r>
            <a:r>
              <a:rPr lang="uk-UA" sz="1100" dirty="0" err="1" smtClean="0">
                <a:latin typeface="Times New Roman" pitchFamily="18" charset="0"/>
                <a:cs typeface="Times New Roman" pitchFamily="18" charset="0"/>
              </a:rPr>
              <a:t>доновацій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100" dirty="0" err="1" smtClean="0">
                <a:latin typeface="Times New Roman" pitchFamily="18" charset="0"/>
                <a:cs typeface="Times New Roman" pitchFamily="18" charset="0"/>
              </a:rPr>
              <a:t>стресовитривала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, уміє знаходити вихід зі складних ситуацій;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здатна сприймати соціальний досвід;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поважає людську гідність та приватну власність;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475656" y="1103040"/>
            <a:ext cx="484632" cy="165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>
            <a:off x="3285568" y="1124055"/>
            <a:ext cx="484632" cy="144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5724128" y="1121859"/>
            <a:ext cx="484632" cy="146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>
            <a:off x="7452320" y="1141241"/>
            <a:ext cx="484632" cy="217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4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949" y="4390051"/>
            <a:ext cx="6512511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>
            <a:normAutofit/>
          </a:bodyPr>
          <a:lstStyle/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76672"/>
            <a:ext cx="612068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СТРУКТУРА НАВЧАЛЬНО-ВИХОВНОГО ПРОЦЕСУ</a:t>
            </a:r>
          </a:p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386608"/>
            <a:ext cx="1800200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ІНВАРІАТИВНА СКЛАДОВА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70831" y="2420888"/>
            <a:ext cx="1564931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ВАРІАТИВНА СКЛАДОВА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8993" y="2420888"/>
            <a:ext cx="1458162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ГУРТКОВА РОБОТА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61" y="2420888"/>
            <a:ext cx="1692188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ПОЗАКЛАСНА РОБОТА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4" idx="2"/>
            <a:endCxn id="5" idx="0"/>
          </p:cNvCxnSpPr>
          <p:nvPr/>
        </p:nvCxnSpPr>
        <p:spPr>
          <a:xfrm flipH="1">
            <a:off x="1367644" y="1484784"/>
            <a:ext cx="3312368" cy="901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6" idx="0"/>
          </p:cNvCxnSpPr>
          <p:nvPr/>
        </p:nvCxnSpPr>
        <p:spPr>
          <a:xfrm flipH="1">
            <a:off x="3353297" y="1484784"/>
            <a:ext cx="1326715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  <a:endCxn id="7" idx="0"/>
          </p:cNvCxnSpPr>
          <p:nvPr/>
        </p:nvCxnSpPr>
        <p:spPr>
          <a:xfrm>
            <a:off x="4680012" y="1484784"/>
            <a:ext cx="55806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969057" y="4047151"/>
            <a:ext cx="1931385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КОНСУЛЬТАЦІЇ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52120" y="3997790"/>
            <a:ext cx="2376264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ІНДИВІДУАЛЬНА ТА НАУКОВА РОБОТА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14168" y="4037678"/>
            <a:ext cx="1656184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СПЕЦКУРСИ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stCxn id="6" idx="2"/>
            <a:endCxn id="20" idx="0"/>
          </p:cNvCxnSpPr>
          <p:nvPr/>
        </p:nvCxnSpPr>
        <p:spPr>
          <a:xfrm flipH="1">
            <a:off x="1742260" y="3335288"/>
            <a:ext cx="1611037" cy="702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2"/>
            <a:endCxn id="18" idx="0"/>
          </p:cNvCxnSpPr>
          <p:nvPr/>
        </p:nvCxnSpPr>
        <p:spPr>
          <a:xfrm>
            <a:off x="3353297" y="3335288"/>
            <a:ext cx="581453" cy="711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419872" y="3335288"/>
            <a:ext cx="2232248" cy="702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914168" y="5373216"/>
            <a:ext cx="6912768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НАУКОВО-МЕТОДИЧНИЙ СУПРОВІД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>
            <a:stCxn id="4" idx="2"/>
            <a:endCxn id="8" idx="0"/>
          </p:cNvCxnSpPr>
          <p:nvPr/>
        </p:nvCxnSpPr>
        <p:spPr>
          <a:xfrm>
            <a:off x="4680012" y="1484784"/>
            <a:ext cx="2826343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272" y="4338631"/>
            <a:ext cx="6512511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9993" y="260648"/>
            <a:ext cx="6408712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ІНВАРІАТИВНА СКЛАДОВА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146" y="1340768"/>
            <a:ext cx="39604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ПРОФІЛЬНІ КЛАСИ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8696" y="2155325"/>
            <a:ext cx="2088232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УКРАЇНСЬКОЇ ФІЛОЛОГІЇ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56152" y="2167991"/>
            <a:ext cx="1543107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ІНОЗЕМНОЇ ФІЛОЛОГІЇ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34539" y="2155325"/>
            <a:ext cx="2304256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ФІЗИКО-МАТЕМАТИЧНИЙ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576820"/>
            <a:ext cx="2026058" cy="15841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СПЕЦКУРСИ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УКРАЇНСЬКА МОВА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УКРАЇНСЬКА ЛІТЕРАТУРА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ПЕТАГОГІКА ТА ПСИХОЛОГІЯ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ЖУРНАЛІСТИКА</a:t>
            </a:r>
          </a:p>
          <a:p>
            <a:pPr algn="ctr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03010" y="5263634"/>
            <a:ext cx="2255677" cy="80502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КОНСУЛЬТАЦІЇ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УКРАЇНСЬКА МОВА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УКРАЇНСЬКА ЛІТЕРАТУРА</a:t>
            </a: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20856" y="4005064"/>
            <a:ext cx="1800200" cy="102665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СПЕЦКУРСИ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ГІДИ ПЕРЕЛАДАЧІ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КРАЇНОЗНАВСТВО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ДІЛОВЕ МОВЛЕННЯ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ДЕБАТ - КЛУБ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67501" y="5124029"/>
            <a:ext cx="196508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КОНСУЛЬТАЦІЇ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АНГЛІЙСЬКА МОВА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УКРАЇНСЬКА МОВА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СВІТОВА ЛІТЕРАТУРА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32440" y="4005064"/>
            <a:ext cx="1718659" cy="9784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СПЕЦКУРСИ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АЛГЕБРА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ІНФОРМАТИКА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УКРАЇНСЬКА МОВА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31957" y="5018122"/>
            <a:ext cx="1750854" cy="108011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КОНСУЛЬТАЦІЇ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АЛГЕБРА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ГЕОМЕТРІЯ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ФІЗИКА</a:t>
            </a: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УКРАЇНСЬКА МОВА</a:t>
            </a:r>
          </a:p>
          <a:p>
            <a:pPr algn="ctr"/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49586" y="3195052"/>
            <a:ext cx="4342184" cy="5702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ВАРІАТИВНА СКЛАДОВА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flipH="1">
            <a:off x="2555146" y="1988840"/>
            <a:ext cx="1980220" cy="190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>
            <a:off x="4535366" y="1988840"/>
            <a:ext cx="0" cy="166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</p:cNvCxnSpPr>
          <p:nvPr/>
        </p:nvCxnSpPr>
        <p:spPr>
          <a:xfrm>
            <a:off x="4535366" y="1988840"/>
            <a:ext cx="1699173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2"/>
            <a:endCxn id="10" idx="0"/>
          </p:cNvCxnSpPr>
          <p:nvPr/>
        </p:nvCxnSpPr>
        <p:spPr>
          <a:xfrm flipH="1">
            <a:off x="1336557" y="3069725"/>
            <a:ext cx="146255" cy="507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2"/>
            <a:endCxn id="11" idx="0"/>
          </p:cNvCxnSpPr>
          <p:nvPr/>
        </p:nvCxnSpPr>
        <p:spPr>
          <a:xfrm>
            <a:off x="1482812" y="3069725"/>
            <a:ext cx="948037" cy="2193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2"/>
            <a:endCxn id="12" idx="0"/>
          </p:cNvCxnSpPr>
          <p:nvPr/>
        </p:nvCxnSpPr>
        <p:spPr>
          <a:xfrm flipH="1">
            <a:off x="4220956" y="3082391"/>
            <a:ext cx="106750" cy="922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8" idx="2"/>
          </p:cNvCxnSpPr>
          <p:nvPr/>
        </p:nvCxnSpPr>
        <p:spPr>
          <a:xfrm>
            <a:off x="4327706" y="3082391"/>
            <a:ext cx="1180398" cy="2041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2"/>
          </p:cNvCxnSpPr>
          <p:nvPr/>
        </p:nvCxnSpPr>
        <p:spPr>
          <a:xfrm flipH="1">
            <a:off x="6931957" y="3069725"/>
            <a:ext cx="454710" cy="984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9" idx="2"/>
          </p:cNvCxnSpPr>
          <p:nvPr/>
        </p:nvCxnSpPr>
        <p:spPr>
          <a:xfrm>
            <a:off x="7386667" y="3069725"/>
            <a:ext cx="409386" cy="1913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1128192" y="6133968"/>
            <a:ext cx="6343058" cy="463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ІНДИВІДУАЛЬНА ТА НАУКОВА РОБОТА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04664"/>
            <a:ext cx="6408712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ГУРТКОВА РОБОТА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8593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uk-UA" sz="28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6504" y="1772816"/>
            <a:ext cx="2808312" cy="36724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v"/>
            </a:pPr>
            <a:r>
              <a:rPr lang="uk-UA" sz="16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1600" dirty="0" smtClean="0">
                <a:effectLst/>
                <a:latin typeface="Times New Roman"/>
                <a:ea typeface="Times New Roman"/>
                <a:cs typeface="Times New Roman"/>
              </a:rPr>
              <a:t>СВІТ </a:t>
            </a:r>
            <a:r>
              <a:rPr lang="uk-UA" sz="1600" dirty="0" smtClean="0">
                <a:effectLst/>
                <a:latin typeface="Times New Roman"/>
                <a:ea typeface="Times New Roman"/>
                <a:cs typeface="Times New Roman"/>
              </a:rPr>
              <a:t>І КОМП’ЮТЕР</a:t>
            </a:r>
            <a:endParaRPr lang="uk-UA" sz="16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v"/>
            </a:pPr>
            <a:r>
              <a:rPr lang="uk-UA" sz="1600" dirty="0" smtClean="0">
                <a:effectLst/>
                <a:latin typeface="Times New Roman"/>
                <a:ea typeface="Times New Roman"/>
                <a:cs typeface="Times New Roman"/>
              </a:rPr>
              <a:t>ЗАРУБІЖНА ЛІТЕРАТУРА</a:t>
            </a:r>
            <a:endParaRPr lang="uk-UA" sz="16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v"/>
            </a:pPr>
            <a:r>
              <a:rPr lang="uk-UA" sz="1600" dirty="0" smtClean="0">
                <a:effectLst/>
                <a:latin typeface="Times New Roman"/>
                <a:ea typeface="Times New Roman"/>
                <a:cs typeface="Times New Roman"/>
              </a:rPr>
              <a:t>ФІЗИК-ДОСЛІДНИК</a:t>
            </a:r>
            <a:endParaRPr lang="uk-UA" sz="16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v"/>
            </a:pPr>
            <a:r>
              <a:rPr lang="uk-UA" sz="1600" dirty="0" smtClean="0">
                <a:effectLst/>
                <a:latin typeface="Times New Roman"/>
                <a:ea typeface="Times New Roman"/>
                <a:cs typeface="Times New Roman"/>
              </a:rPr>
              <a:t>ІНОЗЕМНІ МОВИ</a:t>
            </a:r>
            <a:endParaRPr lang="uk-UA" sz="16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v"/>
            </a:pPr>
            <a:r>
              <a:rPr lang="uk-UA" sz="1600" dirty="0" smtClean="0">
                <a:effectLst/>
                <a:latin typeface="Times New Roman"/>
                <a:ea typeface="Times New Roman"/>
                <a:cs typeface="Times New Roman"/>
              </a:rPr>
              <a:t>ІСТОРИКО-КРАЄЗНАВЧИЙ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v"/>
            </a:pPr>
            <a:r>
              <a:rPr lang="uk-UA" sz="1600" dirty="0" smtClean="0">
                <a:latin typeface="Times New Roman"/>
                <a:ea typeface="Times New Roman"/>
                <a:cs typeface="Times New Roman"/>
              </a:rPr>
              <a:t>НАУКОВІ ДОСДІДЖЕННЯ</a:t>
            </a:r>
            <a:endParaRPr lang="uk-UA" sz="1600" dirty="0" smtClean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1859340"/>
            <a:ext cx="2664295" cy="3585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v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ПЛЕТІННЯ БІСЕРОМ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ТЕАТРАЛЬНИЙ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uk-UA" sz="1600" dirty="0" smtClean="0">
                <a:effectLst/>
                <a:latin typeface="Times New Roman"/>
                <a:ea typeface="Times New Roman"/>
                <a:cs typeface="Times New Roman"/>
              </a:rPr>
              <a:t>ВОКАЛЬНОГО СПІВУ</a:t>
            </a:r>
            <a:endParaRPr lang="uk-UA" sz="16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uk-UA" sz="1600" dirty="0" smtClean="0">
                <a:effectLst/>
                <a:latin typeface="Times New Roman"/>
                <a:ea typeface="Times New Roman"/>
                <a:cs typeface="Times New Roman"/>
              </a:rPr>
              <a:t>ХОРОВОГО СПІВУ</a:t>
            </a:r>
            <a:endParaRPr lang="uk-UA" sz="16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uk-UA" sz="1600" dirty="0" smtClean="0">
                <a:effectLst/>
                <a:latin typeface="Times New Roman"/>
                <a:ea typeface="Times New Roman"/>
                <a:cs typeface="Times New Roman"/>
              </a:rPr>
              <a:t>ХОРЕОГРАФІЯ</a:t>
            </a:r>
            <a:endParaRPr lang="uk-UA" sz="16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uk-UA" sz="1600" dirty="0" smtClean="0">
                <a:effectLst/>
                <a:latin typeface="Times New Roman"/>
                <a:ea typeface="Times New Roman"/>
                <a:cs typeface="Times New Roman"/>
              </a:rPr>
              <a:t>ГРИ НА МУЗИЧНИХ ІНСТРУМЕНТАХ</a:t>
            </a:r>
            <a:endParaRPr lang="uk-UA" sz="16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uk-UA" sz="1600" dirty="0" smtClean="0">
                <a:effectLst/>
                <a:latin typeface="Times New Roman"/>
                <a:ea typeface="Times New Roman"/>
                <a:cs typeface="Times New Roman"/>
              </a:rPr>
              <a:t>ЕСТРАДНОЇ ПІСНІ</a:t>
            </a:r>
            <a:endParaRPr lang="uk-UA" sz="16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uk-UA" sz="1600" dirty="0" smtClean="0">
                <a:effectLst/>
                <a:latin typeface="Times New Roman"/>
                <a:ea typeface="Times New Roman"/>
                <a:cs typeface="Times New Roman"/>
              </a:rPr>
              <a:t>ГРИ НА </a:t>
            </a:r>
            <a:r>
              <a:rPr lang="uk-UA" sz="1600" dirty="0" smtClean="0">
                <a:effectLst/>
                <a:latin typeface="Times New Roman"/>
                <a:ea typeface="Times New Roman"/>
                <a:cs typeface="Times New Roman"/>
              </a:rPr>
              <a:t>ГІТАРІ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uk-UA" sz="1600" dirty="0" smtClean="0">
                <a:latin typeface="Times New Roman"/>
                <a:ea typeface="Times New Roman"/>
                <a:cs typeface="Times New Roman"/>
              </a:rPr>
              <a:t>ЩО? ДЕ? КОЛИ?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uk-UA" sz="1600" dirty="0" smtClean="0">
                <a:effectLst/>
                <a:latin typeface="Times New Roman"/>
                <a:ea typeface="Times New Roman"/>
                <a:cs typeface="Times New Roman"/>
              </a:rPr>
              <a:t>СВІТ І КОМПЮТЕР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v"/>
            </a:pPr>
            <a:r>
              <a:rPr lang="uk-UA" sz="1600" dirty="0" smtClean="0">
                <a:latin typeface="Times New Roman"/>
                <a:ea typeface="Times New Roman"/>
                <a:cs typeface="Times New Roman"/>
              </a:rPr>
              <a:t>ЛЮДИНА І КОСМОС</a:t>
            </a:r>
            <a:endParaRPr lang="uk-UA" sz="16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171450" indent="-171450" algn="ctr">
              <a:buFont typeface="Wingdings" pitchFamily="2" charset="2"/>
              <a:buChar char="v"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flipH="1">
            <a:off x="2411760" y="1196752"/>
            <a:ext cx="19082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>
            <a:off x="4319972" y="1196752"/>
            <a:ext cx="2376263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5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вал 3"/>
          <p:cNvSpPr/>
          <p:nvPr/>
        </p:nvSpPr>
        <p:spPr>
          <a:xfrm>
            <a:off x="2915816" y="2204864"/>
            <a:ext cx="3672408" cy="16813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ЖИТТЄВІ КОМПЕТЕНТНОСТІ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здатність людини до конкретної дії, вміння виконувати життєві та соціальні ролі</a:t>
            </a:r>
            <a:endParaRPr lang="uk-UA" sz="1600" dirty="0"/>
          </a:p>
        </p:txBody>
      </p:sp>
      <p:sp>
        <p:nvSpPr>
          <p:cNvPr id="6" name="Овал 5"/>
          <p:cNvSpPr/>
          <p:nvPr/>
        </p:nvSpPr>
        <p:spPr>
          <a:xfrm>
            <a:off x="0" y="1916832"/>
            <a:ext cx="3362672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Соціально-трудова компетентність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467544" y="4797152"/>
            <a:ext cx="2664296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Самоосвітня компетентність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flipH="1">
            <a:off x="3660209" y="693833"/>
            <a:ext cx="2834602" cy="8629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Загальнокультурна</a:t>
            </a:r>
          </a:p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(комунікативна)</a:t>
            </a:r>
          </a:p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компетентність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74350" y="1628800"/>
            <a:ext cx="2699792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Здорв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язберігаюча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компетентність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10354" y="3549017"/>
            <a:ext cx="2627784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Інформаційна компетентність</a:t>
            </a:r>
            <a:endParaRPr lang="uk-UA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95513" y="5388040"/>
            <a:ext cx="288032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Життєтворча компетентність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4081431">
            <a:off x="6829819" y="242335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2663751">
            <a:off x="5548526" y="4007287"/>
            <a:ext cx="1876618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5234560">
            <a:off x="3921533" y="4269426"/>
            <a:ext cx="1493349" cy="9633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13355767">
            <a:off x="1947441" y="2832865"/>
            <a:ext cx="919683" cy="1965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 rot="17094721">
            <a:off x="2511562" y="677703"/>
            <a:ext cx="814403" cy="18757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>
            <a:off x="5196505" y="1531780"/>
            <a:ext cx="731520" cy="8171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159158"/>
            <a:ext cx="6512511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10840"/>
            <a:ext cx="2448272" cy="18742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КООПЕРАТИВНЕ НАВЧАННЯ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парах,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ротаційні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трійки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два-чотири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разом, карусель, робота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малих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групах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301208"/>
            <a:ext cx="2399124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КРИТИЧНЕ МИСЛЕННЯ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5949280"/>
            <a:ext cx="2374242" cy="457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ПРОЕКТНЕ НАВЧАННЯ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4947" y="2060848"/>
            <a:ext cx="2424846" cy="18722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ПРОДУКТИВНЕ НАВЧАННЯ</a:t>
            </a:r>
          </a:p>
          <a:p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(створення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інтелектуальних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відкриттів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винаходів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конструкцій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задач,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гіпотез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правил,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поробок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формує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життєву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компетенцію</a:t>
            </a:r>
            <a:endParaRPr lang="uk-UA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005064"/>
            <a:ext cx="2399125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СИТУАЦІЙНЕ НАВЧАННЯ</a:t>
            </a:r>
          </a:p>
          <a:p>
            <a:pPr algn="ctr"/>
            <a:r>
              <a:rPr lang="ru-RU" sz="1400" dirty="0" err="1"/>
              <a:t>case</a:t>
            </a:r>
            <a:r>
              <a:rPr lang="uk-UA" sz="1400" dirty="0"/>
              <a:t>-</a:t>
            </a:r>
            <a:r>
              <a:rPr lang="ru-RU" sz="1400" dirty="0" err="1"/>
              <a:t>study</a:t>
            </a:r>
            <a:r>
              <a:rPr lang="ru-RU" sz="1400" dirty="0"/>
              <a:t>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(створення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проблемної ситуації на основі фактів з реального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життя)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21551" y="836712"/>
            <a:ext cx="1922512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САМООЦІНКА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20272" y="2349437"/>
            <a:ext cx="1922512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САМООСВІТА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85034" y="3486708"/>
            <a:ext cx="205775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САМОВИХОВАННЯ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85034" y="4822443"/>
            <a:ext cx="205775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САМОРЕАЛІЗАЦІЯ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7583429">
            <a:off x="3113998" y="1019489"/>
            <a:ext cx="432047" cy="1080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2708325" y="2673020"/>
            <a:ext cx="402615" cy="339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 вниз 31"/>
          <p:cNvSpPr/>
          <p:nvPr/>
        </p:nvSpPr>
        <p:spPr>
          <a:xfrm rot="15102288">
            <a:off x="2924184" y="4130343"/>
            <a:ext cx="370106" cy="545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 вниз 32"/>
          <p:cNvSpPr/>
          <p:nvPr/>
        </p:nvSpPr>
        <p:spPr>
          <a:xfrm rot="14950278">
            <a:off x="3248264" y="4657591"/>
            <a:ext cx="369275" cy="922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 вниз 33"/>
          <p:cNvSpPr/>
          <p:nvPr/>
        </p:nvSpPr>
        <p:spPr>
          <a:xfrm rot="14716464">
            <a:off x="3410072" y="4988698"/>
            <a:ext cx="324037" cy="12469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 вниз 34"/>
          <p:cNvSpPr/>
          <p:nvPr/>
        </p:nvSpPr>
        <p:spPr>
          <a:xfrm rot="4004621">
            <a:off x="5785395" y="1153173"/>
            <a:ext cx="433559" cy="865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Стрелка вниз 35"/>
          <p:cNvSpPr/>
          <p:nvPr/>
        </p:nvSpPr>
        <p:spPr>
          <a:xfrm rot="5400000">
            <a:off x="6533504" y="2629286"/>
            <a:ext cx="330795" cy="354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Стрелка вниз 36"/>
          <p:cNvSpPr/>
          <p:nvPr/>
        </p:nvSpPr>
        <p:spPr>
          <a:xfrm rot="5400000">
            <a:off x="6323529" y="3681405"/>
            <a:ext cx="396043" cy="566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трелка вниз 37"/>
          <p:cNvSpPr/>
          <p:nvPr/>
        </p:nvSpPr>
        <p:spPr>
          <a:xfrm rot="6678171">
            <a:off x="5981326" y="4504810"/>
            <a:ext cx="283077" cy="1172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Выгнутая вправо стрелка 38"/>
          <p:cNvSpPr/>
          <p:nvPr/>
        </p:nvSpPr>
        <p:spPr>
          <a:xfrm rot="16200000">
            <a:off x="4443348" y="-1169903"/>
            <a:ext cx="545338" cy="33123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0" name="Выгнутая вправо стрелка 39"/>
          <p:cNvSpPr/>
          <p:nvPr/>
        </p:nvSpPr>
        <p:spPr>
          <a:xfrm rot="5400000">
            <a:off x="4641561" y="4615820"/>
            <a:ext cx="547604" cy="36724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059833" y="1700808"/>
            <a:ext cx="3461718" cy="28083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ФОРМУВАННЯ ЖИТТЄВИХ КОМПЕТЕНТНОСТЕЙ</a:t>
            </a:r>
          </a:p>
        </p:txBody>
      </p:sp>
    </p:spTree>
    <p:extLst>
      <p:ext uri="{BB962C8B-B14F-4D97-AF65-F5344CB8AC3E}">
        <p14:creationId xmlns:p14="http://schemas.microsoft.com/office/powerpoint/2010/main" val="12259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409133"/>
            <a:ext cx="6512511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37520" y="734972"/>
            <a:ext cx="6400800" cy="347472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2907" y="482564"/>
            <a:ext cx="7056784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МОДЕЛЬ УПРОВАДЖЕННЯ ПРОЦЕСУ ФОРМУВАННЯ ЖИТТЄВИХ КОМПЕТЕНТНОСТЕЙ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навчально-виховний процес ліцею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850955"/>
            <a:ext cx="1393304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ЗАГАЛЬНИЙ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1 рівень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1804967"/>
            <a:ext cx="1584176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СТРАТЕГІЧНИЙ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2 рівень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39698" y="1772816"/>
            <a:ext cx="1728192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ОРГАНІЗАЦІЙНО-ВИКОНАВЧИЙ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3 рівень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1769474"/>
            <a:ext cx="2072404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ФУНКЦІОНАЛЬНИЙ</a:t>
            </a:r>
          </a:p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4 рівень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434" y="3140968"/>
            <a:ext cx="1224136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ДИРЕКТОР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371" y="4365104"/>
            <a:ext cx="1236712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РАДА ЛІЦЕЮ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17852" y="3149437"/>
            <a:ext cx="1944216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ЗАСТУПНИК ДИРЕКТОРА З НВР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13821" y="4402652"/>
            <a:ext cx="1847056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ЗАСТУПНИК ДИРЕКТОРА З ВР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45813" y="3166959"/>
            <a:ext cx="1944216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ГОЛОВИ ПРЕДМЕТНИХ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КАФЕДР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58059" y="4392339"/>
            <a:ext cx="1944216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ПРАКТИЧНИЙ ПСИХОЛОГ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42380" y="3140968"/>
            <a:ext cx="1728192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УЧИТЕЛІ - ПРЕДМЕТНИКИ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89236" y="4419994"/>
            <a:ext cx="163448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ВИХОВАТЕЛІ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9627" y="5661248"/>
            <a:ext cx="7776864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ЛІЦЕЇСТ - ВИПУСКНИК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108228" y="1520436"/>
            <a:ext cx="540060" cy="198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низ 18"/>
          <p:cNvSpPr/>
          <p:nvPr/>
        </p:nvSpPr>
        <p:spPr>
          <a:xfrm>
            <a:off x="3033540" y="1500712"/>
            <a:ext cx="484632" cy="198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низ 19"/>
          <p:cNvSpPr/>
          <p:nvPr/>
        </p:nvSpPr>
        <p:spPr>
          <a:xfrm>
            <a:off x="5003417" y="1468856"/>
            <a:ext cx="484632" cy="229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елка вниз 20"/>
          <p:cNvSpPr/>
          <p:nvPr/>
        </p:nvSpPr>
        <p:spPr>
          <a:xfrm>
            <a:off x="7358203" y="1474067"/>
            <a:ext cx="484632" cy="244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061432" y="2225286"/>
            <a:ext cx="484632" cy="174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елка вправо 22"/>
          <p:cNvSpPr/>
          <p:nvPr/>
        </p:nvSpPr>
        <p:spPr>
          <a:xfrm>
            <a:off x="4134945" y="1987700"/>
            <a:ext cx="2210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право 23"/>
          <p:cNvSpPr/>
          <p:nvPr/>
        </p:nvSpPr>
        <p:spPr>
          <a:xfrm>
            <a:off x="6369595" y="2059708"/>
            <a:ext cx="2043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низ 24"/>
          <p:cNvSpPr/>
          <p:nvPr/>
        </p:nvSpPr>
        <p:spPr>
          <a:xfrm>
            <a:off x="1108228" y="2897873"/>
            <a:ext cx="484632" cy="224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низ 25"/>
          <p:cNvSpPr/>
          <p:nvPr/>
        </p:nvSpPr>
        <p:spPr>
          <a:xfrm>
            <a:off x="1135942" y="4112074"/>
            <a:ext cx="484632" cy="24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 вниз 26"/>
          <p:cNvSpPr/>
          <p:nvPr/>
        </p:nvSpPr>
        <p:spPr>
          <a:xfrm>
            <a:off x="3047644" y="2884045"/>
            <a:ext cx="484632" cy="224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 вниз 27"/>
          <p:cNvSpPr/>
          <p:nvPr/>
        </p:nvSpPr>
        <p:spPr>
          <a:xfrm>
            <a:off x="5175605" y="2884044"/>
            <a:ext cx="484632" cy="224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елка вниз 29"/>
          <p:cNvSpPr/>
          <p:nvPr/>
        </p:nvSpPr>
        <p:spPr>
          <a:xfrm>
            <a:off x="7464160" y="2884044"/>
            <a:ext cx="484632" cy="211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 вниз 31"/>
          <p:cNvSpPr/>
          <p:nvPr/>
        </p:nvSpPr>
        <p:spPr>
          <a:xfrm>
            <a:off x="3047644" y="4112074"/>
            <a:ext cx="484632" cy="266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 вниз 32"/>
          <p:cNvSpPr/>
          <p:nvPr/>
        </p:nvSpPr>
        <p:spPr>
          <a:xfrm>
            <a:off x="5175605" y="4133414"/>
            <a:ext cx="484632" cy="25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 вниз 33"/>
          <p:cNvSpPr/>
          <p:nvPr/>
        </p:nvSpPr>
        <p:spPr>
          <a:xfrm>
            <a:off x="7490198" y="4156408"/>
            <a:ext cx="484632" cy="246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 вниз 34"/>
          <p:cNvSpPr/>
          <p:nvPr/>
        </p:nvSpPr>
        <p:spPr>
          <a:xfrm>
            <a:off x="1113632" y="5334394"/>
            <a:ext cx="484632" cy="303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Стрелка вниз 35"/>
          <p:cNvSpPr/>
          <p:nvPr/>
        </p:nvSpPr>
        <p:spPr>
          <a:xfrm>
            <a:off x="3077939" y="5342060"/>
            <a:ext cx="484632" cy="295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Стрелка вниз 36"/>
          <p:cNvSpPr/>
          <p:nvPr/>
        </p:nvSpPr>
        <p:spPr>
          <a:xfrm>
            <a:off x="5213640" y="5342060"/>
            <a:ext cx="484632" cy="295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трелка вниз 39"/>
          <p:cNvSpPr/>
          <p:nvPr/>
        </p:nvSpPr>
        <p:spPr>
          <a:xfrm>
            <a:off x="7535059" y="5367564"/>
            <a:ext cx="484632" cy="270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04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60648"/>
            <a:ext cx="532859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НАУКОВО-МЕТОДИЧНИЙ СУПРОВІД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955022"/>
            <a:ext cx="3171844" cy="58326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НАУКОВО-ПРАКТИЧНІ СЕМІНАРИ:</a:t>
            </a:r>
          </a:p>
          <a:p>
            <a:pPr algn="ctr"/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93040" indent="-1714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1200" dirty="0" smtClean="0">
                <a:latin typeface="Times New Roman"/>
                <a:ea typeface="Times New Roman"/>
              </a:rPr>
              <a:t>Любов </a:t>
            </a:r>
            <a:r>
              <a:rPr lang="uk-UA" sz="1200" dirty="0">
                <a:latin typeface="Times New Roman"/>
                <a:ea typeface="Times New Roman"/>
              </a:rPr>
              <a:t>як основа </a:t>
            </a:r>
            <a:r>
              <a:rPr lang="uk-UA" sz="1200" cap="all" dirty="0">
                <a:latin typeface="Times New Roman"/>
                <a:ea typeface="Times New Roman"/>
              </a:rPr>
              <a:t>ґ</a:t>
            </a:r>
            <a:r>
              <a:rPr lang="uk-UA" sz="1200" dirty="0">
                <a:latin typeface="Times New Roman"/>
                <a:ea typeface="Times New Roman"/>
              </a:rPr>
              <a:t>ендерної </a:t>
            </a:r>
            <a:r>
              <a:rPr lang="uk-UA" sz="1200" dirty="0" smtClean="0">
                <a:latin typeface="Times New Roman"/>
                <a:ea typeface="Times New Roman"/>
              </a:rPr>
              <a:t>гармонії </a:t>
            </a:r>
            <a:r>
              <a:rPr lang="uk-UA" sz="1200" dirty="0">
                <a:latin typeface="Times New Roman"/>
                <a:ea typeface="Times New Roman"/>
              </a:rPr>
              <a:t>для </a:t>
            </a:r>
            <a:r>
              <a:rPr lang="uk-UA" sz="1200" dirty="0" smtClean="0">
                <a:latin typeface="Times New Roman"/>
                <a:ea typeface="Times New Roman"/>
              </a:rPr>
              <a:t>практичних (2009-2010 </a:t>
            </a:r>
            <a:r>
              <a:rPr lang="uk-UA" sz="1200" dirty="0" err="1" smtClean="0">
                <a:latin typeface="Times New Roman"/>
                <a:ea typeface="Times New Roman"/>
              </a:rPr>
              <a:t>н.р</a:t>
            </a:r>
            <a:r>
              <a:rPr lang="uk-UA" sz="1200" dirty="0" smtClean="0">
                <a:latin typeface="Times New Roman"/>
                <a:ea typeface="Times New Roman"/>
              </a:rPr>
              <a:t>.);</a:t>
            </a:r>
          </a:p>
          <a:p>
            <a:pPr marL="193040" lvl="0" indent="-171450">
              <a:lnSpc>
                <a:spcPct val="115000"/>
              </a:lnSpc>
              <a:buFont typeface="Wingdings" pitchFamily="2" charset="2"/>
              <a:buChar char="Ø"/>
            </a:pPr>
            <a:r>
              <a:rPr lang="uk-UA" sz="1200" dirty="0" smtClean="0">
                <a:latin typeface="Times New Roman"/>
                <a:ea typeface="Times New Roman"/>
              </a:rPr>
              <a:t> Формування </a:t>
            </a:r>
            <a:r>
              <a:rPr lang="uk-UA" sz="1200" dirty="0">
                <a:latin typeface="Times New Roman"/>
                <a:ea typeface="Times New Roman"/>
              </a:rPr>
              <a:t>життєвих </a:t>
            </a:r>
            <a:r>
              <a:rPr lang="uk-UA" sz="1200" dirty="0" err="1">
                <a:latin typeface="Times New Roman"/>
                <a:ea typeface="Times New Roman"/>
              </a:rPr>
              <a:t>компетентностей</a:t>
            </a:r>
            <a:r>
              <a:rPr lang="uk-UA" sz="1200" dirty="0">
                <a:latin typeface="Times New Roman"/>
                <a:ea typeface="Times New Roman"/>
              </a:rPr>
              <a:t> старшокласників на уроках української мови шляхом застосування інтерактивних технологій </a:t>
            </a:r>
            <a:r>
              <a:rPr lang="uk-UA" sz="1200" dirty="0" err="1" smtClean="0">
                <a:latin typeface="Times New Roman"/>
                <a:ea typeface="Times New Roman"/>
              </a:rPr>
              <a:t>навчання</a:t>
            </a:r>
            <a:r>
              <a:rPr lang="uk-UA" sz="1200" dirty="0" err="1">
                <a:solidFill>
                  <a:prstClr val="white"/>
                </a:solidFill>
                <a:latin typeface="Times New Roman"/>
                <a:ea typeface="Times New Roman"/>
              </a:rPr>
              <a:t>практичних</a:t>
            </a:r>
            <a:r>
              <a:rPr lang="uk-UA" sz="1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 smtClean="0">
                <a:solidFill>
                  <a:prstClr val="white"/>
                </a:solidFill>
                <a:latin typeface="Times New Roman"/>
                <a:ea typeface="Times New Roman"/>
              </a:rPr>
              <a:t>(2009-2010 </a:t>
            </a:r>
            <a:r>
              <a:rPr lang="uk-UA" sz="1200" dirty="0" err="1">
                <a:solidFill>
                  <a:prstClr val="white"/>
                </a:solidFill>
                <a:latin typeface="Times New Roman"/>
                <a:ea typeface="Times New Roman"/>
              </a:rPr>
              <a:t>н.р</a:t>
            </a:r>
            <a:r>
              <a:rPr lang="uk-UA" sz="1200" dirty="0">
                <a:solidFill>
                  <a:prstClr val="white"/>
                </a:solidFill>
                <a:latin typeface="Times New Roman"/>
                <a:ea typeface="Times New Roman"/>
              </a:rPr>
              <a:t>.);</a:t>
            </a:r>
          </a:p>
          <a:p>
            <a:pPr marL="193040" indent="-1714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1200" dirty="0" smtClean="0">
                <a:latin typeface="Times New Roman"/>
                <a:ea typeface="Times New Roman"/>
              </a:rPr>
              <a:t> </a:t>
            </a:r>
            <a:r>
              <a:rPr lang="uk-UA" sz="1200" dirty="0">
                <a:latin typeface="Times New Roman"/>
                <a:ea typeface="Times New Roman"/>
              </a:rPr>
              <a:t>Філософські та педагогічні аспекти у вивченні української </a:t>
            </a:r>
            <a:r>
              <a:rPr lang="uk-UA" sz="1200" dirty="0" smtClean="0">
                <a:latin typeface="Times New Roman"/>
                <a:ea typeface="Times New Roman"/>
              </a:rPr>
              <a:t>літератури (2010-2011 </a:t>
            </a:r>
            <a:r>
              <a:rPr lang="uk-UA" sz="1200" dirty="0" err="1" smtClean="0">
                <a:latin typeface="Times New Roman"/>
                <a:ea typeface="Times New Roman"/>
              </a:rPr>
              <a:t>н.р</a:t>
            </a:r>
            <a:r>
              <a:rPr lang="uk-UA" sz="1200" dirty="0" smtClean="0">
                <a:latin typeface="Times New Roman"/>
                <a:ea typeface="Times New Roman"/>
              </a:rPr>
              <a:t>.);</a:t>
            </a:r>
          </a:p>
          <a:p>
            <a:pPr marL="193040" indent="-1714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1200" dirty="0">
                <a:latin typeface="Times New Roman"/>
                <a:ea typeface="Times New Roman"/>
              </a:rPr>
              <a:t>Роль предметів спільно-гуманітарного циклу на шляху формування життєвих </a:t>
            </a:r>
            <a:r>
              <a:rPr lang="uk-UA" sz="1200" dirty="0" err="1">
                <a:latin typeface="Times New Roman"/>
                <a:ea typeface="Times New Roman"/>
              </a:rPr>
              <a:t>компетентностей</a:t>
            </a:r>
            <a:r>
              <a:rPr lang="uk-UA" sz="1200" dirty="0">
                <a:latin typeface="Times New Roman"/>
                <a:ea typeface="Times New Roman"/>
              </a:rPr>
              <a:t> </a:t>
            </a:r>
            <a:r>
              <a:rPr lang="uk-UA" sz="1200" dirty="0" smtClean="0">
                <a:latin typeface="Times New Roman"/>
                <a:ea typeface="Times New Roman"/>
              </a:rPr>
              <a:t>учнів (2010-2011 </a:t>
            </a:r>
            <a:r>
              <a:rPr lang="uk-UA" sz="1200" dirty="0" err="1" smtClean="0">
                <a:latin typeface="Times New Roman"/>
                <a:ea typeface="Times New Roman"/>
              </a:rPr>
              <a:t>н.р</a:t>
            </a:r>
            <a:r>
              <a:rPr lang="uk-UA" sz="1200" dirty="0" smtClean="0">
                <a:latin typeface="Times New Roman"/>
                <a:ea typeface="Times New Roman"/>
              </a:rPr>
              <a:t>.);</a:t>
            </a:r>
          </a:p>
          <a:p>
            <a:pPr marL="193040" indent="-1714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1200" dirty="0">
                <a:latin typeface="Times New Roman"/>
                <a:ea typeface="Times New Roman"/>
              </a:rPr>
              <a:t>Можливості навчальних предметів фізико-математичного циклу щодо формування основних груп </a:t>
            </a:r>
            <a:r>
              <a:rPr lang="uk-UA" sz="1200" dirty="0" err="1">
                <a:latin typeface="Times New Roman"/>
                <a:ea typeface="Times New Roman"/>
              </a:rPr>
              <a:t>компетентностей</a:t>
            </a:r>
            <a:r>
              <a:rPr lang="uk-UA" sz="1200" dirty="0">
                <a:latin typeface="Times New Roman"/>
                <a:ea typeface="Times New Roman"/>
              </a:rPr>
              <a:t> </a:t>
            </a:r>
            <a:r>
              <a:rPr lang="uk-UA" sz="1200" dirty="0" smtClean="0">
                <a:latin typeface="Times New Roman"/>
                <a:ea typeface="Times New Roman"/>
              </a:rPr>
              <a:t>ліцеїстів (2011-2012 </a:t>
            </a:r>
            <a:r>
              <a:rPr lang="uk-UA" sz="1200" dirty="0" err="1" smtClean="0">
                <a:latin typeface="Times New Roman"/>
                <a:ea typeface="Times New Roman"/>
              </a:rPr>
              <a:t>н.р</a:t>
            </a:r>
            <a:r>
              <a:rPr lang="uk-UA" sz="1200" dirty="0" smtClean="0">
                <a:latin typeface="Times New Roman"/>
                <a:ea typeface="Times New Roman"/>
              </a:rPr>
              <a:t>.);</a:t>
            </a:r>
          </a:p>
          <a:p>
            <a:pPr marL="193040" indent="-1714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uk-UA" sz="1200" dirty="0">
                <a:latin typeface="Times New Roman"/>
                <a:ea typeface="Calibri"/>
              </a:rPr>
              <a:t>Упровадження інноваційних технологій у процес навчання іноземним мовам учнів старшої </a:t>
            </a:r>
            <a:r>
              <a:rPr lang="uk-UA" sz="1200" dirty="0" smtClean="0">
                <a:latin typeface="Times New Roman"/>
                <a:ea typeface="Calibri"/>
              </a:rPr>
              <a:t>школи (2012-2013 </a:t>
            </a:r>
            <a:r>
              <a:rPr lang="uk-UA" sz="1200" dirty="0" err="1" smtClean="0">
                <a:latin typeface="Times New Roman"/>
                <a:ea typeface="Calibri"/>
              </a:rPr>
              <a:t>н.р</a:t>
            </a:r>
            <a:r>
              <a:rPr lang="uk-UA" sz="1200" dirty="0" smtClean="0">
                <a:latin typeface="Times New Roman"/>
                <a:ea typeface="Calibri"/>
              </a:rPr>
              <a:t>.)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0811" y="955022"/>
            <a:ext cx="2088232" cy="35283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НАУКОВО- ПРАКТИЧНІ КОНФЕРЕНЦІЇ: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Права людини та громадянина в Україні (2011 р., 2012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., 2013р.);</a:t>
            </a: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Українська та світова література в сучасному контексті (2012 р., 2013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., 2014 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.);</a:t>
            </a: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Актуальні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проблеми теорії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методики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навчання історії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правознавства та суспільно-політичних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дисциплін (2013 р.)</a:t>
            </a:r>
          </a:p>
          <a:p>
            <a:pPr marL="171450" indent="-171450">
              <a:buFont typeface="Wingdings" pitchFamily="2" charset="2"/>
              <a:buChar char="Ø"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128" y="903040"/>
            <a:ext cx="3312368" cy="58326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Wingdings" pitchFamily="2" charset="2"/>
              <a:buChar char="Ø"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ТЕМАТИЧНІ ПЕДАГОГІЧНІ РАДИ: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uk-UA" sz="1200" dirty="0" smtClean="0">
                <a:latin typeface="Times New Roman"/>
                <a:ea typeface="Times New Roman"/>
              </a:rPr>
              <a:t>Поняття життєвих </a:t>
            </a:r>
            <a:r>
              <a:rPr lang="uk-UA" sz="1200" dirty="0" err="1" smtClean="0">
                <a:latin typeface="Times New Roman"/>
                <a:ea typeface="Times New Roman"/>
              </a:rPr>
              <a:t>компетентностей</a:t>
            </a:r>
            <a:r>
              <a:rPr lang="uk-UA" sz="1200" dirty="0" smtClean="0">
                <a:latin typeface="Times New Roman"/>
                <a:ea typeface="Times New Roman"/>
              </a:rPr>
              <a:t> у сучасній педагогіці (2009-2010 </a:t>
            </a:r>
            <a:r>
              <a:rPr lang="uk-UA" sz="1200" dirty="0" err="1" smtClean="0">
                <a:latin typeface="Times New Roman"/>
                <a:ea typeface="Times New Roman"/>
              </a:rPr>
              <a:t>н.р</a:t>
            </a:r>
            <a:r>
              <a:rPr lang="uk-UA" sz="1200" dirty="0" smtClean="0">
                <a:latin typeface="Times New Roman"/>
                <a:ea typeface="Times New Roman"/>
              </a:rPr>
              <a:t>.);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uk-UA" sz="1200" dirty="0">
                <a:latin typeface="Times New Roman"/>
                <a:ea typeface="Times New Roman"/>
              </a:rPr>
              <a:t>Особливості статевого виховання ліцеїстів у контексті навчально-виховного процесу як шлях до формування життєвих </a:t>
            </a:r>
            <a:r>
              <a:rPr lang="uk-UA" sz="1200" dirty="0" err="1" smtClean="0">
                <a:latin typeface="Times New Roman"/>
                <a:ea typeface="Times New Roman"/>
              </a:rPr>
              <a:t>компетенцій</a:t>
            </a:r>
            <a:r>
              <a:rPr lang="uk-UA" sz="1200" dirty="0" smtClean="0">
                <a:latin typeface="Times New Roman"/>
                <a:ea typeface="Times New Roman"/>
              </a:rPr>
              <a:t> (2009-2010 </a:t>
            </a:r>
            <a:r>
              <a:rPr lang="uk-UA" sz="1200" dirty="0" err="1" smtClean="0">
                <a:latin typeface="Times New Roman"/>
                <a:ea typeface="Times New Roman"/>
              </a:rPr>
              <a:t>н.р</a:t>
            </a:r>
            <a:r>
              <a:rPr lang="uk-UA" sz="1200" dirty="0" smtClean="0">
                <a:latin typeface="Times New Roman"/>
                <a:ea typeface="Times New Roman"/>
              </a:rPr>
              <a:t>.);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uk-UA" sz="1200" dirty="0">
                <a:latin typeface="Times New Roman"/>
                <a:ea typeface="Times New Roman"/>
              </a:rPr>
              <a:t>Підходи до оцінювання сформованості основних груп </a:t>
            </a:r>
            <a:r>
              <a:rPr lang="uk-UA" sz="1200" dirty="0" err="1">
                <a:latin typeface="Times New Roman"/>
                <a:ea typeface="Times New Roman"/>
              </a:rPr>
              <a:t>компетентностей</a:t>
            </a:r>
            <a:r>
              <a:rPr lang="uk-UA" sz="1200" dirty="0">
                <a:latin typeface="Times New Roman"/>
                <a:ea typeface="Times New Roman"/>
              </a:rPr>
              <a:t> </a:t>
            </a:r>
            <a:r>
              <a:rPr lang="uk-UA" sz="1200" dirty="0" smtClean="0">
                <a:latin typeface="Times New Roman"/>
                <a:ea typeface="Times New Roman"/>
              </a:rPr>
              <a:t>учнів (2010-2011 </a:t>
            </a:r>
            <a:r>
              <a:rPr lang="uk-UA" sz="1200" dirty="0" err="1" smtClean="0">
                <a:latin typeface="Times New Roman"/>
                <a:ea typeface="Times New Roman"/>
              </a:rPr>
              <a:t>н.р</a:t>
            </a:r>
            <a:r>
              <a:rPr lang="uk-UA" sz="1200" dirty="0" smtClean="0">
                <a:latin typeface="Times New Roman"/>
                <a:ea typeface="Times New Roman"/>
              </a:rPr>
              <a:t>.);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uk-UA" sz="1200" dirty="0">
                <a:latin typeface="Times New Roman"/>
                <a:ea typeface="Times New Roman"/>
              </a:rPr>
              <a:t>Шляхи формування життєвих </a:t>
            </a:r>
            <a:r>
              <a:rPr lang="uk-UA" sz="1200" dirty="0" err="1">
                <a:latin typeface="Times New Roman"/>
                <a:ea typeface="Times New Roman"/>
              </a:rPr>
              <a:t>компетентностей</a:t>
            </a:r>
            <a:r>
              <a:rPr lang="uk-UA" sz="1200" dirty="0">
                <a:latin typeface="Times New Roman"/>
                <a:ea typeface="Times New Roman"/>
              </a:rPr>
              <a:t> </a:t>
            </a:r>
            <a:r>
              <a:rPr lang="uk-UA" sz="1200" dirty="0" smtClean="0">
                <a:latin typeface="Times New Roman"/>
                <a:ea typeface="Times New Roman"/>
              </a:rPr>
              <a:t>учнів (2010-2011 </a:t>
            </a:r>
            <a:r>
              <a:rPr lang="uk-UA" sz="1200" dirty="0" err="1" smtClean="0">
                <a:latin typeface="Times New Roman"/>
                <a:ea typeface="Times New Roman"/>
              </a:rPr>
              <a:t>н.р</a:t>
            </a:r>
            <a:r>
              <a:rPr lang="uk-UA" sz="1200" dirty="0" smtClean="0">
                <a:latin typeface="Times New Roman"/>
                <a:ea typeface="Times New Roman"/>
              </a:rPr>
              <a:t>.);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  <a:tabLst>
                <a:tab pos="228600" algn="l"/>
                <a:tab pos="571500" algn="l"/>
              </a:tabLst>
            </a:pPr>
            <a:r>
              <a:rPr lang="uk-UA" sz="1200" dirty="0" smtClean="0">
                <a:latin typeface="Times New Roman"/>
                <a:ea typeface="Times New Roman"/>
              </a:rPr>
              <a:t>Застосування </a:t>
            </a:r>
            <a:r>
              <a:rPr lang="uk-UA" sz="1200" dirty="0" err="1">
                <a:latin typeface="Times New Roman"/>
                <a:ea typeface="Times New Roman"/>
              </a:rPr>
              <a:t>компетентнісно</a:t>
            </a:r>
            <a:r>
              <a:rPr lang="uk-UA" sz="1200" dirty="0">
                <a:latin typeface="Times New Roman"/>
                <a:ea typeface="Times New Roman"/>
              </a:rPr>
              <a:t> зорієнтованого підходу в </a:t>
            </a:r>
            <a:r>
              <a:rPr lang="uk-UA" sz="1200" dirty="0" smtClean="0">
                <a:latin typeface="Times New Roman"/>
                <a:ea typeface="Times New Roman"/>
              </a:rPr>
              <a:t>навчально-виховний процес (2011-2012 </a:t>
            </a:r>
            <a:r>
              <a:rPr lang="uk-UA" sz="1200" dirty="0" err="1" smtClean="0">
                <a:latin typeface="Times New Roman"/>
                <a:ea typeface="Times New Roman"/>
              </a:rPr>
              <a:t>н.р</a:t>
            </a:r>
            <a:r>
              <a:rPr lang="uk-UA" sz="1200" dirty="0" smtClean="0">
                <a:latin typeface="Times New Roman"/>
                <a:ea typeface="Times New Roman"/>
              </a:rPr>
              <a:t>.);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  <a:tabLst>
                <a:tab pos="228600" algn="l"/>
                <a:tab pos="571500" algn="l"/>
              </a:tabLst>
            </a:pPr>
            <a:r>
              <a:rPr lang="uk-UA" sz="1200" dirty="0">
                <a:latin typeface="Times New Roman"/>
                <a:ea typeface="Times New Roman"/>
              </a:rPr>
              <a:t>Можливості навчальних предметів щодо формування основних груп </a:t>
            </a:r>
            <a:r>
              <a:rPr lang="uk-UA" sz="1200" dirty="0" err="1">
                <a:latin typeface="Times New Roman"/>
                <a:ea typeface="Times New Roman"/>
              </a:rPr>
              <a:t>компетентностей</a:t>
            </a:r>
            <a:r>
              <a:rPr lang="uk-UA" sz="1200" dirty="0">
                <a:latin typeface="Times New Roman"/>
                <a:ea typeface="Times New Roman"/>
              </a:rPr>
              <a:t> </a:t>
            </a:r>
            <a:r>
              <a:rPr lang="uk-UA" sz="1200" dirty="0" smtClean="0">
                <a:latin typeface="Times New Roman"/>
                <a:ea typeface="Times New Roman"/>
              </a:rPr>
              <a:t>ліцеїстів (2011-2012 </a:t>
            </a:r>
            <a:r>
              <a:rPr lang="uk-UA" sz="1200" dirty="0" err="1" smtClean="0">
                <a:latin typeface="Times New Roman"/>
                <a:ea typeface="Times New Roman"/>
              </a:rPr>
              <a:t>н.р</a:t>
            </a:r>
            <a:r>
              <a:rPr lang="uk-UA" sz="1200" dirty="0" smtClean="0">
                <a:latin typeface="Times New Roman"/>
                <a:ea typeface="Times New Roman"/>
              </a:rPr>
              <a:t>.);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  <a:tabLst>
                <a:tab pos="228600" algn="l"/>
                <a:tab pos="571500" algn="l"/>
              </a:tabLst>
            </a:pPr>
            <a:r>
              <a:rPr lang="uk-UA" sz="1200" dirty="0" err="1">
                <a:latin typeface="Times New Roman"/>
                <a:ea typeface="Times New Roman"/>
              </a:rPr>
              <a:t>Особистісно</a:t>
            </a:r>
            <a:r>
              <a:rPr lang="uk-UA" sz="1200" dirty="0">
                <a:latin typeface="Times New Roman"/>
                <a:ea typeface="Times New Roman"/>
              </a:rPr>
              <a:t> зорієнтоване виховання як умова формування в учнів життєтворчого </a:t>
            </a:r>
            <a:r>
              <a:rPr lang="uk-UA" sz="1200" dirty="0" smtClean="0">
                <a:latin typeface="Times New Roman"/>
                <a:ea typeface="Times New Roman"/>
              </a:rPr>
              <a:t>потенціалу (2012-2013 </a:t>
            </a:r>
            <a:r>
              <a:rPr lang="uk-UA" sz="1200" dirty="0" err="1" smtClean="0">
                <a:latin typeface="Times New Roman"/>
                <a:ea typeface="Times New Roman"/>
              </a:rPr>
              <a:t>н.р</a:t>
            </a:r>
            <a:r>
              <a:rPr lang="uk-UA" sz="1200" dirty="0" smtClean="0">
                <a:latin typeface="Times New Roman"/>
                <a:ea typeface="Times New Roman"/>
              </a:rPr>
              <a:t>.);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  <a:tabLst>
                <a:tab pos="228600" algn="l"/>
                <a:tab pos="571500" algn="l"/>
              </a:tabLst>
            </a:pPr>
            <a:r>
              <a:rPr lang="uk-UA" sz="1200" dirty="0">
                <a:latin typeface="Times New Roman"/>
                <a:ea typeface="Times New Roman"/>
              </a:rPr>
              <a:t>Аналіз роботи педагогічного колективу щодо вирішення науково-методичної проблеми «Формування життєвих </a:t>
            </a:r>
            <a:r>
              <a:rPr lang="uk-UA" sz="1200" dirty="0" err="1">
                <a:latin typeface="Times New Roman"/>
                <a:ea typeface="Times New Roman"/>
              </a:rPr>
              <a:t>компетентностей</a:t>
            </a:r>
            <a:r>
              <a:rPr lang="uk-UA" sz="1200" dirty="0">
                <a:latin typeface="Times New Roman"/>
                <a:ea typeface="Times New Roman"/>
              </a:rPr>
              <a:t> учнів в умовах </a:t>
            </a:r>
            <a:r>
              <a:rPr lang="uk-UA" sz="1200" dirty="0" err="1">
                <a:latin typeface="Times New Roman"/>
                <a:ea typeface="Times New Roman"/>
              </a:rPr>
              <a:t>особистісно</a:t>
            </a:r>
            <a:r>
              <a:rPr lang="uk-UA" sz="1200" dirty="0">
                <a:latin typeface="Times New Roman"/>
                <a:ea typeface="Times New Roman"/>
              </a:rPr>
              <a:t> зорієнтованого навчання та виховання в </a:t>
            </a:r>
            <a:r>
              <a:rPr lang="uk-UA" sz="1200" dirty="0" smtClean="0">
                <a:latin typeface="Times New Roman"/>
                <a:ea typeface="Times New Roman"/>
              </a:rPr>
              <a:t>ліцеї (2012-2013 </a:t>
            </a:r>
            <a:r>
              <a:rPr lang="uk-UA" sz="1200" dirty="0" err="1" smtClean="0">
                <a:latin typeface="Times New Roman"/>
                <a:ea typeface="Times New Roman"/>
              </a:rPr>
              <a:t>н.р</a:t>
            </a:r>
            <a:r>
              <a:rPr lang="uk-UA" sz="1200" dirty="0" smtClean="0">
                <a:latin typeface="Times New Roman"/>
                <a:ea typeface="Times New Roman"/>
              </a:rPr>
              <a:t>.)</a:t>
            </a:r>
            <a:endParaRPr lang="uk-UA" sz="1200" dirty="0">
              <a:latin typeface="Times New Roman"/>
              <a:ea typeface="Times New Roman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uk-UA" sz="1200" dirty="0" smtClean="0">
              <a:latin typeface="Times New Roman"/>
              <a:ea typeface="Times New Roman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6352"/>
            <a:ext cx="3234836" cy="26626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373">
            <a:off x="3904475" y="917377"/>
            <a:ext cx="240823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660">
            <a:off x="5960857" y="2955275"/>
            <a:ext cx="238918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448680" cy="25811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188640"/>
            <a:ext cx="5328592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ПОШИРЕННЯ ДОСВІДУ</a:t>
            </a:r>
          </a:p>
        </p:txBody>
      </p:sp>
    </p:spTree>
    <p:extLst>
      <p:ext uri="{BB962C8B-B14F-4D97-AF65-F5344CB8AC3E}">
        <p14:creationId xmlns:p14="http://schemas.microsoft.com/office/powerpoint/2010/main" val="222092086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518</TotalTime>
  <Words>859</Words>
  <Application>Microsoft Office PowerPoint</Application>
  <PresentationFormat>Экран (4:3)</PresentationFormat>
  <Paragraphs>169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          Не буде ніякого оновлення життя, якщо кожен із нас не оновить душу Ш.Амонашвілі   КОМПЕТЕНТНІСНО ОРІЄНТОВАНИЙ ПІДХІД ДО ПЛАНУВАННЯ  НАУКОВО-МЕТОДИЧНОЇ РОБОТИ ЛІЦЕЮ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Анатолій</dc:creator>
  <cp:lastModifiedBy>Анатолій</cp:lastModifiedBy>
  <cp:revision>44</cp:revision>
  <dcterms:created xsi:type="dcterms:W3CDTF">2013-04-09T19:29:19Z</dcterms:created>
  <dcterms:modified xsi:type="dcterms:W3CDTF">2014-03-25T22:24:00Z</dcterms:modified>
</cp:coreProperties>
</file>