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1A60832-BD46-49CF-85CE-91138043CFF5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/>
          <a:lstStyle/>
          <a:p>
            <a:pPr algn="r">
              <a:lnSpc>
                <a:spcPct val="100000"/>
              </a:lnSpc>
            </a:pPr>
            <a:fld id="{BE8D263C-A440-4DE3-AF15-7BF575A82C7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6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44" name="Рисунок 43"/>
          <p:cNvPicPr/>
          <p:nvPr/>
        </p:nvPicPr>
        <p:blipFill>
          <a:blip r:embed="rId2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  <p:pic>
        <p:nvPicPr>
          <p:cNvPr id="45" name="Рисунок 44"/>
          <p:cNvPicPr/>
          <p:nvPr/>
        </p:nvPicPr>
        <p:blipFill>
          <a:blip r:embed="rId2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88" name="Рисунок 87"/>
          <p:cNvPicPr/>
          <p:nvPr/>
        </p:nvPicPr>
        <p:blipFill>
          <a:blip r:embed="rId2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  <p:pic>
        <p:nvPicPr>
          <p:cNvPr id="89" name="Рисунок 88"/>
          <p:cNvPicPr/>
          <p:nvPr/>
        </p:nvPicPr>
        <p:blipFill>
          <a:blip r:embed="rId2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40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40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uk-UA" sz="4300" b="0" strike="noStrike" spc="-1">
                <a:solidFill>
                  <a:srgbClr val="572314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Образец заголовка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7F5B065-F3BA-4533-928C-1A08C0EEAAB3}" type="datetime">
              <a:rPr lang="ru-RU" sz="1200" b="0" strike="noStrike" spc="-1">
                <a:solidFill>
                  <a:srgbClr val="B5A98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10.04.2020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fld id="{B4C77EBD-420F-4329-B6A0-AEDCEE44EBA5}" type="slidenum">
              <a:rPr lang="ru-RU" sz="1200" b="0" strike="noStrike" spc="-1">
                <a:solidFill>
                  <a:srgbClr val="B5A98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921600" y="1413720"/>
            <a:ext cx="209880" cy="209880"/>
          </a:xfrm>
          <a:prstGeom prst="ellipse">
            <a:avLst/>
          </a:prstGeom>
          <a:gradFill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lin ang="0"/>
          </a:gradFill>
          <a:ln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st="2540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1157040" y="1344960"/>
            <a:ext cx="63720" cy="63720"/>
          </a:xfrm>
          <a:prstGeom prst="ellipse">
            <a:avLst/>
          </a:prstGeom>
          <a:noFill/>
          <a:ln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st="25400" dir="54000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st="2540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25400" dir="54000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PlaceHolder 6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z="4300" b="0" strike="noStrike" spc="-1">
                <a:solidFill>
                  <a:srgbClr val="572314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Образец заголовка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Шестой уровень структуры</a:t>
            </a:r>
          </a:p>
          <a:p>
            <a:pPr marL="365760" indent="-282960">
              <a:lnSpc>
                <a:spcPct val="100000"/>
              </a:lnSpc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Седьмой уровень структурыОбразец текста</a:t>
            </a:r>
          </a:p>
          <a:p>
            <a:pPr marL="640080" lvl="1" indent="-237240">
              <a:lnSpc>
                <a:spcPct val="100000"/>
              </a:lnSpc>
              <a:buClr>
                <a:srgbClr val="3891A7"/>
              </a:buClr>
              <a:buFont typeface="Verdana"/>
              <a:buChar char="◦"/>
            </a:pPr>
            <a:r>
              <a:rPr lang="uk-U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Второй уровень</a:t>
            </a:r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887040" lvl="2" indent="-228240">
              <a:lnSpc>
                <a:spcPct val="100000"/>
              </a:lnSpc>
              <a:buClr>
                <a:srgbClr val="FEB80A"/>
              </a:buClr>
              <a:buFont typeface="Wingdings 2" charset="2"/>
              <a:buChar char=""/>
            </a:pPr>
            <a:r>
              <a:rPr lang="uk-U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Третий уровень</a:t>
            </a:r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1097280" lvl="3" indent="-173520">
              <a:lnSpc>
                <a:spcPct val="100000"/>
              </a:lnSpc>
              <a:buClr>
                <a:srgbClr val="C32D2E"/>
              </a:buClr>
              <a:buFont typeface="Wingdings 2" charset="2"/>
              <a:buChar char="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Четвертый уровень</a:t>
            </a:r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1298520" lvl="4" indent="-182520">
              <a:lnSpc>
                <a:spcPct val="100000"/>
              </a:lnSpc>
              <a:buClr>
                <a:srgbClr val="84AA33"/>
              </a:buClr>
              <a:buFont typeface="Wingdings 2" charset="2"/>
              <a:buChar char="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Пятый уровень</a:t>
            </a:r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3" name="PlaceHolder 8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B0903EB-491E-4188-BF40-852E459493E4}" type="datetime">
              <a:rPr lang="ru-RU" sz="1200" b="0" strike="noStrike" spc="-1">
                <a:solidFill>
                  <a:srgbClr val="B5A98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10.04.2020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" name="PlaceHolder 9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PlaceHolder 10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fld id="{C57D2D54-1529-4DB8-8F8B-EFB71D5B067D}" type="slidenum">
              <a:rPr lang="ru-RU" sz="1200" b="0" strike="noStrike" spc="-1">
                <a:solidFill>
                  <a:srgbClr val="B5A98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292000" y="1989000"/>
            <a:ext cx="3456000" cy="1511640"/>
          </a:xfrm>
          <a:prstGeom prst="rect">
            <a:avLst/>
          </a:prstGeom>
          <a:noFill/>
          <a:ln>
            <a:noFill/>
          </a:ln>
        </p:spPr>
        <p:txBody>
          <a:bodyPr lIns="90000" tIns="0" rIns="90000" bIns="45000"/>
          <a:lstStyle/>
          <a:p>
            <a:pPr marL="27360"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5F4A31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ПЕДАГОГІЧНА РАДА №2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360"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5F4A31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КВІТЕНЬ, 2020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360" algn="ctr"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360" algn="ctr"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6" name="Рисунок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187640" y="188640"/>
            <a:ext cx="3979800" cy="6192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285920" y="357120"/>
            <a:ext cx="714348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3. РІЗНЕ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1115640" y="1124640"/>
            <a:ext cx="7848360" cy="45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ПРОЄКТ УХВАЛИ:</a:t>
            </a:r>
            <a:r>
              <a:rPr lang="ru-RU" sz="2800" b="1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
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1. Звільнити ученицю 11 класу української філології Котуленко Вікторію від складання ДПА.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2 Підготувати наказ про звільнення Котуленко В. від складання ДПА ( Шевчук Т., до 21.04.2020 р.).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3 Прийняти інформацію до відома щодо надання характеристик учням 11 класу української філології Рудій К., Гнатовій В., Ловейко Т.  класному керівнику Гах І. підготувати характеристики учнів.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2286000" y="2952000"/>
            <a:ext cx="4571640" cy="130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Дякуємо за увагу!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115640" y="936000"/>
            <a:ext cx="7776360" cy="1151640"/>
          </a:xfrm>
          <a:prstGeom prst="rect">
            <a:avLst/>
          </a:prstGeom>
          <a:noFill/>
          <a:ln>
            <a:noFill/>
          </a:ln>
        </p:spPr>
        <p:txBody>
          <a:bodyPr lIns="90000" tIns="0" rIns="90000" bIns="45000"/>
          <a:lstStyle/>
          <a:p>
            <a:pPr marL="27360"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5F4A31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ПИТАННЯ ДЛЯ ОБГОВОРЕННЯ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360" algn="ctr"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4680" indent="-456840" algn="just">
              <a:lnSpc>
                <a:spcPct val="100000"/>
              </a:lnSpc>
              <a:buClr>
                <a:srgbClr val="3891A7"/>
              </a:buClr>
              <a:buSzPct val="80000"/>
              <a:buFont typeface="Gill Sans MT"/>
              <a:buAutoNum type="arabicPeriod"/>
            </a:pPr>
            <a:r>
              <a:rPr lang="ru-RU" sz="2400" b="0" strike="noStrike" spc="-1">
                <a:solidFill>
                  <a:srgbClr val="361309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Про стан викладання та вивчення рівня навчальних досягнень учнів із хімії(С. Сліпак)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4680" indent="-456840" algn="just">
              <a:lnSpc>
                <a:spcPct val="100000"/>
              </a:lnSpc>
              <a:buClr>
                <a:srgbClr val="3891A7"/>
              </a:buClr>
              <a:buSzPct val="80000"/>
              <a:buFont typeface="Gill Sans MT"/>
              <a:buAutoNum type="arabicPeriod"/>
            </a:pPr>
            <a:r>
              <a:rPr lang="ru-RU" sz="2400" b="0" strike="noStrike" spc="-1">
                <a:solidFill>
                  <a:srgbClr val="361309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Про виконання рішень попередніх засідань педагогічних рад ( про порядок зарахування до ліцею в 2020 році) (Т. Шевчук)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4680" indent="-456840" algn="just">
              <a:lnSpc>
                <a:spcPct val="100000"/>
              </a:lnSpc>
              <a:buClr>
                <a:srgbClr val="3891A7"/>
              </a:buClr>
              <a:buSzPct val="80000"/>
              <a:buFont typeface="Gill Sans MT"/>
              <a:buAutoNum type="arabicPeriod"/>
            </a:pPr>
            <a:r>
              <a:rPr lang="ru-RU" sz="2400" b="0" strike="noStrike" spc="-1">
                <a:solidFill>
                  <a:srgbClr val="361309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Різне (Т. Шевчук) 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4680" indent="-456840" algn="just">
              <a:lnSpc>
                <a:spcPct val="100000"/>
              </a:lnSpc>
              <a:buClr>
                <a:srgbClr val="3891A7"/>
              </a:buClr>
              <a:buSzPct val="80000"/>
              <a:buFont typeface="Gill Sans MT"/>
              <a:buAutoNum type="arabicPeriod"/>
            </a:pPr>
            <a:r>
              <a:rPr lang="ru-RU" sz="2400" b="0" strike="noStrike" spc="-1">
                <a:solidFill>
                  <a:srgbClr val="361309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Система ціннісних орієнтацій ліцеїстів в умовах профільної середньої освіти (перенесено).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0720" indent="-423360" algn="just"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71320" y="285840"/>
            <a:ext cx="8280720" cy="935640"/>
          </a:xfrm>
          <a:prstGeom prst="rect">
            <a:avLst/>
          </a:prstGeom>
          <a:noFill/>
          <a:ln>
            <a:noFill/>
          </a:ln>
        </p:spPr>
        <p:txBody>
          <a:bodyPr lIns="90000" tIns="0" rIns="90000" bIns="45000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5F4A31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ЗАВДАННЯ  </a:t>
            </a:r>
            <a:r>
              <a:rPr lang="ru-RU" sz="3600" b="1" strike="noStrike" spc="-1">
                <a:solidFill>
                  <a:srgbClr val="5F4A31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ПЕДАГОГІЧНОЇ  РАДИ: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1143000" y="1714320"/>
            <a:ext cx="7714800" cy="318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 algn="just">
              <a:lnSpc>
                <a:spcPct val="133000"/>
              </a:lnSpc>
              <a:buClr>
                <a:srgbClr val="3B1D15"/>
              </a:buClr>
              <a:buFont typeface="Gill Sans MT"/>
              <a:buAutoNum type="arabicPeriod"/>
            </a:pPr>
            <a:r>
              <a:rPr lang="ru-RU" sz="22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Практикувати нові форми проведення ПР.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 algn="just">
              <a:lnSpc>
                <a:spcPct val="133000"/>
              </a:lnSpc>
              <a:buClr>
                <a:srgbClr val="3B1D15"/>
              </a:buClr>
              <a:buFont typeface="Gill Sans MT"/>
              <a:buAutoNum type="arabicPeriod"/>
            </a:pPr>
            <a:r>
              <a:rPr lang="ru-RU" sz="22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Проаналізувати стан викладання та рівень навчальних досягнень учнів із хімії.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 algn="just">
              <a:lnSpc>
                <a:spcPct val="133000"/>
              </a:lnSpc>
              <a:buClr>
                <a:srgbClr val="3B1D15"/>
              </a:buClr>
              <a:buFont typeface="Gill Sans MT"/>
              <a:buAutoNum type="arabicPeriod"/>
            </a:pPr>
            <a:r>
              <a:rPr lang="ru-RU" sz="22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Розглянути питання про </a:t>
            </a:r>
            <a:r>
              <a:rPr lang="ru-RU" sz="2400" b="0" strike="noStrike" spc="-1">
                <a:solidFill>
                  <a:srgbClr val="361309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звільнення від складання ДПА/ЗНО.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 algn="just">
              <a:lnSpc>
                <a:spcPct val="133000"/>
              </a:lnSpc>
              <a:buClr>
                <a:srgbClr val="3B1D15"/>
              </a:buClr>
              <a:buFont typeface="Gill Sans MT"/>
              <a:buAutoNum type="arabicPeriod"/>
            </a:pPr>
            <a:r>
              <a:rPr lang="ru-RU" sz="22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Проаналізувати виконання рішень попередніх засідань педагогічних рад.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424520" y="360000"/>
            <a:ext cx="7143480" cy="137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1. ПРО СТАН ВИКЛАДАННЯ ТА ВИВЧЕННЯ РІВНЯ НАВЧАЛЬНИХ ДОСЯГНЕНЬ УЧНІВ ІЗ ХІМІЇ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1143000" y="2000160"/>
            <a:ext cx="7821000" cy="356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A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10.02</a:t>
            </a:r>
            <a:r>
              <a:rPr lang="ru-RU" sz="2000" b="0" strike="noStrike" spc="-1">
                <a:solidFill>
                  <a:srgbClr val="00000A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.2020 по 11.03.2020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Calibri"/>
              </a:rPr>
              <a:t>Експертна група в складі: голова експертної групи      Шевчук Т., заступник голови експертної групи Сліпак С., члени експертної групи Вантух Т., Єрмоленко О.,           Шмаглій Т.  здійснила узагальнення матеріалів вивчення стану навчально-матеріальної бази викладання предмета, співбесід із вчителем та учнями, вчительської та учнівської документації, відвідування уроків та позакласних заходів, вивчення рівня навчальних досягнень учнів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341360" y="548640"/>
            <a:ext cx="714348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РЕЗУЛЬТАТИ КОНТРОЛЬНОГО ЗРІЗУ ЗНАНЬ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214280" y="1989000"/>
            <a:ext cx="7643520" cy="392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8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Виконували завдання – </a:t>
            </a:r>
            <a:r>
              <a:rPr lang="ru-RU" sz="2800" b="0" strike="noStrike" spc="-1">
                <a:solidFill>
                  <a:srgbClr val="00000A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152</a:t>
            </a:r>
            <a:r>
              <a:rPr lang="ru-RU" sz="28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Times New Roman"/>
              </a:rPr>
              <a:t> учні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3B1D15"/>
              </a:buClr>
              <a:buFont typeface="Wingdings" charset="2"/>
              <a:buChar char=""/>
            </a:pPr>
            <a:r>
              <a:rPr lang="ru-RU" sz="28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Times New Roman"/>
              </a:rPr>
              <a:t>   високий рівень 33 учні (</a:t>
            </a:r>
            <a:r>
              <a:rPr lang="ru-RU" sz="2800" b="0" strike="noStrike" spc="-1">
                <a:solidFill>
                  <a:srgbClr val="00000A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22 % </a:t>
            </a:r>
            <a:r>
              <a:rPr lang="ru-RU" sz="28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Times New Roman"/>
              </a:rPr>
              <a:t>);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3B1D15"/>
              </a:buClr>
              <a:buFont typeface="Wingdings" charset="2"/>
              <a:buChar char=""/>
            </a:pPr>
            <a:r>
              <a:rPr lang="ru-RU" sz="28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Times New Roman"/>
              </a:rPr>
              <a:t>   достатній рівень 108 учнів (71%);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3B1D15"/>
              </a:buClr>
              <a:buFont typeface="Wingdings" charset="2"/>
              <a:buChar char=""/>
            </a:pPr>
            <a:r>
              <a:rPr lang="ru-RU" sz="28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Times New Roman"/>
              </a:rPr>
              <a:t>   середній рівень 11 учнів (7 %)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Times New Roman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  <a:ea typeface="Times New Roman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285920" y="357120"/>
            <a:ext cx="714348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РЕЗУЛЬТАТИ РОБОТИ З ОБДАРОВАНИМИ УЧНЯМИ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143000" y="1595160"/>
            <a:ext cx="7786440" cy="43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Переможці ІІІ етапу Всеукраїнської олімпіади з хімії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– 2015-2016 н. р. – Денисов І., диплом ІІІ ступеня;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- 2016-2017 н. р. – Денисов І., диплом ІІІ ступеня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285920" y="357120"/>
            <a:ext cx="714348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РЕЗУЛЬТАТИ МЕТОДИЧНОЇ РОБОТИ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065600" y="1628640"/>
            <a:ext cx="7786440" cy="472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Тематика самоосвітньої діяльності, обрана вчителем, актуальна, відповідає її професійному рівню та науково-методичній темі ліцею. Наталія Павлівна вивчає передовий досвід, у тому числі той, що відповідає обраній нею темі «Формування пізнавального інтересу учнів до вивчення хімії засобами проблемного навчання в умовах STEM-освіти»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584000" y="571320"/>
            <a:ext cx="6512040" cy="64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uk-UA" sz="3600" b="0" strike="noStrike" spc="-1">
                <a:solidFill>
                  <a:srgbClr val="611617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ПРОЄКТ УХВАЛИ
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000080" y="1571760"/>
            <a:ext cx="7920360" cy="374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14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3B1D15"/>
              </a:buClr>
              <a:buFont typeface="Gill Sans MT"/>
              <a:buAutoNum type="arabicPeriod"/>
            </a:pPr>
            <a:r>
              <a:rPr lang="ru-RU" sz="28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Визнати стан викладання хімії як задовільний.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3B1D15"/>
              </a:buClr>
              <a:buFont typeface="Gill Sans MT"/>
              <a:buAutoNum type="arabicPeriod"/>
            </a:pPr>
            <a:r>
              <a:rPr lang="ru-RU" sz="28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Підготувати наказ по ліцею “Про стан викладання хімії в ліцеї” відповідно до наданих рекомендацій у Довідці (Сліпак С.,    до 10.04.2020)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285920" y="357120"/>
            <a:ext cx="7143480" cy="198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2. </a:t>
            </a:r>
            <a:r>
              <a:rPr lang="ru-RU" sz="24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ПРО ВИКОНАННЯ РІШЕНЬ ПОПЕРЕДНІХ ЗАСІДАНЬ ПЕДАГОГІЧНИХ РАД 
( ПРО ПОРЯДОК ЗАРАХУВАННЯ ДО ЛІЦЕЮ В 2020 РОЦІ)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143000" y="2709000"/>
            <a:ext cx="7821000" cy="301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4B2103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ПРОЄКТ УХВАЛИ:</a:t>
            </a:r>
            <a:r>
              <a:rPr lang="ru-RU" sz="2800" b="1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
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3B1D15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Внести зміни до порядку зарахування до ліцею у 2020р. у межах чинного законодавства                         (адміністрація, після завершення карантину)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336</Words>
  <Application>Microsoft Office PowerPoint</Application>
  <PresentationFormat>Экран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Arial</vt:lpstr>
      <vt:lpstr>Book Antiqua</vt:lpstr>
      <vt:lpstr>Calibri</vt:lpstr>
      <vt:lpstr>DejaVu Sans</vt:lpstr>
      <vt:lpstr>Gill Sans MT</vt:lpstr>
      <vt:lpstr>Symbol</vt:lpstr>
      <vt:lpstr>Times New Roman</vt:lpstr>
      <vt:lpstr>Verdana</vt:lpstr>
      <vt:lpstr>Wingdings</vt:lpstr>
      <vt:lpstr>Wingdings 2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subject/>
  <dc:creator>Учень</dc:creator>
  <dc:description/>
  <cp:lastModifiedBy>Пользователь Windows</cp:lastModifiedBy>
  <cp:revision>218</cp:revision>
  <dcterms:created xsi:type="dcterms:W3CDTF">2015-01-06T07:03:33Z</dcterms:created>
  <dcterms:modified xsi:type="dcterms:W3CDTF">2020-04-10T09:52:51Z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Екран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