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5" r:id="rId2"/>
    <p:sldMasterId id="2147483707" r:id="rId3"/>
    <p:sldMasterId id="2147483719" r:id="rId4"/>
  </p:sldMasterIdLst>
  <p:notesMasterIdLst>
    <p:notesMasterId r:id="rId50"/>
  </p:notesMasterIdLst>
  <p:sldIdLst>
    <p:sldId id="350" r:id="rId5"/>
    <p:sldId id="328" r:id="rId6"/>
    <p:sldId id="398" r:id="rId7"/>
    <p:sldId id="361" r:id="rId8"/>
    <p:sldId id="357" r:id="rId9"/>
    <p:sldId id="359" r:id="rId10"/>
    <p:sldId id="298" r:id="rId11"/>
    <p:sldId id="355" r:id="rId12"/>
    <p:sldId id="383" r:id="rId13"/>
    <p:sldId id="388" r:id="rId14"/>
    <p:sldId id="301" r:id="rId15"/>
    <p:sldId id="390" r:id="rId16"/>
    <p:sldId id="362" r:id="rId17"/>
    <p:sldId id="363" r:id="rId18"/>
    <p:sldId id="312" r:id="rId19"/>
    <p:sldId id="389" r:id="rId20"/>
    <p:sldId id="365" r:id="rId21"/>
    <p:sldId id="408" r:id="rId22"/>
    <p:sldId id="410" r:id="rId23"/>
    <p:sldId id="409" r:id="rId24"/>
    <p:sldId id="407" r:id="rId25"/>
    <p:sldId id="366" r:id="rId26"/>
    <p:sldId id="338" r:id="rId27"/>
    <p:sldId id="382" r:id="rId28"/>
    <p:sldId id="411" r:id="rId29"/>
    <p:sldId id="368" r:id="rId30"/>
    <p:sldId id="397" r:id="rId31"/>
    <p:sldId id="399" r:id="rId32"/>
    <p:sldId id="396" r:id="rId33"/>
    <p:sldId id="370" r:id="rId34"/>
    <p:sldId id="418" r:id="rId35"/>
    <p:sldId id="402" r:id="rId36"/>
    <p:sldId id="412" r:id="rId37"/>
    <p:sldId id="413" r:id="rId38"/>
    <p:sldId id="375" r:id="rId39"/>
    <p:sldId id="351" r:id="rId40"/>
    <p:sldId id="376" r:id="rId41"/>
    <p:sldId id="387" r:id="rId42"/>
    <p:sldId id="386" r:id="rId43"/>
    <p:sldId id="377" r:id="rId44"/>
    <p:sldId id="401" r:id="rId45"/>
    <p:sldId id="403" r:id="rId46"/>
    <p:sldId id="379" r:id="rId47"/>
    <p:sldId id="417" r:id="rId48"/>
    <p:sldId id="381" r:id="rId49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1A11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 varScale="1">
        <p:scale>
          <a:sx n="70" d="100"/>
          <a:sy n="70" d="100"/>
        </p:scale>
        <p:origin x="13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Учителі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Міські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11</c:v>
                </c:pt>
                <c:pt idx="2">
                  <c:v>24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Учні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Міські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11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400408"/>
        <c:axId val="305159656"/>
      </c:barChart>
      <c:catAx>
        <c:axId val="278400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05159656"/>
        <c:crosses val="autoZero"/>
        <c:auto val="1"/>
        <c:lblAlgn val="ctr"/>
        <c:lblOffset val="100"/>
        <c:noMultiLvlLbl val="0"/>
      </c:catAx>
      <c:valAx>
        <c:axId val="3051596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784004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учасники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Міські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159264"/>
        <c:axId val="305158480"/>
      </c:barChart>
      <c:catAx>
        <c:axId val="305159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05158480"/>
        <c:crosses val="autoZero"/>
        <c:auto val="1"/>
        <c:lblAlgn val="ctr"/>
        <c:lblOffset val="100"/>
        <c:noMultiLvlLbl val="0"/>
      </c:catAx>
      <c:valAx>
        <c:axId val="3051584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05159264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8E50A21-1374-4CD1-B78F-34C424EFA5A8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40D54A0-CB5A-41CB-AC6A-885678B08F6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984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33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8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34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7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FA6278C-53EF-4663-9AE3-2ED43CAF28C0}" type="slidenum">
              <a:rPr lang="ru-RU" smtClean="0">
                <a:ea typeface="Microsoft YaHei" charset="-122"/>
              </a:rPr>
              <a:pPr/>
              <a:t>35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2A0AD5-47A9-4E65-89F9-73BB80F509C9}" type="slidenum">
              <a:rPr lang="ru-RU" smtClean="0">
                <a:ea typeface="Microsoft YaHei" charset="-122"/>
              </a:rPr>
              <a:pPr/>
              <a:t>37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8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A72E-AD09-4960-9E35-ADA9F762B34D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9E71-7D23-458B-BC83-4FE08745A4C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3062-A227-4672-86FC-1000CC4EDDB4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6E412-495A-4B16-B4C2-BA54A91F89E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6C7-8F9F-4F21-8FAC-08FD087E736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5B33-F1C7-42B5-BAB7-5B14576BF7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5CDF-0FEE-4A49-992C-2D4AD4F8FE27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5E4A-241C-48F5-9152-9ECB7686EE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E04B-CB1F-4BD0-B737-7ECE5B45D3EE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C902-37F6-4B07-9868-DF35058244E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7196-3EF7-4460-B05C-B7DE6B466952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B207-C69D-405E-BB87-A94BE646A0B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DD24-F330-48BA-BC91-B8D0FC440FB6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14CD-B64F-4D49-B6CB-316718516D9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02EA-2136-43C3-AC9A-20CD49020C20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C3EE-8D2E-48F2-8E7B-9EA39B2459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D362-43E7-45B1-83E9-2381084B6C18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397D-5912-42A5-B05E-2FF1150FCD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109E-25B6-4CA2-B9B1-7D755CF6BF8A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8FCC-83B6-4A76-BF99-2C0FEDB11EC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3C762-C6BA-4EFA-90D9-F39F7F8E33FA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C60FD-A4A6-4F0D-8382-9D57D7BA348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1E1-DB84-437D-A941-2A675D982C9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D13B-6DDB-483A-8595-02EAA515274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1CA7-F98A-4773-BE87-F31CB22B15DF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EA2A-B3C2-41E2-BC78-22C1BB4F9A5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8543-72F9-4B7C-9669-9D0267DD5607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660E-714E-40B8-AC64-AB09A4B3B7D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73FC-ACEF-44EC-990F-4E6131F5A60A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0448-8DB1-49D8-AC6D-383FEEAD196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D25D-E078-45E6-9250-5F7265F99B8B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33D-C9B1-4540-87CA-ED8A8B403E9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4D74-F95F-4008-9C74-CAE0B2D40019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AC11-8025-4C9F-A1EC-58F0B9D27FD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8DEF-FDF1-454E-BE3F-CD5939BE16C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B571-77EF-4C29-A717-56BF93C35A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BAD9-10ED-4263-B3EA-CF5DA92B984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1289-FCED-41E6-8A4B-2B92D42F542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BF79-FF2F-4B02-AD18-EBA55DFF90A1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501B-697A-4594-A82D-2A8499089BB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9C77-17AA-4374-9B3C-744306A97FDB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64F9-C868-49CC-98AA-A21ADDAAA4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CCBC-54EE-4F35-BD73-8AD133CBAD4C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D373-4AB4-46AC-8EA5-9F7ABA6AF31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914-DB6D-486F-9DBA-F012641B017D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97C9-AC72-4883-89A2-F6F0FC528B6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A910-34B1-406F-AB01-ABF4D614E378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38B0-BB44-437F-968F-EBD40ADD383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2246-AE49-4DD2-A46F-A4B70A0191F1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4BB5-0F40-463E-8D53-4149CDD616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8DED-70DA-45E0-ACE1-962136FD202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F985-84B7-4759-ABA9-4FA6CF6A82C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9812-612F-4DA4-AC37-DCDB02BFA1E1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DE60-9D90-4D04-9F5A-F6A14580FAD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9793-058D-4F83-A456-3760CD9DFFCC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8121-F6AF-4003-9969-8E4A6C9016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058C-1651-4D75-84FE-C0F1044D7BC5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ECB-02C8-403E-9625-7D8C2AB2495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1C00-B647-469B-B777-A2B50E0D2DC1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8667-AF6E-420C-B1A1-E16E6969896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ADC5B-88BE-4BCB-961B-C1A29F2F9156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1D0-1E51-44A7-8ECA-5AD9420B819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CE2F-C145-4755-909B-EFED388E408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95F8-524B-4F29-AC72-659649A61E9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B5EC-DFBB-449F-A520-1A61544FE0E4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4887-F26F-4DEA-8CB2-59BDC219CBE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FD4-6009-4EA0-A1AB-92DFD9163BFC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B623-3D38-4636-B101-3389C3E32A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6EEE-DACD-4089-8534-457CFD8762E4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1490-EC4E-4801-959E-51A1B021E3D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7C50-31BB-4C2D-84F4-C0D537830F1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C516-2065-4E0F-B0EB-A0EAB58DD6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65F3-069E-4862-9643-7F9BBF233C51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DA6E-F129-4930-A0A5-9733A8930D4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FC98-B6DF-4D05-BB1E-C3AB2BBC01EA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253E-86B4-4E40-A148-E0271B20888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2F58-0195-4DCE-8713-943B97B54C10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B873-1016-4991-B6A5-DFD47B75EAA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0950-7052-4CD0-A2E1-AD1599E5427F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2637B-B262-465C-9BE5-65730BC2CA8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159DC-8F6D-48D1-B223-39FB607C2F03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772-68CC-4DF1-9771-1BD42EA2D3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F5575-792D-487C-A43F-DEFB5AC90850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D8ED-CD12-451C-8458-57F266694B0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FE6A-748E-4471-852E-8F810D8D077E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A00-6229-47C7-9B10-EAC67F09BC8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816-C5A2-422C-A4C2-B3E0A0E9FFED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B5E6-2609-47D4-96BE-889529A22C0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71D77-FD59-49CF-B714-A63022A519A7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E0289-4D04-42E8-BB54-5DF0DE5A1E0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B5A8FC-F48F-40FA-8E30-46D9267845F0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90F5-89DE-4DCF-8099-4EC1D29274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E44815-A68C-49E2-82B9-6CC4D5F228FA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A3D7BA-EF4E-4A74-B3B6-DFE421BBA91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FE0F1-BC82-4879-8CB5-48DA4905A13D}" type="datetimeFigureOut">
              <a:rPr lang="ru-RU"/>
              <a:pPr>
                <a:defRPr/>
              </a:pPr>
              <a:t>15.06.2016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0F314-5BFA-47B4-8ECB-2B25CEE5C34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2.pn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nizhen.com.ua/" TargetMode="External"/><Relationship Id="rId2" Type="http://schemas.openxmlformats.org/officeDocument/2006/relationships/hyperlink" Target="http://www.prezentacii-angliyskiy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671887" y="1124744"/>
            <a:ext cx="5472113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ДИРЕКТОРА НІЖИНСЬКОГО ОБЛАСНОГО ПЕДАГОГІЧНОГО ЛІЦЕЮ ЧЕРНІГІВСЬКОЇ ОБЛАСНОЇ РАДИ ЗА РОБОТУ У 2015-2016 </a:t>
            </a:r>
            <a:r>
              <a:rPr lang="uk-UA" sz="3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uk-UA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defRPr/>
            </a:pP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Лена\Downloads\IMG_07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980094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2"/>
          <p:cNvSpPr txBox="1">
            <a:spLocks/>
          </p:cNvSpPr>
          <p:nvPr/>
        </p:nvSpPr>
        <p:spPr>
          <a:xfrm>
            <a:off x="5148064" y="1484784"/>
            <a:ext cx="3816424" cy="2520280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ru-RU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  <a:p>
            <a:pPr marL="27432" algn="ctr">
              <a:spcBef>
                <a:spcPts val="600"/>
              </a:spcBef>
              <a:buClr>
                <a:schemeClr val="accent1"/>
              </a:buClr>
              <a:buSzPct val="80000"/>
            </a:pP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F:\виставка 16\20.10.2015\SDC11233.JPG"/>
          <p:cNvPicPr>
            <a:picLocks noChangeAspect="1" noChangeArrowheads="1"/>
          </p:cNvPicPr>
          <p:nvPr/>
        </p:nvPicPr>
        <p:blipFill>
          <a:blip r:embed="rId2" cstate="print"/>
          <a:srcRect b="9434"/>
          <a:stretch>
            <a:fillRect/>
          </a:stretch>
        </p:blipFill>
        <p:spPr bwMode="auto">
          <a:xfrm>
            <a:off x="827584" y="4077072"/>
            <a:ext cx="381642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виставка 16\20.10.2015\SDC11226.JPG"/>
          <p:cNvPicPr>
            <a:picLocks noChangeAspect="1" noChangeArrowheads="1"/>
          </p:cNvPicPr>
          <p:nvPr/>
        </p:nvPicPr>
        <p:blipFill>
          <a:blip r:embed="rId3" cstate="print"/>
          <a:srcRect b="15232"/>
          <a:stretch>
            <a:fillRect/>
          </a:stretch>
        </p:blipFill>
        <p:spPr bwMode="auto">
          <a:xfrm>
            <a:off x="755576" y="1412776"/>
            <a:ext cx="362440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F:\виставка 16\20.10.2015\SDC11221.JPG"/>
          <p:cNvPicPr>
            <a:picLocks noChangeAspect="1" noChangeArrowheads="1"/>
          </p:cNvPicPr>
          <p:nvPr/>
        </p:nvPicPr>
        <p:blipFill>
          <a:blip r:embed="rId4" cstate="print"/>
          <a:srcRect t="3101" r="11628" b="13178"/>
          <a:stretch>
            <a:fillRect/>
          </a:stretch>
        </p:blipFill>
        <p:spPr bwMode="auto">
          <a:xfrm>
            <a:off x="4860032" y="4149080"/>
            <a:ext cx="3508519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ФОРУМ “ІННОВАТИКА В СУЧАСНІЙ ОСВІТІ”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788024" y="1340768"/>
            <a:ext cx="33843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7788" indent="-77788" algn="just">
              <a:defRPr/>
            </a:pP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“Інновації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підвищенні професійної компетентності педагога </a:t>
            </a:r>
            <a:r>
              <a:rPr lang="uk-UA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ліцею”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 медаль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(творча група вчителів Т.І. </a:t>
            </a:r>
            <a:r>
              <a:rPr lang="uk-UA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Т.М.Котляр, С.М.Сліпак, Л.М.Павлюк, Л.І.Петренко, С.О.Потебня,  Т.М.Шевчук) (жовтень, 2015)</a:t>
            </a:r>
          </a:p>
        </p:txBody>
      </p:sp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1907704" y="188640"/>
            <a:ext cx="5592762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МІЖНАРОДНА ВИСТАВКА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“Сучасні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заклади освіти – 2016”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251520" y="5473005"/>
            <a:ext cx="79208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“І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нноваційні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позанавчальний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– 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(творча група вчителів     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Т.М.Вантух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С. М.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Л. І. Петренко,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С.О.Потебня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Т.М.Шевчук) (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березень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2016)</a:t>
            </a:r>
          </a:p>
          <a:p>
            <a:pPr marL="342900" indent="-342900" algn="ctr"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Documents and Settings\Светлана\Рабочий стол\SDC11255.JPG"/>
          <p:cNvPicPr>
            <a:picLocks noChangeAspect="1" noChangeArrowheads="1"/>
          </p:cNvPicPr>
          <p:nvPr/>
        </p:nvPicPr>
        <p:blipFill>
          <a:blip r:embed="rId3" cstate="print"/>
          <a:srcRect l="6374" t="10215" r="14652"/>
          <a:stretch>
            <a:fillRect/>
          </a:stretch>
        </p:blipFill>
        <p:spPr bwMode="auto">
          <a:xfrm>
            <a:off x="4499992" y="1628800"/>
            <a:ext cx="4460651" cy="379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Светлана\Рабочий стол\скачанные файлы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4716016" cy="313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“ ЗА МІСЦЕ У 5% КРАЩИХ НАВЧАЛЬНИХ ЗАКЛАДІВ УКРАЇНИ ” У ВЕБОМЕТРИЧНОМУ РЕЙТИНГУ SUMY WEB RANK 2016</a:t>
            </a:r>
            <a:endParaRPr 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Светлана\Рабочий стол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7" y="1484784"/>
            <a:ext cx="3741963" cy="5157192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ownloads\Свідоцтво 001 (1).jpg"/>
          <p:cNvPicPr>
            <a:picLocks noChangeAspect="1" noChangeArrowheads="1"/>
          </p:cNvPicPr>
          <p:nvPr/>
        </p:nvPicPr>
        <p:blipFill>
          <a:blip r:embed="rId2" cstate="print"/>
          <a:srcRect r="7028" b="2458"/>
          <a:stretch>
            <a:fillRect/>
          </a:stretch>
        </p:blipFill>
        <p:spPr bwMode="auto">
          <a:xfrm rot="-1006986">
            <a:off x="365125" y="554038"/>
            <a:ext cx="1954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E:\2013-11-12\SDC1073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052736"/>
            <a:ext cx="4176464" cy="343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3" descr="C:\Users\Татьяна\Downloads\Свід 001 (1).jpg"/>
          <p:cNvPicPr>
            <a:picLocks noChangeAspect="1" noChangeArrowheads="1"/>
          </p:cNvPicPr>
          <p:nvPr/>
        </p:nvPicPr>
        <p:blipFill>
          <a:blip r:embed="rId4" cstate="print"/>
          <a:srcRect r="5446" b="2209"/>
          <a:stretch>
            <a:fillRect/>
          </a:stretch>
        </p:blipFill>
        <p:spPr bwMode="auto">
          <a:xfrm rot="-1153507">
            <a:off x="1250950" y="3470275"/>
            <a:ext cx="2055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ДРУКОВАНІ ЗАСОБИ МАСОВОЇ ІНФОРМАЦІЇ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10" descr="H:\фото збірок\DSC_046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211960" y="3933056"/>
            <a:ext cx="4081189" cy="27031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695728" y="1844824"/>
            <a:ext cx="21967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 публікації педагогів; </a:t>
            </a:r>
          </a:p>
          <a:p>
            <a:pPr marL="176213" indent="-176213" algn="just">
              <a:tabLst>
                <a:tab pos="442913" algn="l"/>
              </a:tabLst>
              <a:defRPr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 публікація учнівська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УЧАСТЬ УЧИТЕЛІВ ТА УЧНІВ У КОНФЕРЕНЦІЯХ І СЕМІНАРАХ</a:t>
            </a:r>
            <a:endParaRPr lang="ru-RU" altLang="uk-UA" sz="2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8229600" cy="450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68313" y="260350"/>
            <a:ext cx="7783512" cy="892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ЛІЦЕЇСТІВ У </a:t>
            </a: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ТВОРЧИХ КОНКУРСАХ 2015-2016</a:t>
            </a:r>
            <a:endParaRPr lang="ru-RU" altLang="uk-UA" sz="2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51520" y="5507360"/>
            <a:ext cx="3096344" cy="13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269875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обласного туру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Всеукраїнського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конкурсу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Вчитель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року - 2016»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(Л.М.Павлюк)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1340768"/>
            <a:ext cx="3707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обласного туру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конкурсу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Класний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року - 2015».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(І.М.Терещенко)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C:\Documents and Settings\Светлана\Рабочий стол\tereshche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1592560" cy="2372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868144" y="4797152"/>
            <a:ext cx="30963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Учасник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туру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Всеукраїнського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конкурсу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Вчитель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року - 2016»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(О.М.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Рябцева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63888" y="2636912"/>
            <a:ext cx="3348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269875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обласного туру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Всеукраїнського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конкурсу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Вчитель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року - 2016»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(Т.М.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Шмаглій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Documents and Settings\Светлана\Рабочий стол\pavly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84984"/>
            <a:ext cx="1440160" cy="2145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7" name="Picture 3" descr="C:\Documents and Settings\Светлана\Рабочий стол\ryabtse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221088"/>
            <a:ext cx="1690471" cy="2447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8" name="Picture 4" descr="C:\Documents and Settings\Светлана\Рабочий стол\Шмаглі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412776"/>
            <a:ext cx="1840806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987824" y="188640"/>
            <a:ext cx="57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«ВЧИТЕЛЬ РОКУ – 2016»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УПРОВАДЖЕННЯ У НАВЧАЛЬНО-ВИХОВНИЙ ПРОЦЕС  ІК ТЕХНОЛОГІЙ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032448" cy="302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5544616" cy="257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363"/>
            <a:ext cx="4094162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12" y="980728"/>
            <a:ext cx="8880988" cy="5328592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20947" cy="5112568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25144"/>
            <a:ext cx="6192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НАУКОВО-МЕТОДИЧНА ТЕМА ЛІЦЕЮ НА 2014-2019рр.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5373216"/>
            <a:ext cx="66247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Упровадження педагогіки успіху у навчально-виховний процес ліцею ”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мі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052736"/>
            <a:ext cx="5580112" cy="37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83768" y="260648"/>
            <a:ext cx="4709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/>
                <a:ea typeface="DejaVu Sans"/>
              </a:rPr>
              <a:t>ПАТРІОТИЗМ  ЯК  ДІЯ</a:t>
            </a:r>
            <a:endParaRPr lang="ru-RU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328587" cy="4997152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40960" cy="5184576"/>
          </a:xfrm>
          <a:prstGeom prst="rect">
            <a:avLst/>
          </a:prstGeom>
          <a:noFill/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ВСТУПНА КАМПАНІЯ – 2016</a:t>
            </a:r>
            <a:endParaRPr lang="ru-RU" altLang="uk-UA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DSC_1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08720"/>
            <a:ext cx="6593872" cy="436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47664" y="5301208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Зміни до Правил прийому</a:t>
            </a:r>
          </a:p>
          <a:p>
            <a:pPr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(три вступні випробування) </a:t>
            </a:r>
            <a:endParaRPr lang="ru-RU" altLang="uk-UA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864096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 роботи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2088232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 відповідних умов для всебічного розвитку учнів; функціонування системи </a:t>
            </a:r>
            <a:r>
              <a:rPr lang="uk-UA" sz="2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медико-психологічного</a:t>
            </a:r>
            <a:r>
              <a:rPr lang="uk-UA" sz="2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соціально-педагогічного забезпечення процесу розвитку ліцеїстів.</a:t>
            </a:r>
            <a:endParaRPr lang="ru-RU" sz="2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51720" y="260648"/>
            <a:ext cx="511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ПСИХОЛОГІЧНА   СЛУЖБА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3140968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Діагностична робота</a:t>
            </a:r>
          </a:p>
          <a:p>
            <a:pPr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Психологічна просвіта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Корекційно-відновлювальна та розвивальна робота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СОЦІАЛЬН</a:t>
            </a:r>
            <a:r>
              <a:rPr lang="ru-RU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ИЙ</a:t>
            </a:r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ПАСПОРТ ЗАКЛАДУ</a:t>
            </a:r>
            <a:endParaRPr lang="ru-RU" altLang="uk-UA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257800"/>
          </a:xfrm>
        </p:spPr>
        <p:txBody>
          <a:bodyPr/>
          <a:lstStyle/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проживають на квартирах – 17;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мешкають у Ніжині – 38;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учнів-напівсиріт – 7;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багатодітних сімей – 20;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малозабезпечених – 6;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 з особливими потребами – 2;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постраждалих внаслідок катастрофи на ЧАЕС – 11;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кожного дня їздять додому – 4;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проживають в гуртожитку – 118</a:t>
            </a:r>
            <a:endParaRPr lang="ru-RU" altLang="uk-UA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/>
          <a:lstStyle/>
          <a:p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НАВЧАЛЬНО-ПІЗНАВАЛЬНА ДІЯЛЬНІСТЬ УЧНІВ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І курсу 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980729"/>
          <a:ext cx="8496943" cy="4731834"/>
        </p:xfrm>
        <a:graphic>
          <a:graphicData uri="http://schemas.openxmlformats.org/drawingml/2006/table">
            <a:tbl>
              <a:tblPr/>
              <a:tblGrid>
                <a:gridCol w="696404"/>
                <a:gridCol w="4272146"/>
                <a:gridCol w="1872208"/>
                <a:gridCol w="1656185"/>
              </a:tblGrid>
              <a:tr h="648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№ п/</a:t>
                      </a: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Зведена інформація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8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На початок навчального року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179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8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Вибуло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8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Прибуло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1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Закінчило навчальний рік усього учнів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179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8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ІІ курс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8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І курс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06">
                <a:tc gridSpan="4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 курс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61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Закінчило навчальний рік на високому рівні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1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достатньому </a:t>
                      </a:r>
                      <a:r>
                        <a:rPr lang="uk-UA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рівні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284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середньому рівні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284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початковому рівні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73" marR="541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НАВЧАЛЬНО-ПІЗНАВАЛЬНА ДІЯЛЬНІСТЬ УЧНІВ 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ІІ курсу 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7992888" cy="4525963"/>
          </a:xfrm>
        </p:spPr>
        <p:txBody>
          <a:bodyPr/>
          <a:lstStyle/>
          <a:p>
            <a:pPr algn="just"/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Усього навчалось – 179 (89 – І курс, 90 – ІІ курс)</a:t>
            </a:r>
          </a:p>
          <a:p>
            <a:pPr algn="just"/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Успішність за рік – 100% (високий і достатній рівні – 112 учнів)</a:t>
            </a:r>
          </a:p>
          <a:p>
            <a:pPr algn="just"/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 медаль – 8</a:t>
            </a:r>
          </a:p>
          <a:p>
            <a:pPr algn="just"/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 – 3 </a:t>
            </a:r>
          </a:p>
          <a:p>
            <a:pPr algn="just"/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 з української мови:</a:t>
            </a:r>
          </a:p>
          <a:p>
            <a:pPr marL="350838" indent="-180975" algn="just">
              <a:buFont typeface="Courier New" pitchFamily="49" charset="0"/>
              <a:buChar char="o"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медалі</a:t>
            </a: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підтверджено (11)</a:t>
            </a:r>
          </a:p>
          <a:p>
            <a:pPr marL="350838" indent="-180975" algn="just">
              <a:buFont typeface="Courier New" pitchFamily="49" charset="0"/>
              <a:buChar char="o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37 учнів (41%) - високий рівень, 37 (41%) - достатній, 16 (18%) – середній.  Покращили річну оцінку - 46 ліцеїстів  </a:t>
            </a:r>
          </a:p>
          <a:p>
            <a:pPr marL="350838" indent="-180975" algn="just">
              <a:buFont typeface="Arial" pitchFamily="34" charset="0"/>
              <a:buChar char="•"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 з історії України:</a:t>
            </a:r>
          </a:p>
          <a:p>
            <a:pPr marL="350838" indent="-180975" algn="just">
              <a:buFont typeface="Courier New" pitchFamily="49" charset="0"/>
              <a:buChar char="o"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медалі</a:t>
            </a:r>
            <a:r>
              <a:rPr lang="uk-UA" alt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підтверджено (9)</a:t>
            </a:r>
          </a:p>
          <a:p>
            <a:pPr marL="350838" indent="-180975" algn="just">
              <a:buFont typeface="Courier New" pitchFamily="49" charset="0"/>
              <a:buChar char="o"/>
            </a:pPr>
            <a:r>
              <a:rPr lang="uk-UA" alt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учнів (26%) – високий рівень, 22 (41%) – достатній, 18  (33%) –  середній. Покращили результат –  11 учнів</a:t>
            </a:r>
          </a:p>
          <a:p>
            <a:pPr marL="350838" indent="-180975" algn="just">
              <a:buFont typeface="Arial" pitchFamily="34" charset="0"/>
              <a:buChar char="•"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 з математики:</a:t>
            </a:r>
          </a:p>
          <a:p>
            <a:pPr marL="350838" indent="-180975" algn="just">
              <a:buFont typeface="Courier New" pitchFamily="49" charset="0"/>
              <a:buChar char="o"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медалі</a:t>
            </a:r>
            <a:r>
              <a:rPr lang="uk-UA" alt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підтверджено (2)</a:t>
            </a:r>
          </a:p>
          <a:p>
            <a:pPr marL="350838" indent="-180975" algn="just">
              <a:buFont typeface="Courier New" pitchFamily="49" charset="0"/>
              <a:buChar char="o"/>
            </a:pPr>
            <a:r>
              <a:rPr lang="uk-UA" alt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учнів (17%) – високий рівень, 20 (57%) – достатній,                                       9 (26%) середній.  Покращили результат –  4 учні</a:t>
            </a:r>
          </a:p>
          <a:p>
            <a:pPr marL="350838" indent="-180975" algn="just">
              <a:buFont typeface="Arial" pitchFamily="34" charset="0"/>
              <a:buChar char="•"/>
            </a:pPr>
            <a:endParaRPr lang="uk-UA" alt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50838" indent="-180975" algn="just">
              <a:buFont typeface="Arial" pitchFamily="34" charset="0"/>
              <a:buChar char="•"/>
            </a:pPr>
            <a:endParaRPr lang="uk-UA" alt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50838" indent="-180975" algn="just">
              <a:buFont typeface="Arial" pitchFamily="34" charset="0"/>
              <a:buChar char="•"/>
            </a:pPr>
            <a:endParaRPr lang="ru-RU" alt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276872"/>
            <a:ext cx="3935288" cy="4824536"/>
          </a:xfrm>
        </p:spPr>
        <p:txBody>
          <a:bodyPr/>
          <a:lstStyle/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Найвищий бал із української мови та літератури отримала учениця класу іноземної філології </a:t>
            </a:r>
            <a:b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Солодовник Катерина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балів</a:t>
            </a:r>
            <a:endParaRPr lang="uk-UA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Светлана\Рабочий стол\03062016_rek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816424" cy="512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Documents and Settings\Светлана\Рабочий стол\ZNO-2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27421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88640"/>
            <a:ext cx="7704856" cy="1224136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ЛІЦЕЙСЬКЕ НАУКОВЕ ТОВАРИСТВО “ІНТЕЛЕКТУАЛ”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 дипломів)</a:t>
            </a:r>
            <a:endParaRPr lang="uk-UA" altLang="uk-UA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794" name="Picture 2" descr="C:\Documents and Settings\Светлана\Рабочий стол\DSC_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1959347" cy="295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Documents and Settings\Светлана\Рабочий стол\DSC_1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77072"/>
            <a:ext cx="3390922" cy="223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Documents and Settings\Светлана\Рабочий стол\DSC_1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196752"/>
            <a:ext cx="370950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Светлана\Рабочий стол\DSC_1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908720"/>
            <a:ext cx="1816782" cy="27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7" descr="C:\Documents and Settings\Светлана\Рабочий стол\DSC_1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077072"/>
            <a:ext cx="381860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Светлана\Рабочий стол\DSC00317.JPG"/>
          <p:cNvPicPr>
            <a:picLocks noChangeAspect="1" noChangeArrowheads="1"/>
          </p:cNvPicPr>
          <p:nvPr/>
        </p:nvPicPr>
        <p:blipFill>
          <a:blip r:embed="rId2" cstate="print"/>
          <a:srcRect t="27145"/>
          <a:stretch>
            <a:fillRect/>
          </a:stretch>
        </p:blipFill>
        <p:spPr bwMode="auto">
          <a:xfrm>
            <a:off x="1187624" y="3573016"/>
            <a:ext cx="3705225" cy="298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6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88640"/>
            <a:ext cx="82296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ПРИЗЕРИ ІІІ ЕТАПУ ВСЕУКРАЇНСЬКОГО КОНКУРСУ-ЗАХИСТУ НАУКОВО-ДОСЛІДНИХ РОБІТ МАНУ</a:t>
            </a:r>
            <a:endParaRPr lang="ru-RU" altLang="uk-UA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Documents and Settings\Светлана\Рабочий стол\Безиме66ни-2.jpg"/>
          <p:cNvPicPr>
            <a:picLocks noChangeAspect="1" noChangeArrowheads="1"/>
          </p:cNvPicPr>
          <p:nvPr/>
        </p:nvPicPr>
        <p:blipFill>
          <a:blip r:embed="rId3" cstate="print"/>
          <a:srcRect t="17186"/>
          <a:stretch>
            <a:fillRect/>
          </a:stretch>
        </p:blipFill>
        <p:spPr bwMode="auto">
          <a:xfrm>
            <a:off x="323528" y="908720"/>
            <a:ext cx="6901014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Светлана\Рабочий стол\павлюк солодов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762250"/>
            <a:ext cx="304800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84249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 включено до участі в проведенні Всеукраїнської дослідно-експериментальної роботи на тему : “ФОРМУВАННЯ ПОЗИТИВНОЇ ГРОМАДСЬКОЇ ДУМКИ ЩОДО ОСВІТНІХ ІННОВАЦІЙ”</a:t>
            </a:r>
          </a:p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(наказ МОН України від 04.03.2016 № 219)</a:t>
            </a:r>
          </a:p>
          <a:p>
            <a:pPr algn="ctr"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скачанные фай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2362558" cy="2780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ПЕРЕМОЖЦІ ІІІ ЕТАПУ ОЛІМПІАД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(11 дипломів: </a:t>
            </a:r>
            <a: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англ. мова – 4; нім. мова – 2; хімія, географія, фізика, правознавство, інформатика –  по 1 )</a:t>
            </a:r>
            <a:b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Содержимое 4" descr="SDC11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23" r="5816"/>
          <a:stretch>
            <a:fillRect/>
          </a:stretch>
        </p:blipFill>
        <p:spPr>
          <a:xfrm>
            <a:off x="251520" y="2276872"/>
            <a:ext cx="3741155" cy="341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Cліпак\Downloads\IMG_0140.JPG"/>
          <p:cNvPicPr>
            <a:picLocks noChangeAspect="1" noChangeArrowheads="1"/>
          </p:cNvPicPr>
          <p:nvPr/>
        </p:nvPicPr>
        <p:blipFill>
          <a:blip r:embed="rId4" cstate="print"/>
          <a:srcRect l="30612" t="5346" r="9148" b="19302"/>
          <a:stretch>
            <a:fillRect/>
          </a:stretch>
        </p:blipFill>
        <p:spPr bwMode="auto">
          <a:xfrm rot="5400000">
            <a:off x="3682692" y="1582004"/>
            <a:ext cx="31467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Cліпак\Downloads\IMG_0144.JPG"/>
          <p:cNvPicPr>
            <a:picLocks noChangeAspect="1" noChangeArrowheads="1"/>
          </p:cNvPicPr>
          <p:nvPr/>
        </p:nvPicPr>
        <p:blipFill>
          <a:blip r:embed="rId5" cstate="print"/>
          <a:srcRect l="26810"/>
          <a:stretch>
            <a:fillRect/>
          </a:stretch>
        </p:blipFill>
        <p:spPr bwMode="auto">
          <a:xfrm rot="5400000">
            <a:off x="5398093" y="3899051"/>
            <a:ext cx="274030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020272" y="1772816"/>
            <a:ext cx="1835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Солодовник К, Денисов І. учасники І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етапу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удченко Лукасевич.JPG"/>
          <p:cNvPicPr>
            <a:picLocks noChangeAspect="1"/>
          </p:cNvPicPr>
          <p:nvPr/>
        </p:nvPicPr>
        <p:blipFill>
          <a:blip r:embed="rId2" cstate="print"/>
          <a:srcRect l="14516" t="12108" r="22580"/>
          <a:stretch>
            <a:fillRect/>
          </a:stretch>
        </p:blipFill>
        <p:spPr>
          <a:xfrm>
            <a:off x="5220072" y="0"/>
            <a:ext cx="3933137" cy="412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Cліпак\Downloads\SDC13103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594681" cy="404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Cліпак\Downloads\DSC_2052 (3)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803566"/>
            <a:ext cx="3024336" cy="405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ВІДКРИТЕ ЗАНЯТТЯ СПЕЦКУРСУ “ДЕБАТИ”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altLang="uk-UA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Светлана\Рабочий стол\DSC_204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5115123" cy="28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Светлана\Рабочий стол\DSC09546.jpg"/>
          <p:cNvPicPr>
            <a:picLocks noChangeAspect="1" noChangeArrowheads="1"/>
          </p:cNvPicPr>
          <p:nvPr/>
        </p:nvPicPr>
        <p:blipFill>
          <a:blip r:embed="rId4" cstate="print"/>
          <a:srcRect b="25401"/>
          <a:stretch>
            <a:fillRect/>
          </a:stretch>
        </p:blipFill>
        <p:spPr bwMode="auto">
          <a:xfrm>
            <a:off x="3059832" y="3717032"/>
            <a:ext cx="51480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08104" y="1412776"/>
            <a:ext cx="325534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презентація соціального проекту</a:t>
            </a:r>
            <a:b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58112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 ЗМІ – стимулятор прогресу! ”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428625"/>
            <a:ext cx="82296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ГУРТКИ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5940152" y="3284984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Чарівна бісеринка»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49263" y="3286125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Хорового співу»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987425"/>
            <a:ext cx="3457575" cy="2084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203848" y="4869160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Фольклорний»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132856"/>
            <a:ext cx="2559050" cy="249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460057" y="6198889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Що? Де? Коли?»</a:t>
            </a:r>
          </a:p>
        </p:txBody>
      </p:sp>
      <p:pic>
        <p:nvPicPr>
          <p:cNvPr id="23563" name="Picture 10"/>
          <p:cNvPicPr>
            <a:picLocks noChangeAspect="1" noChangeArrowheads="1"/>
          </p:cNvPicPr>
          <p:nvPr/>
        </p:nvPicPr>
        <p:blipFill>
          <a:blip r:embed="rId5" cstate="print"/>
          <a:srcRect l="17988" t="7506" r="17732"/>
          <a:stretch>
            <a:fillRect/>
          </a:stretch>
        </p:blipFill>
        <p:spPr bwMode="auto">
          <a:xfrm>
            <a:off x="5868144" y="3803516"/>
            <a:ext cx="2664296" cy="226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6" y="6093296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«Х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ореографія»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6" name="Picture 1" descr="G:\сайт\IMG_67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933056"/>
            <a:ext cx="3060340" cy="204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Светлана\Рабочий стол\DSC_16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052736"/>
            <a:ext cx="3240360" cy="214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5004048" y="5157192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«Т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еатральний»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k_gSIQCAc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628800"/>
            <a:ext cx="4631160" cy="307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Светлана\Рабочий стол\OAllrF4M36E.jpg"/>
          <p:cNvPicPr>
            <a:picLocks noChangeAspect="1" noChangeArrowheads="1"/>
          </p:cNvPicPr>
          <p:nvPr/>
        </p:nvPicPr>
        <p:blipFill>
          <a:blip r:embed="rId5" cstate="print"/>
          <a:srcRect r="11126"/>
          <a:stretch>
            <a:fillRect/>
          </a:stretch>
        </p:blipFill>
        <p:spPr bwMode="auto">
          <a:xfrm>
            <a:off x="251520" y="188640"/>
            <a:ext cx="3923928" cy="293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Светлана\Рабочий стол\S3br_Z_6PAc.jpg"/>
          <p:cNvPicPr>
            <a:picLocks noChangeAspect="1" noChangeArrowheads="1"/>
          </p:cNvPicPr>
          <p:nvPr/>
        </p:nvPicPr>
        <p:blipFill>
          <a:blip r:embed="rId6" cstate="print"/>
          <a:srcRect r="11721"/>
          <a:stretch>
            <a:fillRect/>
          </a:stretch>
        </p:blipFill>
        <p:spPr bwMode="auto">
          <a:xfrm>
            <a:off x="0" y="3284984"/>
            <a:ext cx="42119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ЛІЦЕЙСЬКІ </a:t>
            </a:r>
            <a:r>
              <a:rPr lang="uk-UA" sz="32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СВЯТА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23528" y="1196752"/>
            <a:ext cx="8640960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uk-UA" dirty="0" smtClean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Посвята в ліцеїсти 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Свято </a:t>
            </a: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зустрічі випускників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Осінній </a:t>
            </a: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зорепад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Свято Першого та </a:t>
            </a:r>
          </a:p>
          <a:p>
            <a:pPr marL="457200" indent="-457200">
              <a:spcBef>
                <a:spcPts val="450"/>
              </a:spcBef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Останнього дзвінка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Кліп-арт</a:t>
            </a:r>
            <a:endParaRPr lang="uk-UA" dirty="0" smtClean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Козацькі </a:t>
            </a: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розваги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Літературно-музичні світлиці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4756150" cy="212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11037"/>
            <a:ext cx="4095750" cy="3321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5516563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437112"/>
            <a:ext cx="3455987" cy="207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8864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 Регіональний конкурс учнівської творчості “СЛАВНІ НАЩАДКИ ТАРАСА”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Светлана\Рабочий стол\IMG_2991100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44824"/>
            <a:ext cx="3332949" cy="249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Documents and Settings\Светлана\Рабочий стол\75b0215580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3533" y="0"/>
            <a:ext cx="2280467" cy="305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Documents and Settings\Светлана\Рабочий стол\91e914c66f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09595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Светлана\Рабочий стол\IMG_3009100316.jpg"/>
          <p:cNvPicPr>
            <a:picLocks noChangeAspect="1" noChangeArrowheads="1"/>
          </p:cNvPicPr>
          <p:nvPr/>
        </p:nvPicPr>
        <p:blipFill>
          <a:blip r:embed="rId6" cstate="print"/>
          <a:srcRect b="12615"/>
          <a:stretch>
            <a:fillRect/>
          </a:stretch>
        </p:blipFill>
        <p:spPr bwMode="auto">
          <a:xfrm>
            <a:off x="3635896" y="3928391"/>
            <a:ext cx="4472138" cy="292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C:\Documents and Settings\Светлана\Рабочий стол\e84a5fdcc0db (1).jpg"/>
          <p:cNvPicPr>
            <a:picLocks noChangeAspect="1" noChangeArrowheads="1"/>
          </p:cNvPicPr>
          <p:nvPr/>
        </p:nvPicPr>
        <p:blipFill>
          <a:blip r:embed="rId7" cstate="print"/>
          <a:srcRect b="22818"/>
          <a:stretch>
            <a:fillRect/>
          </a:stretch>
        </p:blipFill>
        <p:spPr bwMode="auto">
          <a:xfrm>
            <a:off x="0" y="1196752"/>
            <a:ext cx="453292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14313" y="936625"/>
            <a:ext cx="8832850" cy="140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6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516563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555776" y="0"/>
            <a:ext cx="3960441" cy="1048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ЕКСКУРСІЇ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73400" cy="213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913" y="0"/>
            <a:ext cx="2859087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0" y="2060848"/>
            <a:ext cx="296068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Національний музей архітектури та побуту України с. </a:t>
            </a:r>
            <a:r>
              <a:rPr lang="uk-UA" sz="1400" b="1" dirty="0" err="1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Пирогово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6588224" y="2204864"/>
            <a:ext cx="2286000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м. Львова</a:t>
            </a:r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251520" y="6309320"/>
            <a:ext cx="4787379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</a:t>
            </a:r>
            <a:r>
              <a:rPr lang="uk-UA" sz="1400" b="1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Камянць-Подільського</a:t>
            </a: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та м. Хотина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G:\IMG_1200.jpg"/>
          <p:cNvPicPr>
            <a:picLocks noChangeAspect="1" noChangeArrowheads="1"/>
          </p:cNvPicPr>
          <p:nvPr/>
        </p:nvPicPr>
        <p:blipFill>
          <a:blip r:embed="rId6" cstate="print"/>
          <a:srcRect t="13055"/>
          <a:stretch>
            <a:fillRect/>
          </a:stretch>
        </p:blipFill>
        <p:spPr bwMode="auto">
          <a:xfrm>
            <a:off x="0" y="2420888"/>
            <a:ext cx="46001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IMG_112г3.jpg"/>
          <p:cNvPicPr>
            <a:picLocks noChangeAspect="1" noChangeArrowheads="1"/>
          </p:cNvPicPr>
          <p:nvPr/>
        </p:nvPicPr>
        <p:blipFill>
          <a:blip r:embed="rId7" cstate="print"/>
          <a:srcRect t="35926" b="12309"/>
          <a:stretch>
            <a:fillRect/>
          </a:stretch>
        </p:blipFill>
        <p:spPr bwMode="auto">
          <a:xfrm>
            <a:off x="0" y="4653136"/>
            <a:ext cx="494037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355976" y="3284984"/>
            <a:ext cx="22860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Ботанічний сад </a:t>
            </a: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м. </a:t>
            </a: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Києва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Picture 3" descr="C:\Documents and Settings\Светлана\Рабочий стол\SAM_41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92696"/>
            <a:ext cx="3361556" cy="2524902"/>
          </a:xfrm>
          <a:prstGeom prst="rect">
            <a:avLst/>
          </a:prstGeom>
          <a:noFill/>
        </p:spPr>
      </p:pic>
      <p:pic>
        <p:nvPicPr>
          <p:cNvPr id="22529" name="Picture 1" descr="F:\Звіт кафедри\Чернігів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3573015"/>
            <a:ext cx="3419872" cy="227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477327" y="6093296"/>
            <a:ext cx="1933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6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м. Чернігова</a:t>
            </a:r>
            <a:endParaRPr lang="uk-UA" sz="16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76672"/>
            <a:ext cx="2376264" cy="1224136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 із представниками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Громадської організації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 Взаємодія молоді ” </a:t>
            </a:r>
            <a:endParaRPr lang="uk-UA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22" name="Picture 2" descr="C:\Documents and Settings\Светлана\Рабочий стол\IMG_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659" y="332656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Documents and Settings\Светлана\Рабочий стол\IMG_4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284645" cy="246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51520" y="2564904"/>
            <a:ext cx="309634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Всеукраїнська мандрівна виставка «Кожен має право знати свої права»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проект Громадської організації “MART”, що була створена в рамках Всеукраїнської освітньої програми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“Розуміємо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права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людини”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підтримки Міжнародного фонду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“Відродження”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ПРООН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5" descr="C:\Documents and Settings\Светлана\Рабочий стол\DSC_0218-1024x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3200872" cy="213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Documents and Settings\Светлана\Рабочий стол\DSC_0242-1024x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05819"/>
            <a:ext cx="3364632" cy="215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Светлана\Рабочий стол\IMG_8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909728" cy="327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Documents and Settings\Светлана\Рабочий стол\IMG_8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48877"/>
            <a:ext cx="4513684" cy="300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Documents and Settings\Светлана\Рабочий стол\IMG_8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721596" cy="24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Светлана\Рабочий стол\IMG_8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25685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30832"/>
            <a:ext cx="9291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Міжрегіональна краєзнавчо-патріотична акція учнівської молоді «Ми - діти єдиної країни»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ПРЕДМЕТНІ КАФЕДРИ ЛІЦЕЮ</a:t>
            </a:r>
            <a:endParaRPr lang="ru-RU" altLang="uk-UA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суспільно-гуманітарних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дисциплін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(Т.І. </a:t>
            </a:r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художньо-естетичного розвитку, фізичної культури, захисту Вітчизни, технологій та </a:t>
            </a:r>
            <a:r>
              <a:rPr lang="uk-UA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вихователей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(Т.М. </a:t>
            </a:r>
            <a:r>
              <a:rPr lang="uk-UA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uk-UA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 іноземних мов (С.О. Потебня)</a:t>
            </a:r>
          </a:p>
          <a:p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природничо-математичних дисциплін (С.М. Сліпак)</a:t>
            </a: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0401_141657.jpg"/>
          <p:cNvPicPr>
            <a:picLocks noChangeAspect="1"/>
          </p:cNvPicPr>
          <p:nvPr/>
        </p:nvPicPr>
        <p:blipFill>
          <a:blip r:embed="rId2" cstate="print"/>
          <a:srcRect l="8878" t="16773" b="4394"/>
          <a:stretch>
            <a:fillRect/>
          </a:stretch>
        </p:blipFill>
        <p:spPr>
          <a:xfrm>
            <a:off x="4788024" y="764704"/>
            <a:ext cx="2956311" cy="3384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Я –  ПАТРІОТ</a:t>
            </a:r>
            <a:endParaRPr lang="ru-RU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" name="Рисунок 4" descr="IMG_20150402_140705.jpg"/>
          <p:cNvPicPr>
            <a:picLocks noChangeAspect="1"/>
          </p:cNvPicPr>
          <p:nvPr/>
        </p:nvPicPr>
        <p:blipFill>
          <a:blip r:embed="rId3" cstate="print"/>
          <a:srcRect r="15717"/>
          <a:stretch>
            <a:fillRect/>
          </a:stretch>
        </p:blipFill>
        <p:spPr>
          <a:xfrm>
            <a:off x="1619672" y="980728"/>
            <a:ext cx="2680238" cy="3993534"/>
          </a:xfrm>
          <a:prstGeom prst="rect">
            <a:avLst/>
          </a:prstGeom>
        </p:spPr>
      </p:pic>
      <p:pic>
        <p:nvPicPr>
          <p:cNvPr id="6" name="Рисунок 5" descr="IMG_20150401_141333.jpg"/>
          <p:cNvPicPr>
            <a:picLocks noChangeAspect="1"/>
          </p:cNvPicPr>
          <p:nvPr/>
        </p:nvPicPr>
        <p:blipFill>
          <a:blip r:embed="rId4" cstate="print"/>
          <a:srcRect t="19254"/>
          <a:stretch>
            <a:fillRect/>
          </a:stretch>
        </p:blipFill>
        <p:spPr>
          <a:xfrm>
            <a:off x="395536" y="3501008"/>
            <a:ext cx="2465800" cy="3356992"/>
          </a:xfrm>
          <a:prstGeom prst="rect">
            <a:avLst/>
          </a:prstGeom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Cліпак\ЗВІТИ\DSC_53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861048"/>
            <a:ext cx="3981594" cy="26396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НАВЧАЛЬНО-ПОЛЬОВІ ЗБОРИ</a:t>
            </a:r>
            <a:endParaRPr lang="ru-RU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E:\польові збори\Збори 2016\Збори день 3\DSC_5536.JPG"/>
          <p:cNvPicPr>
            <a:picLocks noChangeAspect="1" noChangeArrowheads="1"/>
          </p:cNvPicPr>
          <p:nvPr/>
        </p:nvPicPr>
        <p:blipFill>
          <a:blip r:embed="rId3" cstate="print"/>
          <a:srcRect l="53401" t="22111"/>
          <a:stretch>
            <a:fillRect/>
          </a:stretch>
        </p:blipFill>
        <p:spPr bwMode="auto">
          <a:xfrm>
            <a:off x="5652120" y="908720"/>
            <a:ext cx="3204642" cy="355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польові збори\Збори 2016\Збори день 2\DSC_5523.JPG"/>
          <p:cNvPicPr>
            <a:picLocks noChangeAspect="1" noChangeArrowheads="1"/>
          </p:cNvPicPr>
          <p:nvPr/>
        </p:nvPicPr>
        <p:blipFill>
          <a:blip r:embed="rId4" cstate="print"/>
          <a:srcRect b="26310"/>
          <a:stretch>
            <a:fillRect/>
          </a:stretch>
        </p:blipFill>
        <p:spPr bwMode="auto">
          <a:xfrm>
            <a:off x="0" y="3498230"/>
            <a:ext cx="6877050" cy="335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E:\польові збори\Навчально_польові_збори_2016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08720"/>
            <a:ext cx="4524662" cy="299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27003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 </a:t>
            </a: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155 річниця перебування труни з прахом Тараса Шевченка 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біля </a:t>
            </a:r>
            <a:r>
              <a:rPr lang="uk-UA" sz="2000" b="1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Спасо-Преображенської</a:t>
            </a: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церкви</a:t>
            </a:r>
            <a:endParaRPr lang="uk-UA" sz="2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C:\Documents and Settings\Светлана\Рабочий стол\IMG_262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Светлана\Рабочий стол\IMG_2621_1.jpg"/>
          <p:cNvPicPr>
            <a:picLocks noChangeAspect="1" noChangeArrowheads="1"/>
          </p:cNvPicPr>
          <p:nvPr/>
        </p:nvPicPr>
        <p:blipFill>
          <a:blip r:embed="rId3" cstate="print"/>
          <a:srcRect b="21623"/>
          <a:stretch>
            <a:fillRect/>
          </a:stretch>
        </p:blipFill>
        <p:spPr bwMode="auto">
          <a:xfrm>
            <a:off x="4489033" y="3356992"/>
            <a:ext cx="465496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Светлана\Рабочий стол\IMG_2612_1.jpg"/>
          <p:cNvPicPr>
            <a:picLocks noChangeAspect="1" noChangeArrowheads="1"/>
          </p:cNvPicPr>
          <p:nvPr/>
        </p:nvPicPr>
        <p:blipFill>
          <a:blip r:embed="rId4" cstate="print"/>
          <a:srcRect b="21623"/>
          <a:stretch>
            <a:fillRect/>
          </a:stretch>
        </p:blipFill>
        <p:spPr bwMode="auto">
          <a:xfrm>
            <a:off x="0" y="3356992"/>
            <a:ext cx="45324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 </a:t>
            </a: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ХУДОЖНЬО-ПРОСВІТНИЦЬКА АКЦІЯ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“ОСТАННІЙ ШЛЯХ КОБЗАРЯ”</a:t>
            </a:r>
            <a:endParaRPr lang="uk-UA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836712"/>
          </a:xfrm>
        </p:spPr>
        <p:txBody>
          <a:bodyPr/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Співпраця із благодійним фондом “ </a:t>
            </a:r>
            <a:r>
              <a:rPr lang="uk-UA" sz="3200" b="1" dirty="0" err="1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Ніжен</a:t>
            </a:r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”</a:t>
            </a:r>
            <a:endParaRPr lang="ru-RU" sz="3200" b="1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2050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" y="764704"/>
            <a:ext cx="9024325" cy="5414596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14200" y="936720"/>
            <a:ext cx="883188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/>
          </a:p>
          <a:p>
            <a:pPr>
              <a:lnSpc>
                <a:spcPct val="100000"/>
              </a:lnSpc>
            </a:pPr>
            <a:r>
              <a:rPr lang="uk-UA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27" name="CustomShape 2"/>
          <p:cNvSpPr/>
          <p:nvPr/>
        </p:nvSpPr>
        <p:spPr>
          <a:xfrm>
            <a:off x="755640" y="476280"/>
            <a:ext cx="7128360" cy="590504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dirty="0">
                <a:solidFill>
                  <a:srgbClr val="254061"/>
                </a:solidFill>
                <a:latin typeface="Times New Roman"/>
                <a:ea typeface="DejaVu Sans"/>
              </a:rPr>
              <a:t> </a:t>
            </a:r>
            <a:r>
              <a:rPr lang="uk-UA" sz="3200" b="1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Я- ПАТРІОТ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400" dirty="0" smtClean="0">
                <a:solidFill>
                  <a:srgbClr val="254061"/>
                </a:solidFill>
                <a:latin typeface="Times New Roman"/>
                <a:ea typeface="DejaVu Sans"/>
              </a:rPr>
              <a:t>25 - вчителі вищої категорії;</a:t>
            </a:r>
            <a:endParaRPr lang="uk-UA" sz="2400" dirty="0" smtClean="0"/>
          </a:p>
          <a:p>
            <a:pPr>
              <a:lnSpc>
                <a:spcPct val="100000"/>
              </a:lnSpc>
            </a:pPr>
            <a:r>
              <a:rPr lang="uk-UA" sz="2400" dirty="0" smtClean="0">
                <a:solidFill>
                  <a:srgbClr val="254061"/>
                </a:solidFill>
                <a:latin typeface="Times New Roman"/>
                <a:ea typeface="DejaVu Sans"/>
              </a:rPr>
              <a:t>4 - вчителі І категорії;</a:t>
            </a:r>
            <a:endParaRPr lang="uk-UA" sz="2400" dirty="0" smtClean="0"/>
          </a:p>
          <a:p>
            <a:pPr>
              <a:lnSpc>
                <a:spcPct val="100000"/>
              </a:lnSpc>
            </a:pPr>
            <a:r>
              <a:rPr lang="uk-UA" sz="2400" dirty="0" smtClean="0">
                <a:solidFill>
                  <a:srgbClr val="254061"/>
                </a:solidFill>
                <a:latin typeface="Times New Roman"/>
                <a:ea typeface="DejaVu Sans"/>
              </a:rPr>
              <a:t>7 - вчителі ІІ категорії;</a:t>
            </a:r>
            <a:endParaRPr lang="uk-UA" sz="2400" dirty="0" smtClean="0"/>
          </a:p>
          <a:p>
            <a:pPr>
              <a:lnSpc>
                <a:spcPct val="100000"/>
              </a:lnSpc>
            </a:pPr>
            <a:r>
              <a:rPr lang="uk-UA" sz="2400" dirty="0" smtClean="0">
                <a:solidFill>
                  <a:srgbClr val="254061"/>
                </a:solidFill>
                <a:latin typeface="Times New Roman"/>
                <a:ea typeface="DejaVu Sans"/>
              </a:rPr>
              <a:t>15 – спеціалісти; (Із них:</a:t>
            </a:r>
          </a:p>
          <a:p>
            <a:pPr>
              <a:lnSpc>
                <a:spcPct val="100000"/>
              </a:lnSpc>
            </a:pP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2 </a:t>
            </a: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- доктори наук, професори кафедр НДУ імені Миколи Гоголя;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11 - кандидати наук, доценти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кафедр НДУ імені Миколи Гоголя;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3 - Відмінники освіти України;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6 - учителі-методисти; 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7 - старші вчителі;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500" strike="noStrike" dirty="0">
                <a:solidFill>
                  <a:srgbClr val="254061"/>
                </a:solidFill>
                <a:latin typeface="Times New Roman"/>
                <a:ea typeface="DejaVu Sans"/>
              </a:rPr>
              <a:t>2 - лауреати премії Софії </a:t>
            </a:r>
            <a:r>
              <a:rPr lang="uk-UA" sz="2500" strike="noStrike" dirty="0" err="1" smtClean="0">
                <a:solidFill>
                  <a:srgbClr val="254061"/>
                </a:solidFill>
                <a:latin typeface="Times New Roman"/>
                <a:ea typeface="DejaVu Sans"/>
              </a:rPr>
              <a:t>Русової</a:t>
            </a:r>
            <a:r>
              <a:rPr lang="uk-UA" sz="2500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);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428" name="Picture 6"/>
          <p:cNvPicPr/>
          <p:nvPr/>
        </p:nvPicPr>
        <p:blipFill>
          <a:blip r:embed="rId2" cstate="print"/>
          <a:stretch/>
        </p:blipFill>
        <p:spPr>
          <a:xfrm>
            <a:off x="5390640" y="3573016"/>
            <a:ext cx="3753360" cy="2821320"/>
          </a:xfrm>
          <a:prstGeom prst="rect">
            <a:avLst/>
          </a:prstGeom>
          <a:ln w="9360">
            <a:noFill/>
          </a:ln>
        </p:spPr>
      </p:pic>
      <p:pic>
        <p:nvPicPr>
          <p:cNvPr id="429" name="Picture 2"/>
          <p:cNvPicPr/>
          <p:nvPr/>
        </p:nvPicPr>
        <p:blipFill>
          <a:blip r:embed="rId3" cstate="print"/>
          <a:stretch/>
        </p:blipFill>
        <p:spPr>
          <a:xfrm>
            <a:off x="8251920" y="5517360"/>
            <a:ext cx="891000" cy="1141920"/>
          </a:xfrm>
          <a:prstGeom prst="rect">
            <a:avLst/>
          </a:prstGeom>
          <a:ln w="9360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558924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254061"/>
                </a:solidFill>
                <a:latin typeface="Times New Roman"/>
              </a:rPr>
              <a:t>9 – непедагогічні працівники </a:t>
            </a:r>
            <a:endParaRPr lang="uk-UA" sz="2400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Шпалери</a:t>
            </a: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http://www.prezentacii-angliyskiy.ru/</a:t>
            </a: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фонд “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Ніжен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indent="11113" eaLnBrk="1" hangingPunct="1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http://nizhen.com.ua/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algn="ctr" eaLnBrk="1" hangingPunct="1">
              <a:buNone/>
              <a:defRPr/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dirty="0" smtClean="0">
              <a:latin typeface="Calibri" pitchFamily="34" charset="0"/>
            </a:endParaRPr>
          </a:p>
          <a:p>
            <a:pPr indent="11113" algn="ctr" eaLnBrk="1" hangingPunct="1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7"/>
          <p:cNvSpPr>
            <a:spLocks noGrp="1" noChangeArrowheads="1"/>
          </p:cNvSpPr>
          <p:nvPr>
            <p:ph type="title"/>
          </p:nvPr>
        </p:nvSpPr>
        <p:spPr>
          <a:xfrm>
            <a:off x="395536" y="4077072"/>
            <a:ext cx="3682752" cy="2160240"/>
          </a:xfrm>
          <a:noFill/>
        </p:spPr>
        <p:txBody>
          <a:bodyPr/>
          <a:lstStyle/>
          <a:p>
            <a:pPr eaLnBrk="1" hangingPunct="1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“ Модель уроку як форми організації навчально-виховної діяльності для розвитку успішної особистості ”</a:t>
            </a:r>
            <a:b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(березень, 2016)</a:t>
            </a:r>
          </a:p>
        </p:txBody>
      </p:sp>
      <p:pic>
        <p:nvPicPr>
          <p:cNvPr id="5" name="Рисунок 4" descr="DSC09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284984"/>
            <a:ext cx="4095750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716016" y="908720"/>
            <a:ext cx="38884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Урахування психологічних аспектів у процесі становлення успішної особистості “ (жовтень, 2015)</a:t>
            </a: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dirty="0" smtClean="0"/>
              <a:t> </a:t>
            </a:r>
            <a:endParaRPr kumimoji="0" lang="uk-UA" altLang="uk-UA" sz="2400" b="1" i="0" u="none" strike="noStrike" kern="1200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 descr="image-742c002064969f0871ca09336766a520061689d010382d8465e770178a792a5d-V_resize.jpg"/>
          <p:cNvPicPr>
            <a:picLocks noChangeAspect="1"/>
          </p:cNvPicPr>
          <p:nvPr/>
        </p:nvPicPr>
        <p:blipFill>
          <a:blip r:embed="rId3" cstate="print"/>
          <a:srcRect l="25808" t="33312"/>
          <a:stretch>
            <a:fillRect/>
          </a:stretch>
        </p:blipFill>
        <p:spPr>
          <a:xfrm>
            <a:off x="611560" y="836712"/>
            <a:ext cx="3710221" cy="302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9168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ПЕДАГОГІЧНІ РАДИ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0"/>
            <a:ext cx="4716016" cy="1296144"/>
          </a:xfrm>
        </p:spPr>
        <p:txBody>
          <a:bodyPr/>
          <a:lstStyle/>
          <a:p>
            <a:pPr algn="ctr">
              <a:buNone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читання</a:t>
            </a:r>
          </a:p>
          <a:p>
            <a:pPr marL="0" indent="0" algn="ctr">
              <a:buNone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 Педагогічна спадщина </a:t>
            </a:r>
          </a:p>
          <a:p>
            <a:pPr algn="ctr">
              <a:buNone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Софії </a:t>
            </a:r>
            <a:r>
              <a:rPr lang="uk-UA" alt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Русової</a:t>
            </a: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>
              <a:buNone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(жовтень, 2015)</a:t>
            </a:r>
            <a:endParaRPr lang="ru-RU" alt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7536" y="4509120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Психолого-педагогічний тренінг </a:t>
            </a:r>
            <a:r>
              <a:rPr lang="uk-UA" alt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“Подолання</a:t>
            </a: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й уникнення конфліктів  “</a:t>
            </a:r>
          </a:p>
          <a:p>
            <a:pPr algn="ctr"/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(січень, 2016)</a:t>
            </a:r>
          </a:p>
        </p:txBody>
      </p:sp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Светлана\Рабочий стол\SDC11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223726" cy="317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F:\Фото тренінг\DSC_4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61656"/>
            <a:ext cx="467490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Светлана\Рабочий стол\скачанные файлы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4069042" cy="270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Прямокутник 1"/>
          <p:cNvSpPr>
            <a:spLocks noChangeArrowheads="1"/>
          </p:cNvSpPr>
          <p:nvPr/>
        </p:nvSpPr>
        <p:spPr bwMode="auto">
          <a:xfrm>
            <a:off x="-138113" y="150813"/>
            <a:ext cx="9144001" cy="169277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УЧНІВСЬКА НАУКОВО-ПРАКТИЧНА КОНФЕРЕНЦІЯ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Актуальні проблеми становлення та розвитку держави і права в Україні ”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(грудень, 2015)</a:t>
            </a:r>
            <a:endParaRPr lang="uk-UA" altLang="uk-UA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Светлана\Рабочий стол\DSC_1035.JPG"/>
          <p:cNvPicPr>
            <a:picLocks noChangeAspect="1" noChangeArrowheads="1"/>
          </p:cNvPicPr>
          <p:nvPr/>
        </p:nvPicPr>
        <p:blipFill>
          <a:blip r:embed="rId3" cstate="print"/>
          <a:srcRect t="23080"/>
          <a:stretch>
            <a:fillRect/>
          </a:stretch>
        </p:blipFill>
        <p:spPr bwMode="auto">
          <a:xfrm>
            <a:off x="1691680" y="1844824"/>
            <a:ext cx="539148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Documents and Settings\Светлана\Рабочий стол\DSC_0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817293"/>
            <a:ext cx="3091980" cy="2040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Documents and Settings\Светлана\Рабочий стол\DSC_0807.JPG"/>
          <p:cNvPicPr>
            <a:picLocks noChangeAspect="1" noChangeArrowheads="1"/>
          </p:cNvPicPr>
          <p:nvPr/>
        </p:nvPicPr>
        <p:blipFill>
          <a:blip r:embed="rId5" cstate="print"/>
          <a:srcRect r="16826"/>
          <a:stretch>
            <a:fillRect/>
          </a:stretch>
        </p:blipFill>
        <p:spPr bwMode="auto">
          <a:xfrm>
            <a:off x="5724128" y="4743846"/>
            <a:ext cx="2664296" cy="211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C:\Documents and Settings\Светлана\Рабочий стол\DSC_0768.JPG"/>
          <p:cNvPicPr>
            <a:picLocks noChangeAspect="1" noChangeArrowheads="1"/>
          </p:cNvPicPr>
          <p:nvPr/>
        </p:nvPicPr>
        <p:blipFill>
          <a:blip r:embed="rId6" cstate="print"/>
          <a:srcRect b="25956"/>
          <a:stretch>
            <a:fillRect/>
          </a:stretch>
        </p:blipFill>
        <p:spPr bwMode="auto">
          <a:xfrm>
            <a:off x="3851920" y="4653136"/>
            <a:ext cx="1761356" cy="197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1"/>
          <p:cNvSpPr txBox="1">
            <a:spLocks noChangeArrowheads="1"/>
          </p:cNvSpPr>
          <p:nvPr/>
        </p:nvSpPr>
        <p:spPr bwMode="auto">
          <a:xfrm>
            <a:off x="539552" y="548680"/>
            <a:ext cx="74586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НАУКОВО-ПРАКТИЧНИЙ СЕМІНАР НА ТЕМУ: </a:t>
            </a:r>
          </a:p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“ Застосування на уроці методик  педагогіки успіху як стратегії радісного навчання ” </a:t>
            </a:r>
          </a:p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(березень, 2016)</a:t>
            </a:r>
            <a:endParaRPr lang="uk-UA" altLang="uk-UA" sz="2400" b="1" dirty="0">
              <a:solidFill>
                <a:srgbClr val="17375E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IMG_0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060848"/>
            <a:ext cx="6956713" cy="397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857739" cy="28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Светлана\Рабочий стол\DSCN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Светлана\Рабочий стол\IMG_0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395502" cy="292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915816" y="260648"/>
            <a:ext cx="2952328" cy="648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Уроки з семінару</a:t>
            </a:r>
            <a:endParaRPr kumimoji="0" lang="ru-RU" altLang="uk-U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Documents and Settings\Светлана\Рабочий стол\DSCN04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5" y="1052736"/>
            <a:ext cx="3336371" cy="250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4976</TotalTime>
  <Words>1006</Words>
  <Application>Microsoft Office PowerPoint</Application>
  <PresentationFormat>Екран (4:3)</PresentationFormat>
  <Paragraphs>194</Paragraphs>
  <Slides>45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45</vt:i4>
      </vt:variant>
    </vt:vector>
  </HeadingPairs>
  <TitlesOfParts>
    <vt:vector size="60" baseType="lpstr">
      <vt:lpstr>Batang</vt:lpstr>
      <vt:lpstr>Microsoft YaHei</vt:lpstr>
      <vt:lpstr>Arial</vt:lpstr>
      <vt:lpstr>Book Antiquan</vt:lpstr>
      <vt:lpstr>Calibri</vt:lpstr>
      <vt:lpstr>Courier New</vt:lpstr>
      <vt:lpstr>DejaVu Sans</vt:lpstr>
      <vt:lpstr>Georgia</vt:lpstr>
      <vt:lpstr>Times New Roman</vt:lpstr>
      <vt:lpstr>Trebuchet MS</vt:lpstr>
      <vt:lpstr>Wingdings</vt:lpstr>
      <vt:lpstr>Тема1</vt:lpstr>
      <vt:lpstr>2_Тема Office</vt:lpstr>
      <vt:lpstr>1_Тема Office</vt:lpstr>
      <vt:lpstr>3_Тема Office</vt:lpstr>
      <vt:lpstr>Презентація PowerPoint</vt:lpstr>
      <vt:lpstr>Презентація PowerPoint</vt:lpstr>
      <vt:lpstr>Презентація PowerPoint</vt:lpstr>
      <vt:lpstr>ПРЕДМЕТНІ КАФЕДРИ ЛІЦЕЮ</vt:lpstr>
      <vt:lpstr>“ Модель уроку як форми організації навчально-виховної діяльності для розвитку успішної особистості ” (березень, 2016)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ДИПЛОМ “ ЗА МІСЦЕ У 5% КРАЩИХ НАВЧАЛЬНИХ ЗАКЛАДІВ УКРАЇНИ ” У ВЕБОМЕТРИЧНОМУ РЕЙТИНГУ SUMY WEB RANK 2016</vt:lpstr>
      <vt:lpstr>Презентація PowerPoint</vt:lpstr>
      <vt:lpstr>УЧАСТЬ УЧИТЕЛІВ ТА УЧНІВ У КОНФЕРЕНЦІЯХ І СЕМІНАРАХ</vt:lpstr>
      <vt:lpstr>Презентація PowerPoint</vt:lpstr>
      <vt:lpstr>Презентація PowerPoint</vt:lpstr>
      <vt:lpstr>УПРОВАДЖЕННЯ У НАВЧАЛЬНО-ВИХОВНИЙ ПРОЦЕС  ІК ТЕХНОЛОГІЙ</vt:lpstr>
      <vt:lpstr>ІНТЕРНЕТ-РЕСУРСИ ПЕДАГОГІВ ЛІЦЕЮ</vt:lpstr>
      <vt:lpstr>ІНТЕРНЕТ-РЕСУРСИ ПЕДАГОГІВ ЛІЦЕЮ</vt:lpstr>
      <vt:lpstr>ІНТЕРНЕТ-РЕСУРСИ ПЕДАГОГІВ ЛІЦЕЮ</vt:lpstr>
      <vt:lpstr>ІНТЕРНЕТ-РЕСУРСИ ПЕДАГОГІВ ЛІЦЕЮ</vt:lpstr>
      <vt:lpstr>ВСТУПНА КАМПАНІЯ – 2016</vt:lpstr>
      <vt:lpstr>Мета роботи</vt:lpstr>
      <vt:lpstr>СОЦІАЛЬНИЙ ПАСПОРТ ЗАКЛАДУ</vt:lpstr>
      <vt:lpstr>НАВЧАЛЬНО-ПІЗНАВАЛЬНА ДІЯЛЬНІСТЬ УЧНІВ  І курсу </vt:lpstr>
      <vt:lpstr>НАВЧАЛЬНО-ПІЗНАВАЛЬНА ДІЯЛЬНІСТЬ УЧНІВ  ІІ курсу </vt:lpstr>
      <vt:lpstr>Найвищий бал із української мови та літератури отримала учениця класу іноземної філології  Солодовник Катерина - 200 балів</vt:lpstr>
      <vt:lpstr>Презентація PowerPoint</vt:lpstr>
      <vt:lpstr>ПРИЗЕРИ ІІІ ЕТАПУ ВСЕУКРАЇНСЬКОГО КОНКУРСУ-ЗАХИСТУ НАУКОВО-ДОСЛІДНИХ РОБІТ МАНУ</vt:lpstr>
      <vt:lpstr>ПЕРЕМОЖЦІ ІІІ ЕТАПУ ОЛІМПІАД (11 дипломів: англ. мова – 4; нім. мова – 2; хімія, географія, фізика, правознавство, інформатика –  по 1 ) </vt:lpstr>
      <vt:lpstr>Презентація PowerPoint</vt:lpstr>
      <vt:lpstr>ВІДКРИТЕ ЗАНЯТТЯ СПЕЦКУРСУ “ДЕБАТИ”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Міжрегіональна краєзнавчо-патріотична акція учнівської молоді «Ми - діти єдиної країни»</vt:lpstr>
      <vt:lpstr>Презентація PowerPoint</vt:lpstr>
      <vt:lpstr>Презентація PowerPoint</vt:lpstr>
      <vt:lpstr>Презентація PowerPoint</vt:lpstr>
      <vt:lpstr>Співпраця із благодійним фондом “ Ніжен ”</vt:lpstr>
      <vt:lpstr>Презентація PowerPoint</vt:lpstr>
      <vt:lpstr>Інтернет-ресурси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Учень</cp:lastModifiedBy>
  <cp:revision>518</cp:revision>
  <dcterms:created xsi:type="dcterms:W3CDTF">2010-11-06T16:44:08Z</dcterms:created>
  <dcterms:modified xsi:type="dcterms:W3CDTF">2016-06-15T08:43:51Z</dcterms:modified>
</cp:coreProperties>
</file>