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  <p:sldMasterId id="2147483726" r:id="rId5"/>
    <p:sldMasterId id="2147483739" r:id="rId6"/>
  </p:sldMasterIdLst>
  <p:notesMasterIdLst>
    <p:notesMasterId r:id="rId80"/>
  </p:notesMasterIdLst>
  <p:sldIdLst>
    <p:sldId id="256" r:id="rId7"/>
    <p:sldId id="328" r:id="rId8"/>
    <p:sldId id="329" r:id="rId9"/>
    <p:sldId id="330" r:id="rId10"/>
    <p:sldId id="332" r:id="rId11"/>
    <p:sldId id="331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98" r:id="rId24"/>
    <p:sldId id="346" r:id="rId25"/>
    <p:sldId id="347" r:id="rId26"/>
    <p:sldId id="348" r:id="rId27"/>
    <p:sldId id="260" r:id="rId28"/>
    <p:sldId id="261" r:id="rId29"/>
    <p:sldId id="262" r:id="rId30"/>
    <p:sldId id="313" r:id="rId31"/>
    <p:sldId id="314" r:id="rId32"/>
    <p:sldId id="316" r:id="rId33"/>
    <p:sldId id="350" r:id="rId34"/>
    <p:sldId id="269" r:id="rId35"/>
    <p:sldId id="270" r:id="rId36"/>
    <p:sldId id="373" r:id="rId37"/>
    <p:sldId id="374" r:id="rId38"/>
    <p:sldId id="382" r:id="rId39"/>
    <p:sldId id="271" r:id="rId40"/>
    <p:sldId id="274" r:id="rId41"/>
    <p:sldId id="379" r:id="rId42"/>
    <p:sldId id="380" r:id="rId43"/>
    <p:sldId id="276" r:id="rId44"/>
    <p:sldId id="370" r:id="rId45"/>
    <p:sldId id="371" r:id="rId46"/>
    <p:sldId id="375" r:id="rId47"/>
    <p:sldId id="376" r:id="rId48"/>
    <p:sldId id="387" r:id="rId49"/>
    <p:sldId id="383" r:id="rId50"/>
    <p:sldId id="389" r:id="rId51"/>
    <p:sldId id="388" r:id="rId52"/>
    <p:sldId id="351" r:id="rId53"/>
    <p:sldId id="278" r:id="rId54"/>
    <p:sldId id="279" r:id="rId55"/>
    <p:sldId id="280" r:id="rId56"/>
    <p:sldId id="281" r:id="rId57"/>
    <p:sldId id="381" r:id="rId58"/>
    <p:sldId id="385" r:id="rId59"/>
    <p:sldId id="386" r:id="rId60"/>
    <p:sldId id="390" r:id="rId61"/>
    <p:sldId id="288" r:id="rId62"/>
    <p:sldId id="402" r:id="rId63"/>
    <p:sldId id="403" r:id="rId64"/>
    <p:sldId id="404" r:id="rId65"/>
    <p:sldId id="405" r:id="rId66"/>
    <p:sldId id="406" r:id="rId67"/>
    <p:sldId id="407" r:id="rId68"/>
    <p:sldId id="408" r:id="rId69"/>
    <p:sldId id="299" r:id="rId70"/>
    <p:sldId id="365" r:id="rId71"/>
    <p:sldId id="366" r:id="rId72"/>
    <p:sldId id="367" r:id="rId73"/>
    <p:sldId id="393" r:id="rId74"/>
    <p:sldId id="394" r:id="rId75"/>
    <p:sldId id="395" r:id="rId76"/>
    <p:sldId id="396" r:id="rId77"/>
    <p:sldId id="397" r:id="rId78"/>
    <p:sldId id="310" r:id="rId79"/>
  </p:sldIdLst>
  <p:sldSz cx="9144000" cy="6858000" type="screen4x3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2" autoAdjust="0"/>
  </p:normalViewPr>
  <p:slideViewPr>
    <p:cSldViewPr>
      <p:cViewPr varScale="1">
        <p:scale>
          <a:sx n="66" d="100"/>
          <a:sy n="66" d="100"/>
        </p:scale>
        <p:origin x="142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9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29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29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29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3BD4EDD-EDF2-4D39-B689-C3CC94A7A785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284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080" cy="446580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3850560" y="9428760"/>
            <a:ext cx="294444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lnSpc>
                <a:spcPct val="100000"/>
              </a:lnSpc>
            </a:pPr>
            <a:fld id="{7D17DE70-C8A8-4B80-BDA1-9BBD0B359A1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76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TextShape 2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A6446F29-6310-45CA-A415-45B7A6F7CAA6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22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142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080" cy="446580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CustomShape 2"/>
          <p:cNvSpPr/>
          <p:nvPr/>
        </p:nvSpPr>
        <p:spPr>
          <a:xfrm>
            <a:off x="3850560" y="9428760"/>
            <a:ext cx="294444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lnSpc>
                <a:spcPct val="100000"/>
              </a:lnSpc>
            </a:pPr>
            <a:fld id="{C8985D7D-66BC-48C7-B16C-A0DB798EF6DE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25</a:t>
            </a:fld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812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3BD4EDD-EDF2-4D39-B689-C3CC94A7A785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72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330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1" name="Рисунок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4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4" name="Рисунок 8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5" name="Рисунок 8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7" name="Рисунок 16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68" name="Рисунок 16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11" name="Рисунок 21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12" name="Рисунок 21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93" name="Рисунок 29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94" name="Рисунок 29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01830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3710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3078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6571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53954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09591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3289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29356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654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82554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2889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90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uk-UA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499320" y="5945040"/>
            <a:ext cx="4940280" cy="92088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485640" y="5938920"/>
            <a:ext cx="3690000" cy="93312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-6120" y="5791320"/>
            <a:ext cx="3402000" cy="1080360"/>
          </a:xfrm>
          <a:prstGeom prst="rtTriangle">
            <a:avLst/>
          </a:prstGeom>
          <a:blipFill>
            <a:blip r:embed="rId14"/>
            <a:tile/>
          </a:blipFill>
          <a:ln w="12600">
            <a:noFill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481400"/>
            <a:ext cx="822924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Шестой уровень структуры</a:t>
            </a:r>
          </a:p>
          <a:p>
            <a:pPr marL="365760" indent="-255600">
              <a:lnSpc>
                <a:spcPct val="100000"/>
              </a:lnSpc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Седьмой уровень структурыЗразок тексту</a:t>
            </a:r>
          </a:p>
          <a:p>
            <a:pPr marL="621720" lvl="1" indent="-228240">
              <a:lnSpc>
                <a:spcPct val="100000"/>
              </a:lnSpc>
              <a:buClr>
                <a:srgbClr val="2DA2BF"/>
              </a:buClr>
              <a:buFont typeface="Verdana"/>
              <a:buChar char="◦"/>
            </a:pPr>
            <a:r>
              <a:rPr lang="uk-UA" sz="2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Другий рівень</a:t>
            </a:r>
            <a:endParaRPr lang="uk-UA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859680" lvl="2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Третій рівень</a:t>
            </a:r>
            <a:endParaRPr lang="uk-UA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1143000" lvl="3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Четвертий рівень</a:t>
            </a:r>
            <a:endParaRPr lang="uk-UA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1371600" lvl="4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П'ятий рівень</a:t>
            </a:r>
            <a:endParaRPr lang="uk-UA" sz="2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dt"/>
          </p:nvPr>
        </p:nvSpPr>
        <p:spPr>
          <a:xfrm>
            <a:off x="6726960" y="6408000"/>
            <a:ext cx="1919880" cy="36540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A89F24E5-2C3A-492F-871A-30571212E3F1}" type="datetime"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16.06.2023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4380120" y="6408000"/>
            <a:ext cx="23504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sldNum"/>
          </p:nvPr>
        </p:nvSpPr>
        <p:spPr>
          <a:xfrm>
            <a:off x="8647200" y="6408000"/>
            <a:ext cx="36540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8AB2DCD-068C-43D9-86FE-57ECD2A8A4B4}" type="slidenum"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uk-UA" sz="4100" b="1" strike="noStrike" spc="-1">
                <a:solidFill>
                  <a:srgbClr val="46464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Зразок заголовка</a:t>
            </a:r>
            <a:endParaRPr lang="uk-UA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499320" y="5945040"/>
            <a:ext cx="4940280" cy="92088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485640" y="5938920"/>
            <a:ext cx="3690000" cy="93312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3"/>
          <p:cNvSpPr/>
          <p:nvPr/>
        </p:nvSpPr>
        <p:spPr>
          <a:xfrm>
            <a:off x="-6120" y="5791320"/>
            <a:ext cx="3402000" cy="1080360"/>
          </a:xfrm>
          <a:prstGeom prst="rtTriangle">
            <a:avLst/>
          </a:prstGeom>
          <a:blipFill>
            <a:blip r:embed="rId14"/>
            <a:tile/>
          </a:blipFill>
          <a:ln w="12600">
            <a:noFill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PlaceHolder 5"/>
          <p:cNvSpPr>
            <a:spLocks noGrp="1"/>
          </p:cNvSpPr>
          <p:nvPr>
            <p:ph type="dt"/>
          </p:nvPr>
        </p:nvSpPr>
        <p:spPr>
          <a:xfrm>
            <a:off x="6726960" y="6408000"/>
            <a:ext cx="1919880" cy="36540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6D6FE348-83FA-4340-9815-A5E248100FEC}" type="datetime"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16.06.2023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ftr"/>
          </p:nvPr>
        </p:nvSpPr>
        <p:spPr>
          <a:xfrm>
            <a:off x="4380120" y="6408000"/>
            <a:ext cx="23504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/>
          </p:nvPr>
        </p:nvSpPr>
        <p:spPr>
          <a:xfrm>
            <a:off x="8647200" y="6408000"/>
            <a:ext cx="36540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0542397-8F05-4B2D-B508-1A1EAC96B2C0}" type="slidenum">
              <a:rPr lang="ru-RU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uk-U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текста заголовка щёлкните мышью</a:t>
            </a:r>
          </a:p>
        </p:txBody>
      </p:sp>
      <p:sp>
        <p:nvSpPr>
          <p:cNvPr id="51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99320" y="5945040"/>
            <a:ext cx="4940280" cy="92088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2"/>
          <p:cNvSpPr/>
          <p:nvPr/>
        </p:nvSpPr>
        <p:spPr>
          <a:xfrm>
            <a:off x="485640" y="5938920"/>
            <a:ext cx="3690000" cy="93312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3"/>
          <p:cNvSpPr/>
          <p:nvPr/>
        </p:nvSpPr>
        <p:spPr>
          <a:xfrm>
            <a:off x="-6120" y="5791320"/>
            <a:ext cx="3402000" cy="1080360"/>
          </a:xfrm>
          <a:prstGeom prst="rtTriangle">
            <a:avLst/>
          </a:prstGeom>
          <a:blipFill>
            <a:blip r:embed="rId14"/>
            <a:tile/>
          </a:blipFill>
          <a:ln w="12600">
            <a:noFill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9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0" name="PlaceHolder 5"/>
          <p:cNvSpPr>
            <a:spLocks noGrp="1"/>
          </p:cNvSpPr>
          <p:nvPr>
            <p:ph type="dt"/>
          </p:nvPr>
        </p:nvSpPr>
        <p:spPr>
          <a:xfrm>
            <a:off x="6726960" y="6408000"/>
            <a:ext cx="1919880" cy="36540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30472220-C2CB-4F9E-88CA-7A0AE7602492}" type="datetime">
              <a:rPr lang="ru-RU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16.06.2023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ftr"/>
          </p:nvPr>
        </p:nvSpPr>
        <p:spPr>
          <a:xfrm>
            <a:off x="4380120" y="6408000"/>
            <a:ext cx="23504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sldNum"/>
          </p:nvPr>
        </p:nvSpPr>
        <p:spPr>
          <a:xfrm>
            <a:off x="8647200" y="6408000"/>
            <a:ext cx="36540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A115F37-FAF0-40DF-9988-C725308ABC35}" type="slidenum">
              <a:rPr lang="ru-RU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3" name="PlaceHolder 8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uk-UA" sz="4100" b="1" strike="noStrike" spc="-1">
                <a:solidFill>
                  <a:srgbClr val="DEF5FA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Зразок заголовка</a:t>
            </a:r>
            <a:endParaRPr lang="uk-UA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sp>
        <p:nvSpPr>
          <p:cNvPr id="134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7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1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9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99320" y="5945040"/>
            <a:ext cx="4940280" cy="920880"/>
          </a:xfrm>
          <a:custGeom>
            <a:avLst/>
            <a:gdLst/>
            <a:ahLst/>
            <a:cxnLst/>
            <a:rect l="l" t="t" r="r" b="b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2"/>
          <p:cNvSpPr/>
          <p:nvPr/>
        </p:nvSpPr>
        <p:spPr>
          <a:xfrm>
            <a:off x="485640" y="5938920"/>
            <a:ext cx="3690000" cy="933120"/>
          </a:xfrm>
          <a:custGeom>
            <a:avLst/>
            <a:gdLst/>
            <a:ahLst/>
            <a:cxnLst/>
            <a:rect l="l" t="t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3"/>
          <p:cNvSpPr/>
          <p:nvPr/>
        </p:nvSpPr>
        <p:spPr>
          <a:xfrm>
            <a:off x="-6120" y="5791320"/>
            <a:ext cx="3402000" cy="1080360"/>
          </a:xfrm>
          <a:prstGeom prst="rtTriangle">
            <a:avLst/>
          </a:prstGeom>
          <a:blipFill>
            <a:blip r:embed="rId14"/>
            <a:tile/>
          </a:blipFill>
          <a:ln w="12600">
            <a:noFill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2" name="Line 4"/>
          <p:cNvSpPr/>
          <p:nvPr/>
        </p:nvSpPr>
        <p:spPr>
          <a:xfrm>
            <a:off x="-9000" y="5787720"/>
            <a:ext cx="3405240" cy="1084320"/>
          </a:xfrm>
          <a:prstGeom prst="line">
            <a:avLst/>
          </a:prstGeom>
          <a:ln w="12240">
            <a:solidFill>
              <a:srgbClr val="196F85"/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3" name="PlaceHolder 5"/>
          <p:cNvSpPr>
            <a:spLocks noGrp="1"/>
          </p:cNvSpPr>
          <p:nvPr>
            <p:ph type="body"/>
          </p:nvPr>
        </p:nvSpPr>
        <p:spPr>
          <a:xfrm>
            <a:off x="457200" y="1481400"/>
            <a:ext cx="40381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Шестой уровень структуры</a:t>
            </a:r>
          </a:p>
          <a:p>
            <a:pPr marL="365760" indent="-255600">
              <a:lnSpc>
                <a:spcPct val="100000"/>
              </a:lnSpc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Седьмой уровень структурыЗразок тексту</a:t>
            </a:r>
          </a:p>
          <a:p>
            <a:pPr marL="621720" lvl="1" indent="-228240">
              <a:lnSpc>
                <a:spcPct val="100000"/>
              </a:lnSpc>
              <a:buClr>
                <a:srgbClr val="2DA2BF"/>
              </a:buClr>
              <a:buFont typeface="Verdana"/>
              <a:buChar char="◦"/>
            </a:pPr>
            <a:r>
              <a:rPr lang="uk-UA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Другий рівень</a:t>
            </a:r>
            <a:endParaRPr lang="uk-UA" sz="2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859680" lvl="2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Третій рівень</a:t>
            </a:r>
            <a:endParaRPr lang="uk-UA" sz="2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1143000" lvl="3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Четвертий рівень</a:t>
            </a:r>
            <a:endParaRPr lang="uk-UA" sz="2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1371600" lvl="4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П'ятий рівень</a:t>
            </a:r>
            <a:endParaRPr lang="uk-UA" sz="2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 type="body"/>
          </p:nvPr>
        </p:nvSpPr>
        <p:spPr>
          <a:xfrm>
            <a:off x="4648320" y="1481400"/>
            <a:ext cx="40381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Шестой уровень структуры</a:t>
            </a:r>
          </a:p>
          <a:p>
            <a:pPr marL="365760" indent="-255600">
              <a:lnSpc>
                <a:spcPct val="100000"/>
              </a:lnSpc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uk-UA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Седьмой уровень структурыЗразок тексту</a:t>
            </a:r>
          </a:p>
          <a:p>
            <a:pPr marL="621720" lvl="1" indent="-228240">
              <a:lnSpc>
                <a:spcPct val="100000"/>
              </a:lnSpc>
              <a:buClr>
                <a:srgbClr val="2DA2BF"/>
              </a:buClr>
              <a:buFont typeface="Verdana"/>
              <a:buChar char="◦"/>
            </a:pPr>
            <a:r>
              <a:rPr lang="uk-UA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Другий рівень</a:t>
            </a:r>
            <a:endParaRPr lang="uk-UA" sz="2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859680" lvl="2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Третій рівень</a:t>
            </a:r>
            <a:endParaRPr lang="uk-UA" sz="2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1143000" lvl="3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Четвертий рівень</a:t>
            </a:r>
            <a:endParaRPr lang="uk-UA" sz="2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1371600" lvl="4" indent="-228240">
              <a:lnSpc>
                <a:spcPct val="100000"/>
              </a:lnSpc>
              <a:buClr>
                <a:srgbClr val="DA1F28"/>
              </a:buClr>
              <a:buFont typeface="Wingdings 2" charset="2"/>
              <a:buChar char=""/>
            </a:pPr>
            <a:r>
              <a:rPr lang="uk-UA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П'ятий рівень</a:t>
            </a:r>
            <a:endParaRPr lang="uk-UA" sz="2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sp>
        <p:nvSpPr>
          <p:cNvPr id="175" name="PlaceHolder 7"/>
          <p:cNvSpPr>
            <a:spLocks noGrp="1"/>
          </p:cNvSpPr>
          <p:nvPr>
            <p:ph type="dt"/>
          </p:nvPr>
        </p:nvSpPr>
        <p:spPr>
          <a:xfrm>
            <a:off x="6726960" y="6408000"/>
            <a:ext cx="1919880" cy="36540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F08CE5EC-9628-466E-9C47-6323B5965622}" type="datetime">
              <a:rPr lang="ru-RU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16.06.2023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6" name="PlaceHolder 8"/>
          <p:cNvSpPr>
            <a:spLocks noGrp="1"/>
          </p:cNvSpPr>
          <p:nvPr>
            <p:ph type="ftr"/>
          </p:nvPr>
        </p:nvSpPr>
        <p:spPr>
          <a:xfrm>
            <a:off x="4380120" y="6408000"/>
            <a:ext cx="235044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7" name="PlaceHolder 9"/>
          <p:cNvSpPr>
            <a:spLocks noGrp="1"/>
          </p:cNvSpPr>
          <p:nvPr>
            <p:ph type="sldNum"/>
          </p:nvPr>
        </p:nvSpPr>
        <p:spPr>
          <a:xfrm>
            <a:off x="8647200" y="6408000"/>
            <a:ext cx="365400" cy="36468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345C972-AF82-4448-AE98-5A15FD3653B3}" type="slidenum">
              <a:rPr lang="ru-RU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8" name="PlaceHolder 10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uk-UA" sz="4100" b="1" strike="noStrike" spc="-1">
                <a:solidFill>
                  <a:srgbClr val="DEF5FA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Зразок заголовка</a:t>
            </a:r>
            <a:endParaRPr lang="uk-UA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5A160262-1E65-462D-98F6-7328EAB1F52C}" type="datetime">
              <a:rPr lang="ru-RU" sz="12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16.06.2023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D5F9EAE-6705-466B-A369-56F9862EF942}" type="slidenum">
              <a:rPr lang="ru-RU" sz="12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‹№›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uk-UA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26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F24E5-2C3A-492F-871A-30571212E3F1}" type="datetime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16.06.2023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B2DCD-068C-43D9-86FE-57ECD2A8A4B4}" type="slidenum">
              <a:rPr lang="ru-RU" sz="1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pPr/>
              <a:t>‹№›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564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812960" y="5346000"/>
            <a:ext cx="6047640" cy="117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TextShape 2"/>
          <p:cNvSpPr txBox="1"/>
          <p:nvPr/>
        </p:nvSpPr>
        <p:spPr>
          <a:xfrm>
            <a:off x="107504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5" name="Picture 2" descr="C:\Users\Сліпак\Downloads\IMG_20230518_1630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1432188"/>
            <a:ext cx="5256585" cy="3942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 9"/>
          <p:cNvSpPr/>
          <p:nvPr/>
        </p:nvSpPr>
        <p:spPr>
          <a:xfrm>
            <a:off x="5508104" y="2413338"/>
            <a:ext cx="3456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ЗВІТ ДИРЕКТОРА</a:t>
            </a:r>
          </a:p>
          <a:p>
            <a:pPr algn="ctr">
              <a:lnSpc>
                <a:spcPct val="100000"/>
              </a:lnSpc>
            </a:pPr>
            <a:r>
              <a:rPr lang="ru-RU" sz="28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НІЖИНСЬКОГО</a:t>
            </a:r>
          </a:p>
          <a:p>
            <a:pPr algn="ctr">
              <a:lnSpc>
                <a:spcPct val="100000"/>
              </a:lnSpc>
            </a:pPr>
            <a:r>
              <a:rPr lang="ru-RU" sz="28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ОБЛАСНОГО</a:t>
            </a:r>
          </a:p>
          <a:p>
            <a:pPr algn="ctr">
              <a:lnSpc>
                <a:spcPct val="100000"/>
              </a:lnSpc>
            </a:pPr>
            <a:r>
              <a:rPr lang="ru-RU" sz="28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ПЕДАГОГІЧНОГО ЛІЦЕЮ</a:t>
            </a:r>
          </a:p>
          <a:p>
            <a:pPr algn="ctr">
              <a:lnSpc>
                <a:spcPct val="100000"/>
              </a:lnSpc>
            </a:pPr>
            <a:r>
              <a:rPr lang="ru-RU" sz="28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ЧЕРНІГІВСЬКОЇ</a:t>
            </a:r>
          </a:p>
          <a:p>
            <a:pPr algn="ctr">
              <a:lnSpc>
                <a:spcPct val="100000"/>
              </a:lnSpc>
            </a:pPr>
            <a:r>
              <a:rPr lang="ru-RU" sz="28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ОБЛАСНОЇ РАДИ </a:t>
            </a:r>
            <a:r>
              <a:rPr lang="ru-RU" sz="28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 РОБОТУ </a:t>
            </a:r>
          </a:p>
          <a:p>
            <a:pPr algn="ctr">
              <a:lnSpc>
                <a:spcPct val="100000"/>
              </a:lnSpc>
            </a:pPr>
            <a:r>
              <a:rPr lang="ru-RU" sz="28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 2022-2023 </a:t>
            </a:r>
            <a:r>
              <a:rPr lang="ru-RU" sz="2800" b="1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н.р</a:t>
            </a:r>
            <a:r>
              <a:rPr lang="ru-RU" sz="28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uk-UA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14" name="Picture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84168" y="64016"/>
            <a:ext cx="2016224" cy="227687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635120"/>
          </a:xfrm>
        </p:spPr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УСПІХИ У НАВЧАННІ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457200" y="1052736"/>
            <a:ext cx="8229240" cy="452906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7011" y="908720"/>
            <a:ext cx="2219325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3" y="908720"/>
            <a:ext cx="224982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5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/>
          </p:nvPr>
        </p:nvSpPr>
        <p:spPr>
          <a:xfrm>
            <a:off x="457200" y="980728"/>
            <a:ext cx="8229240" cy="792088"/>
          </a:xfrm>
        </p:spPr>
        <p:txBody>
          <a:bodyPr/>
          <a:lstStyle/>
          <a:p>
            <a:pPr algn="ctr"/>
            <a:r>
              <a:rPr lang="uk-UA" dirty="0" smtClean="0"/>
              <a:t>ПЛ</a:t>
            </a:r>
          </a:p>
          <a:p>
            <a:pPr algn="ctr"/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806" y="1376443"/>
            <a:ext cx="2448272" cy="412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НАГОРОДЖЕННЯ ПЛ ТА ПГ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341189"/>
            <a:ext cx="2500020" cy="419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Місце для тексту 4"/>
          <p:cNvSpPr>
            <a:spLocks noGrp="1"/>
          </p:cNvSpPr>
          <p:nvPr>
            <p:ph type="body"/>
          </p:nvPr>
        </p:nvSpPr>
        <p:spPr>
          <a:xfrm>
            <a:off x="411990" y="5661248"/>
            <a:ext cx="8229240" cy="648072"/>
          </a:xfrm>
        </p:spPr>
        <p:txBody>
          <a:bodyPr/>
          <a:lstStyle/>
          <a:p>
            <a:pPr algn="ctr"/>
            <a:r>
              <a:rPr lang="uk-UA" dirty="0" smtClean="0"/>
              <a:t>ПГ за особливі досягнення у вивченні окремих предметів отримали 57 учнів 11-х класів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938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4588"/>
          </a:xfrm>
        </p:spPr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ЛІЦЕЙСЬКИЙ ОЛІМП 2023 (24 ліцеїста)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53205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19882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7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/>
          </p:nvPr>
        </p:nvSpPr>
        <p:spPr>
          <a:xfrm>
            <a:off x="457200" y="1124744"/>
            <a:ext cx="8229240" cy="4457056"/>
          </a:xfrm>
        </p:spPr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призерів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ІІІ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етапу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олімпіад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відбувся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дистанційно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ліцеї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36195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5 (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астрономія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дипломи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Волощенко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М., Шевченко Р.,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А.Євтушенко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німецька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дипломи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Шимко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Косаківська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П., учитель Н. Фесенко),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англійська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1 диплом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Примоченко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В., учитель Л. Петренко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indent="36195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– 3 (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біологія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1 диплом (Шрамко А.,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Ю.Паливода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географія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1 диплом (Руденко А.,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І.Гах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англійська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1 диплом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Волощенко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Л.Павлюк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indent="36195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6 (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хімія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дипломи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(Колесник М., Шрамко А.,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Н.Мазур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фізика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1 диплом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Барановський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А.Євтушенко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математика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1 диплом (Якименко Є.,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Т.Шмаглій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Л.Бойко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географія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1 диплом (Якименко Є.,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І.Гах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англійська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1 диплом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Денисайко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А., учитель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Л.Павлюк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36195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Двоє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 стали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учасниками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І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етапу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олімпіади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астрономії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проходив у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36195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Чернігів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851144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РЕЗУЛЬТАТИ УЧАСТІ В ПРЕДМЕТНИХ ОЛІМПІАДАХ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5157192"/>
            <a:ext cx="1461428" cy="138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9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009751"/>
            <a:ext cx="248419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4588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ЛІЦЕЙСЬКЕ НАУКОВЕ ТОВАРИСТВО</a:t>
            </a:r>
            <a:b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«ІНТЕЛЕКТУАЛ»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745" y="3933056"/>
            <a:ext cx="199822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36096" y="1655019"/>
            <a:ext cx="3240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конкурсу-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МАНУ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переможцями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диплом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1,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Ганна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 к. 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Бойко)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диплом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ст.,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Бобчинець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 к.,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Потапенко)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диплом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Денисайко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Анастасія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н.к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Е. Чернишова) та Ігнатенко Дарина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н.к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Кайдаш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– диплом учасника.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745" y="1280890"/>
            <a:ext cx="1894495" cy="252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2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ПРЕДМЕТНІ КОНКУРСИ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Переможниці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 (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міського) етапу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XIII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Міжнародного мовно-літературного конкурсу учнівської та студентської молоді імені Тараса Шевченка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учениця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11 класу української філології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Прощенко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Вероніка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(І місце; учителі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Бондаренко, Н.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Івахно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учениця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10 класу іноземної філології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Литовченко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Сніжана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місце; учителі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Капленко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А.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Кайдаш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5122" name="Picture 2" descr="C:\Users\Сліпак\Desktop\d7713c768e47b4bbdfc7f64b123ded2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401905"/>
            <a:ext cx="3528392" cy="339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ліпак\Desktop\зображення_viber_2023-01-24_09-21-09-0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500806"/>
            <a:ext cx="2398862" cy="31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ліпак\Desktop\зображення_viber_2023-01-24_09-08-23-6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106" y="1972086"/>
            <a:ext cx="24784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ліпак\Desktop\зображення_viber_2023-01-24_09-08-23-5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934" y="2132856"/>
            <a:ext cx="2131061" cy="335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ПЕРЕМОЖЦІ МОВНО-ЛІТЕРАТУРНИХ КОНКУРСІВ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(Іванова Вікторія, учитель А.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Іващенко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; Кішка Тетяна, учитель Н.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Івахно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172272" cy="478112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93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ХVІІІ РЕГІОНАЛЬНИЙ КОНКУРС  УЧНІВСЬКОЇ ТВОРЧОСТІ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«СТЕЖКА ДО ШЕВЧЕНКА»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(дистанційно) </a:t>
            </a:r>
            <a:endParaRPr lang="uk-UA" dirty="0"/>
          </a:p>
        </p:txBody>
      </p:sp>
      <p:sp>
        <p:nvSpPr>
          <p:cNvPr id="11" name="Місце для тексту 10"/>
          <p:cNvSpPr>
            <a:spLocks noGrp="1"/>
          </p:cNvSpPr>
          <p:nvPr>
            <p:ph sz="half" idx="4294967295"/>
          </p:nvPr>
        </p:nvSpPr>
        <p:spPr>
          <a:xfrm>
            <a:off x="467544" y="1340768"/>
            <a:ext cx="8229240" cy="14328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41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учасник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800" b="1" i="1" dirty="0" err="1">
                <a:latin typeface="Times New Roman" pitchFamily="18" charset="0"/>
                <a:cs typeface="Times New Roman" pitchFamily="18" charset="0"/>
              </a:rPr>
              <a:t>номінації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 «ПОЕЗІЯ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І місце –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Вероніка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Прощенко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учениця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11 класу української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філології;</a:t>
            </a:r>
          </a:p>
          <a:p>
            <a:pPr marL="0" indent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ІІ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місце –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Данило Тронь, учень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11 класу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української філології;</a:t>
            </a:r>
          </a:p>
          <a:p>
            <a:pPr marL="0" indent="0">
              <a:buNone/>
            </a:pP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у номінації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«Прагнення до філософського осмислення дійсності»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Вікторія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Федорець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учениця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11 класу іноземної філології</a:t>
            </a:r>
          </a:p>
        </p:txBody>
      </p:sp>
      <p:pic>
        <p:nvPicPr>
          <p:cNvPr id="7172" name="Picture 4" descr="C:\Users\Сліпак\Desktop\Колектив\зображення_viber_2023-03-20_15-57-59-0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474030"/>
            <a:ext cx="2340260" cy="3120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Сліпак\Desktop\Колектив\зображення_viber_2023-03-23_17-52-35-6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446130"/>
            <a:ext cx="2267352" cy="3210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тексту 5"/>
          <p:cNvSpPr>
            <a:spLocks noGrp="1"/>
          </p:cNvSpPr>
          <p:nvPr>
            <p:ph type="body" idx="4294967295"/>
          </p:nvPr>
        </p:nvSpPr>
        <p:spPr>
          <a:xfrm>
            <a:off x="323528" y="1556792"/>
            <a:ext cx="4320480" cy="4248472"/>
          </a:xfrm>
        </p:spPr>
        <p:txBody>
          <a:bodyPr/>
          <a:lstStyle/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Слухачі ШМЛ, які зареєстровані 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для складання підсумкового тестування: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Клас іноземної філології – 11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Клас української філології – 4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Математичний – 10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indent="361950" algn="l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Онлайн-зустріч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слухачів ШМЛ та учнів 10-11  класів іноземної філології. Ліцеїсти підготували відео та презентацію про навчання та життя в ліцеї, поділилися враженнями, відповіли на запитання дев’ятикласників, надали поради щодо вступу. Спілкування відбувалося українською та англійською мовами у дружній, невимушеній, емоційній атмосфері.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4588"/>
          </a:xfrm>
        </p:spPr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ШМЛ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(жовтень 2022 - червень 2023)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024336" cy="510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52120" y="641345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7 квітня 2023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року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68298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179512" y="161640"/>
            <a:ext cx="8896808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ПРЕДМЕТНІ ТИЖНІ</a:t>
            </a:r>
            <a:endParaRPr lang="ru-RU" sz="24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9" name="CustomShape 2"/>
          <p:cNvSpPr/>
          <p:nvPr/>
        </p:nvSpPr>
        <p:spPr>
          <a:xfrm>
            <a:off x="5492520" y="836640"/>
            <a:ext cx="3651120" cy="39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00000"/>
              </a:lnSpc>
              <a:buClr>
                <a:srgbClr val="4B2103"/>
              </a:buClr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0" name="Рисунок 4"/>
          <p:cNvPicPr/>
          <p:nvPr/>
        </p:nvPicPr>
        <p:blipFill>
          <a:blip r:embed="rId2"/>
          <a:stretch/>
        </p:blipFill>
        <p:spPr>
          <a:xfrm>
            <a:off x="76551" y="836640"/>
            <a:ext cx="4278600" cy="2529720"/>
          </a:xfrm>
          <a:prstGeom prst="rect">
            <a:avLst/>
          </a:prstGeom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193" y="836640"/>
            <a:ext cx="415110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3645024"/>
            <a:ext cx="4248682" cy="265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18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2051720" y="936720"/>
            <a:ext cx="6994360" cy="1582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uk-UA" sz="2600" dirty="0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dirty="0">
              <a:solidFill>
                <a:prstClr val="black"/>
              </a:solidFill>
            </a:endParaRPr>
          </a:p>
          <a:p>
            <a:r>
              <a:rPr lang="uk-UA" sz="240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dirty="0">
              <a:solidFill>
                <a:prstClr val="black"/>
              </a:solidFill>
            </a:endParaRPr>
          </a:p>
          <a:p>
            <a:endParaRPr dirty="0">
              <a:solidFill>
                <a:prstClr val="black"/>
              </a:solidFill>
            </a:endParaRPr>
          </a:p>
          <a:p>
            <a:pPr algn="ctr"/>
            <a:endParaRPr dirty="0">
              <a:solidFill>
                <a:prstClr val="black"/>
              </a:solidFill>
            </a:endParaRPr>
          </a:p>
        </p:txBody>
      </p:sp>
      <p:sp>
        <p:nvSpPr>
          <p:cNvPr id="427" name="CustomShape 2"/>
          <p:cNvSpPr/>
          <p:nvPr/>
        </p:nvSpPr>
        <p:spPr>
          <a:xfrm>
            <a:off x="1115615" y="4653136"/>
            <a:ext cx="7901187" cy="196463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2"/>
          <a:lstStyle/>
          <a:p>
            <a:pPr algn="just"/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21 – «спеціаліст вищої категорії»;</a:t>
            </a:r>
            <a:endParaRPr lang="uk-UA" sz="1600" dirty="0" smtClean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7 – «спеціаліст першої категорії»;</a:t>
            </a:r>
            <a:endParaRPr lang="uk-UA" sz="1600" dirty="0" smtClean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4 – «спеціаліст другої категорії»;</a:t>
            </a:r>
            <a:endParaRPr lang="uk-UA" sz="1600" dirty="0" smtClean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4 – «спеціаліст»;</a:t>
            </a: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2 – керівники гуртків (12 тар. розряд)</a:t>
            </a: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у тому числі:</a:t>
            </a: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2 </a:t>
            </a:r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- доктори наук, професори кафедр НДУ імені Миколи Гоголя;</a:t>
            </a:r>
            <a:endParaRPr sz="16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8 </a:t>
            </a:r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- кандидати наук, доценти</a:t>
            </a:r>
            <a:endParaRPr sz="16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кафедр НДУ імені Миколи Гоголя;</a:t>
            </a:r>
            <a:endParaRPr sz="16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4 - Відмінники </a:t>
            </a:r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освіти України;</a:t>
            </a:r>
            <a:endParaRPr sz="16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14 </a:t>
            </a:r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- </a:t>
            </a:r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вчителі-методисти</a:t>
            </a:r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; </a:t>
            </a:r>
            <a:endParaRPr sz="16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4 </a:t>
            </a:r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- старші вчителі;</a:t>
            </a:r>
            <a:endParaRPr sz="1600" dirty="0">
              <a:solidFill>
                <a:srgbClr val="1F497D">
                  <a:lumMod val="75000"/>
                </a:srgbClr>
              </a:solidFill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4 – </a:t>
            </a:r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лауреати </a:t>
            </a:r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Премії </a:t>
            </a:r>
            <a:r>
              <a:rPr lang="uk-UA" sz="1600" dirty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Софії </a:t>
            </a:r>
            <a:r>
              <a:rPr lang="uk-UA" sz="1600" dirty="0" err="1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Русової</a:t>
            </a:r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/>
                <a:ea typeface="DejaVu Sans"/>
              </a:rPr>
              <a:t>;</a:t>
            </a:r>
          </a:p>
          <a:p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 – лауреат </a:t>
            </a:r>
            <a:r>
              <a:rPr lang="ru-RU" sz="1600" dirty="0" err="1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Верховної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Ради.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14 – непедагогічних, 38 - педагогічних</a:t>
            </a:r>
            <a:endParaRPr sz="160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ліпак\Desktop\Колектив\DSC_03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5" y="1052736"/>
            <a:ext cx="711707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662082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ПЕДАГОГИ ЛІЦЕЮ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80112" y="548681"/>
            <a:ext cx="29523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Згідно з планом роботи</a:t>
            </a: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ліцею відбулися засідання</a:t>
            </a: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ПЕДАГОГІЧНОЇ РАДИ</a:t>
            </a: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(8), АТЕСТАЦІЙНОЇ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КОМІСІЇ (4),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ПК (4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),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НМР (4), НАРАДИ ПРИ</a:t>
            </a: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ДИРЕКТОРОВІ (11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) (як очно, так і дистанційно)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Опрацьовано та підготовлено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документації (01.09.2022-31.05.2023):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вхідної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410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вихідної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350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накази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 основної діяльності –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255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акази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 кадрових питань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128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692696"/>
            <a:ext cx="4824536" cy="309634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249" y="3933056"/>
            <a:ext cx="3236913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8864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АДМІНІСТРАТИВНА ДІЯЛЬНІСТЬ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56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pPr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ЧЕРГОВА АТЕСТАЦІЯ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1.Ю.Давиденко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2.Н.Фесенко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3.Т.Шмаглій</a:t>
            </a:r>
          </a:p>
          <a:p>
            <a:endParaRPr lang="uk-UA" dirty="0"/>
          </a:p>
          <a:p>
            <a:endParaRPr lang="uk-UA" dirty="0" smtClean="0"/>
          </a:p>
          <a:p>
            <a:pPr algn="ctr"/>
            <a:r>
              <a:rPr lang="ru-RU" dirty="0" smtClean="0"/>
              <a:t>ПЛАН ПІДВИЩЕННЯ КВАЛІФІКАЦІЇ ВИКОНАНО, </a:t>
            </a:r>
          </a:p>
          <a:p>
            <a:pPr algn="ctr"/>
            <a:r>
              <a:rPr lang="ru-RU" dirty="0" smtClean="0"/>
              <a:t>ПОДАНО ПРОПОЗИЦІЇ НА 2024 РІК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АТЕСТАЦІЯ ТА ПІДВИЩЕННЯ КВАЛІФІКАЦІЇ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ПЕДАГОГІВ ЛІЦЕЮ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9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2943720" y="225360"/>
            <a:ext cx="3256920" cy="313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0" name="Рисунок 30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6000" y="1481400"/>
            <a:ext cx="3237840" cy="2158560"/>
          </a:xfrm>
          <a:prstGeom prst="rect">
            <a:avLst/>
          </a:prstGeom>
          <a:ln>
            <a:noFill/>
          </a:ln>
        </p:spPr>
      </p:pic>
      <p:pic>
        <p:nvPicPr>
          <p:cNvPr id="311" name="Рисунок 3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63040" y="1481400"/>
            <a:ext cx="3237840" cy="2158560"/>
          </a:xfrm>
          <a:prstGeom prst="rect">
            <a:avLst/>
          </a:prstGeom>
          <a:ln>
            <a:noFill/>
          </a:ln>
        </p:spPr>
      </p:pic>
      <p:pic>
        <p:nvPicPr>
          <p:cNvPr id="312" name="Рисунок 3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63040" y="3845520"/>
            <a:ext cx="3237840" cy="2158560"/>
          </a:xfrm>
          <a:prstGeom prst="rect">
            <a:avLst/>
          </a:prstGeom>
          <a:ln>
            <a:noFill/>
          </a:ln>
        </p:spPr>
      </p:pic>
      <p:pic>
        <p:nvPicPr>
          <p:cNvPr id="313" name="Рисунок 3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6000" y="3845520"/>
            <a:ext cx="3237840" cy="2158560"/>
          </a:xfrm>
          <a:prstGeom prst="rect">
            <a:avLst/>
          </a:prstGeom>
          <a:ln>
            <a:noFill/>
          </a:ln>
        </p:spPr>
      </p:pic>
      <p:sp>
        <p:nvSpPr>
          <p:cNvPr id="314" name="TextShape 2"/>
          <p:cNvSpPr txBox="1"/>
          <p:nvPr/>
        </p:nvSpPr>
        <p:spPr>
          <a:xfrm>
            <a:off x="457560" y="202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uk-UA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МЕТОДИЧНА РОБОТА </a:t>
            </a:r>
          </a:p>
          <a:p>
            <a:pPr algn="ctr"/>
            <a:r>
              <a:rPr lang="uk-UA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Засідання </a:t>
            </a:r>
            <a:r>
              <a:rPr lang="uk-UA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ПР </a:t>
            </a:r>
            <a:r>
              <a:rPr lang="uk-UA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 роботу </a:t>
            </a:r>
            <a:r>
              <a:rPr lang="ru-RU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педколективу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 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формування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емоційно-вольової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сфери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ліцеїста</a:t>
            </a:r>
            <a:r>
              <a:rPr lang="ru-RU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</a:t>
            </a:r>
            <a:endParaRPr lang="uk-UA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115640" y="116640"/>
            <a:ext cx="7920360" cy="136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Науково-практичний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семінар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«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500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метрів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300-літньої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історії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українська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культурна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традиція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формуванні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емоційно-вольової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сфери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людини</a:t>
            </a: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6" name="Picture 2"/>
          <p:cNvPicPr/>
          <p:nvPr/>
        </p:nvPicPr>
        <p:blipFill>
          <a:blip r:embed="rId2"/>
          <a:stretch/>
        </p:blipFill>
        <p:spPr>
          <a:xfrm>
            <a:off x="1675800" y="1845000"/>
            <a:ext cx="6382440" cy="41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899640" y="220680"/>
            <a:ext cx="8244000" cy="133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ПЕДЧИТАННЯ</a:t>
            </a:r>
            <a:r>
              <a:rPr lang="uk-UA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 «Григорій Сковорода: емоційний інтелект як один із компонентів успішної особистості людини» </a:t>
            </a:r>
            <a:r>
              <a:rPr lang="uk-UA" sz="2400" b="1" strike="noStrike" spc="-1" dirty="0">
                <a:solidFill>
                  <a:srgbClr val="46464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318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21640" y="3824085"/>
            <a:ext cx="3344360" cy="2592080"/>
          </a:xfrm>
          <a:prstGeom prst="rect">
            <a:avLst/>
          </a:prstGeom>
          <a:ln>
            <a:noFill/>
          </a:ln>
        </p:spPr>
      </p:pic>
      <p:pic>
        <p:nvPicPr>
          <p:cNvPr id="319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44459" y="1412776"/>
            <a:ext cx="3344360" cy="2304256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C:\Users\Сліпак\Desktop\IMG-d6a2f9122125966f31a35091f1c304c6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74" y="1412776"/>
            <a:ext cx="3644374" cy="4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107640" y="-8280"/>
            <a:ext cx="9035280" cy="99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10000"/>
              </a:lnSpc>
            </a:pPr>
            <a:r>
              <a:rPr lang="ru-RU" sz="2000" b="1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НАУКОВО-МЕТОДИЧНА ДІЯЛЬНІСТЬ ПЕДАГОГІВ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423" name="Table 2"/>
          <p:cNvGraphicFramePr/>
          <p:nvPr>
            <p:extLst>
              <p:ext uri="{D42A27DB-BD31-4B8C-83A1-F6EECF244321}">
                <p14:modId xmlns:p14="http://schemas.microsoft.com/office/powerpoint/2010/main" val="3686628403"/>
              </p:ext>
            </p:extLst>
          </p:nvPr>
        </p:nvGraphicFramePr>
        <p:xfrm>
          <a:off x="736920" y="836640"/>
          <a:ext cx="7776360" cy="6005016"/>
        </p:xfrm>
        <a:graphic>
          <a:graphicData uri="http://schemas.openxmlformats.org/drawingml/2006/table">
            <a:tbl>
              <a:tblPr/>
              <a:tblGrid>
                <a:gridCol w="2767680"/>
                <a:gridCol w="1449720"/>
                <a:gridCol w="1515600"/>
                <a:gridCol w="1054440"/>
                <a:gridCol w="988920"/>
              </a:tblGrid>
              <a:tr h="79452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DA0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Міжнародний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DA0D0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Всеукраїнський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DA0D0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Обласний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DA0D0"/>
                    </a:solidFill>
                  </a:tcPr>
                </a:tc>
                <a:tc>
                  <a:txBody>
                    <a:bodyPr/>
                    <a:lstStyle/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Ліцейський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8892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Arial"/>
                        </a:rPr>
                        <a:t>рівень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DA0D0"/>
                    </a:solidFill>
                  </a:tcPr>
                </a:tc>
              </a:tr>
              <a:tr h="116496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 практичні конференції, семінари, вебінари, міні-EdCamp   (учителі)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16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37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4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</a:tr>
              <a:tr h="35712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Публікації учителів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17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</a:tr>
              <a:tr h="62640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Науково-практичні конференції  (учні)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8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</a:tr>
              <a:tr h="585360">
                <a:tc>
                  <a:txBody>
                    <a:bodyPr/>
                    <a:lstStyle/>
                    <a:p>
                      <a:pPr marL="50760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Публікації учнів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</a:tr>
              <a:tr h="71064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Конкурси, творчі проекти, фестивалі (учителі)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BFDF"/>
                    </a:solidFill>
                  </a:tcPr>
                </a:tc>
              </a:tr>
              <a:tr h="951120">
                <a:tc>
                  <a:txBody>
                    <a:bodyPr/>
                    <a:lstStyle/>
                    <a:p>
                      <a:pPr marL="50760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Конкурси, творчі проекти, фестивалі (учні)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marL="50760">
                        <a:lnSpc>
                          <a:spcPct val="115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5E9F4"/>
                    </a:solidFill>
                  </a:tcPr>
                </a:tc>
              </a:tr>
              <a:tr h="498240">
                <a:tc gridSpan="5">
                  <a:txBody>
                    <a:bodyPr/>
                    <a:lstStyle/>
                    <a:p>
                      <a:pPr marL="50760"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Науково-методичний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вісник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Ніжинського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обласного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педагогічного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</a:t>
                      </a:r>
                      <a:r>
                        <a:rPr lang="ru-RU" sz="1600" b="1" strike="noStrike" spc="-1" dirty="0" err="1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ліцею</a:t>
                      </a:r>
                      <a:r>
                        <a:rPr lang="ru-RU" sz="1600" b="1" strike="noStrike" spc="-1" dirty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№2(22</a:t>
                      </a:r>
                      <a:r>
                        <a:rPr lang="ru-RU" sz="1600" b="1" strike="noStrike" spc="-1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),</a:t>
                      </a:r>
                      <a:r>
                        <a:rPr lang="ru-RU" sz="1600" b="1" strike="noStrike" spc="-1" baseline="0" dirty="0" smtClean="0">
                          <a:solidFill>
                            <a:srgbClr val="611617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 1 (23)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120" marR="6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5E9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0671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0" y="4437000"/>
            <a:ext cx="4181400" cy="201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6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Фасилітатор</a:t>
            </a: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 курсах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підвищення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кваліфікації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вчителів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англійської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мови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які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забезпечуватимуть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реалізацію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Державного стандарту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базової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середньої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освіти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 2022/2023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навчальному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році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модерація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дискусії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вчителів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на форумах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міжнародної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платформи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ОТС (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Online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Teacher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Community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Британська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Рада) за темами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програми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(Л.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Павлюк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CustomShape 2"/>
          <p:cNvSpPr/>
          <p:nvPr/>
        </p:nvSpPr>
        <p:spPr>
          <a:xfrm>
            <a:off x="6330600" y="152280"/>
            <a:ext cx="22834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ДІЛИМОСЯ ДОСВІДОМ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5940000" y="1124640"/>
            <a:ext cx="3064320" cy="223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Проведення онлайн сесій на міжнародній платформі ОТС згідно програми підвищення кваліфікації вчителів англійської мови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(Л. Павлюк).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7" name="Picture 4"/>
          <p:cNvPicPr/>
          <p:nvPr/>
        </p:nvPicPr>
        <p:blipFill>
          <a:blip r:embed="rId2"/>
          <a:stretch/>
        </p:blipFill>
        <p:spPr>
          <a:xfrm>
            <a:off x="323640" y="1080"/>
            <a:ext cx="5459760" cy="4172040"/>
          </a:xfrm>
          <a:prstGeom prst="rect">
            <a:avLst/>
          </a:prstGeom>
          <a:ln>
            <a:noFill/>
          </a:ln>
        </p:spPr>
      </p:pic>
      <p:pic>
        <p:nvPicPr>
          <p:cNvPr id="428" name="Picture 3"/>
          <p:cNvPicPr/>
          <p:nvPr/>
        </p:nvPicPr>
        <p:blipFill>
          <a:blip r:embed="rId3"/>
          <a:stretch/>
        </p:blipFill>
        <p:spPr>
          <a:xfrm>
            <a:off x="4322160" y="3620520"/>
            <a:ext cx="4682160" cy="2962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8577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899640" y="351000"/>
            <a:ext cx="3960000" cy="129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ІІІ </a:t>
            </a:r>
            <a:r>
              <a:rPr lang="ru-RU" sz="1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обласна</a:t>
            </a:r>
            <a:r>
              <a:rPr lang="ru-RU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мовно-літературна</a:t>
            </a:r>
            <a:r>
              <a:rPr lang="ru-RU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конференція</a:t>
            </a:r>
            <a:r>
              <a:rPr lang="ru-RU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(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Чернігів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07 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грудня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2022, </a:t>
            </a:r>
            <a:r>
              <a:rPr lang="ru-RU" sz="1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Гречуха </a:t>
            </a:r>
            <a:r>
              <a:rPr lang="ru-RU" sz="14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Світлана</a:t>
            </a:r>
            <a:r>
              <a:rPr lang="ru-RU" sz="1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</a:t>
            </a:r>
            <a:r>
              <a:rPr lang="ru-RU" sz="1400" b="1" i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0" i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400" b="0" i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0" i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Ю.Бондаренко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b="1" i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Бутурлим</a:t>
            </a:r>
            <a:r>
              <a:rPr lang="ru-RU" sz="1400" b="1" i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Ганна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Н.Бойко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b="1" i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Ігнатенко</a:t>
            </a:r>
            <a:r>
              <a:rPr lang="ru-RU" sz="1400" b="1" i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1" i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Дарина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А.Кайдаш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3600" y="4724640"/>
            <a:ext cx="5417280" cy="172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Всеукраїнська науково-теоретична інтернет-конференція «Х Довженківські читання: Олександр Довженко й українська культура: історія, традиції, сучасність» </a:t>
            </a: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(29-30 вересня 2022 р., Глухівський національний педагогічний університет імені Олександра Довженка, сертифікат № 968) (Ігнатенко Дарина, учениця 11 класу іноземної філології) (А.Кайдаш).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5603040" y="476640"/>
            <a:ext cx="3513240" cy="4247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4"/>
          <p:cNvSpPr/>
          <p:nvPr/>
        </p:nvSpPr>
        <p:spPr>
          <a:xfrm>
            <a:off x="5705280" y="4869000"/>
            <a:ext cx="3289320" cy="1438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Всеукраїнські</a:t>
            </a:r>
            <a:r>
              <a:rPr lang="ru-RU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Грищенківські</a:t>
            </a:r>
            <a:r>
              <a:rPr lang="ru-RU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читання</a:t>
            </a:r>
            <a:r>
              <a:rPr lang="ru-RU" sz="18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(7 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жовтня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2022 року, НДУ 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імені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Миколи</a:t>
            </a:r>
            <a:r>
              <a:rPr lang="ru-RU" sz="14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Гоголя,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Ігнатенко</a:t>
            </a:r>
            <a:r>
              <a:rPr lang="ru-RU" sz="1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400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Дарина</a:t>
            </a:r>
            <a:r>
              <a:rPr lang="ru-RU" sz="1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400" b="0" i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вчитель</a:t>
            </a:r>
            <a:r>
              <a:rPr lang="ru-RU" sz="1400" b="0" i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А. </a:t>
            </a:r>
            <a:r>
              <a:rPr lang="ru-RU" sz="1400" b="0" i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Кайдаш</a:t>
            </a:r>
            <a:r>
              <a:rPr lang="ru-RU" sz="1400" b="0" i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1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9640" y="2067120"/>
            <a:ext cx="4478760" cy="2396160"/>
          </a:xfrm>
          <a:prstGeom prst="rect">
            <a:avLst/>
          </a:prstGeom>
          <a:ln>
            <a:noFill/>
          </a:ln>
        </p:spPr>
      </p:pic>
      <p:sp>
        <p:nvSpPr>
          <p:cNvPr id="332" name="CustomShape 5"/>
          <p:cNvSpPr/>
          <p:nvPr/>
        </p:nvSpPr>
        <p:spPr>
          <a:xfrm>
            <a:off x="5603040" y="476640"/>
            <a:ext cx="2928960" cy="365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ХVІ Всеукраїнська філософська історико-краєзнавча конференція учнівської молоді «Пізнай себе, свій рід, свій нарід…», </a:t>
            </a: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присвячена 300-річчю від Дня народження Григорія Сковороди (23-24 листопада 2022 р., м. Харків) (Клименко Марія, учениця 10 класу української філології) (Л. Дудка).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5570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9776"/>
            <a:ext cx="8229600" cy="1575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err="1" smtClean="0">
                <a:latin typeface="Times New Roman" pitchFamily="18" charset="0"/>
                <a:cs typeface="Times New Roman" pitchFamily="18" charset="0"/>
              </a:rPr>
              <a:t>Ліцей</a:t>
            </a:r>
            <a:r>
              <a:rPr lang="ru-RU" sz="22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cap="all" dirty="0" err="1" smtClean="0"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lang="ru-RU" sz="2200" b="1" cap="all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2200" b="1" cap="all" dirty="0" err="1" smtClean="0">
                <a:latin typeface="Times New Roman" pitchFamily="18" charset="0"/>
                <a:cs typeface="Times New Roman" pitchFamily="18" charset="0"/>
              </a:rPr>
              <a:t>хромбуків</a:t>
            </a:r>
            <a:r>
              <a:rPr lang="ru-RU" sz="2200" b="1" cap="all" dirty="0" smtClean="0">
                <a:latin typeface="Times New Roman" pitchFamily="18" charset="0"/>
                <a:cs typeface="Times New Roman" pitchFamily="18" charset="0"/>
              </a:rPr>
              <a:t> у межах </a:t>
            </a:r>
            <a:r>
              <a:rPr lang="ru-RU" sz="2200" b="1" cap="all" dirty="0" err="1" smtClean="0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2200" b="1" cap="all" dirty="0" smtClean="0">
                <a:latin typeface="Times New Roman" pitchFamily="18" charset="0"/>
                <a:cs typeface="Times New Roman" pitchFamily="18" charset="0"/>
              </a:rPr>
              <a:t> «ЦИФРОВІ </a:t>
            </a:r>
            <a:r>
              <a:rPr lang="ru-RU" sz="2200" b="1" cap="all" dirty="0">
                <a:latin typeface="Times New Roman" pitchFamily="18" charset="0"/>
                <a:cs typeface="Times New Roman" pitchFamily="18" charset="0"/>
              </a:rPr>
              <a:t>ДЕВАЙСИ ДЛЯ </a:t>
            </a:r>
            <a:r>
              <a:rPr lang="ru-RU" sz="2200" b="1" cap="all" dirty="0" smtClean="0">
                <a:latin typeface="Times New Roman" pitchFamily="18" charset="0"/>
                <a:cs typeface="Times New Roman" pitchFamily="18" charset="0"/>
              </a:rPr>
              <a:t>ОСВІТИ» ЗА </a:t>
            </a:r>
            <a:r>
              <a:rPr lang="ru-RU" sz="2200" b="1" cap="all" dirty="0">
                <a:latin typeface="Times New Roman" pitchFamily="18" charset="0"/>
                <a:cs typeface="Times New Roman" pitchFamily="18" charset="0"/>
              </a:rPr>
              <a:t>ПІДТРИМКИ </a:t>
            </a:r>
            <a:r>
              <a:rPr lang="ru-RU" sz="2200" b="1" cap="all" dirty="0" smtClean="0">
                <a:latin typeface="Times New Roman" pitchFamily="18" charset="0"/>
                <a:cs typeface="Times New Roman" pitchFamily="18" charset="0"/>
              </a:rPr>
              <a:t>МОНУ, GOOGLE </a:t>
            </a:r>
            <a:r>
              <a:rPr lang="ru-RU" sz="2200" b="1" cap="all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200" b="1" cap="all" dirty="0" smtClean="0">
                <a:latin typeface="Times New Roman" pitchFamily="18" charset="0"/>
                <a:cs typeface="Times New Roman" pitchFamily="18" charset="0"/>
              </a:rPr>
              <a:t>ЮНЕСКО;</a:t>
            </a:r>
            <a:r>
              <a:rPr lang="uk-UA" sz="2400" spc="-1" dirty="0" smtClean="0">
                <a:solidFill>
                  <a:srgbClr val="46464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uk-UA" sz="2400" b="1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WI-FI В УКРИТТІ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all" dirty="0"/>
              <a:t/>
            </a:r>
            <a:br>
              <a:rPr lang="ru-RU" sz="2800" cap="all" dirty="0"/>
            </a:b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4294967295"/>
          </p:nvPr>
        </p:nvSpPr>
        <p:spPr>
          <a:xfrm>
            <a:off x="457200" y="1404794"/>
            <a:ext cx="4038600" cy="47213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5" name="Місце для вмісту 4"/>
          <p:cNvSpPr>
            <a:spLocks noGrp="1"/>
          </p:cNvSpPr>
          <p:nvPr>
            <p:ph sz="half" idx="4294967295"/>
          </p:nvPr>
        </p:nvSpPr>
        <p:spPr>
          <a:xfrm>
            <a:off x="3995936" y="1600200"/>
            <a:ext cx="4690864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Статус “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березень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2023)</a:t>
            </a:r>
          </a:p>
          <a:p>
            <a:pPr algn="ctr"/>
            <a:endParaRPr lang="uk-UA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6" name="Picture 2" descr="C:\Users\Сліпак\Desktop\3fb27df5d4d72eacf89492b006b545bf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2065" y="1196752"/>
            <a:ext cx="2354013" cy="17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Сліпак\Desktop\Колектив\зображення_viber_2023-03-23_18-01-14-09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2520280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262065" y="3933056"/>
            <a:ext cx="2622996" cy="1512168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73363" y="5565139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Учасник </a:t>
            </a:r>
            <a:r>
              <a:rPr lang="uk-UA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проєкту</a:t>
            </a:r>
            <a:r>
              <a:rPr lang="uk-UA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
«WI-FI у шкільних укриттях</a:t>
            </a:r>
            <a:r>
              <a:rPr lang="uk-UA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»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(серпень, 2022)</a:t>
            </a:r>
            <a:endParaRPr lang="uk-UA" b="1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755576" y="0"/>
            <a:ext cx="6912768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ВИХОВНА РОБОТА В ЛІЦЕЇ</a:t>
            </a:r>
            <a:endParaRPr lang="ru-RU" sz="2400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5169240" y="692640"/>
            <a:ext cx="3785040" cy="165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ХУДОЖНЬО-ЕСТЕТИЧНЕ ВИХОВАННЯ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 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Свято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Першого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дзвоника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Вечори</a:t>
            </a: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знайомств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5" name="Picture 3"/>
          <p:cNvPicPr/>
          <p:nvPr/>
        </p:nvPicPr>
        <p:blipFill>
          <a:blip r:embed="rId2"/>
          <a:stretch/>
        </p:blipFill>
        <p:spPr>
          <a:xfrm>
            <a:off x="5488560" y="2479680"/>
            <a:ext cx="3146760" cy="4195800"/>
          </a:xfrm>
          <a:prstGeom prst="rect">
            <a:avLst/>
          </a:prstGeom>
          <a:ln>
            <a:noFill/>
          </a:ln>
        </p:spPr>
      </p:pic>
      <p:pic>
        <p:nvPicPr>
          <p:cNvPr id="346" name="Picture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5800" y="836712"/>
            <a:ext cx="4714232" cy="2138688"/>
          </a:xfrm>
          <a:prstGeom prst="rect">
            <a:avLst/>
          </a:prstGeom>
          <a:ln>
            <a:noFill/>
          </a:ln>
        </p:spPr>
      </p:pic>
      <p:pic>
        <p:nvPicPr>
          <p:cNvPr id="347" name="Picture 3"/>
          <p:cNvPicPr/>
          <p:nvPr/>
        </p:nvPicPr>
        <p:blipFill>
          <a:blip r:embed="rId4"/>
          <a:stretch/>
        </p:blipFill>
        <p:spPr>
          <a:xfrm>
            <a:off x="145800" y="3141000"/>
            <a:ext cx="5023080" cy="335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1285920" y="214200"/>
            <a:ext cx="74998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2400" b="1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РОБОТА  ПРЕДМЕТНИХ  КАФЕДР</a:t>
            </a:r>
            <a:endParaRPr lang="ru-RU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4407840" y="3516840"/>
            <a:ext cx="4735080" cy="1004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/>
            <a:r>
              <a:rPr lang="ru-RU" sz="2000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</a:t>
            </a:r>
            <a:r>
              <a:rPr lang="ru-RU" sz="2000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вчителів</a:t>
            </a:r>
            <a:r>
              <a:rPr lang="ru-RU" sz="2000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фізичної</a:t>
            </a:r>
            <a:r>
              <a:rPr lang="ru-RU" sz="2000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культури</a:t>
            </a:r>
            <a:r>
              <a:rPr lang="ru-RU" sz="2000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, </a:t>
            </a:r>
            <a:r>
              <a:rPr lang="ru-RU" sz="2000" spc="-1" dirty="0" err="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захисту</a:t>
            </a:r>
            <a:r>
              <a:rPr lang="ru-RU" sz="2000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2000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України</a:t>
            </a:r>
            <a:r>
              <a:rPr lang="ru-RU" sz="2000" spc="-1" dirty="0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та </a:t>
            </a:r>
            <a:r>
              <a:rPr lang="ru-RU" sz="2000" spc="-1" dirty="0" err="1" smtClean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вихователів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993960" y="6019920"/>
            <a:ext cx="3959280" cy="6994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природничо-математичних дисциплін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993960" y="3009240"/>
            <a:ext cx="40413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іноземних мов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5280840" y="676080"/>
            <a:ext cx="37328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000" spc="-1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Кафедра вчителів суспільно-гуманітарних дисциплін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0" name="Picture 2" descr="C:\Users\Сліпак\Desktop\Колектив\DSC_03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40" y="3516840"/>
            <a:ext cx="3509762" cy="2339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ліпак\Desktop\Колектив\зображення_viber_2023-03-16_16-09-01-1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840" y="4293096"/>
            <a:ext cx="3264900" cy="2448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ліпак\Desktop\Колектив\DSC_03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2239" y="1375560"/>
            <a:ext cx="3203501" cy="2141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ліпак\Desktop\Колектив\DSC_043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86" y="737190"/>
            <a:ext cx="3171837" cy="2114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78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5940000" y="404640"/>
            <a:ext cx="2879280" cy="9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ПОСВЯТА В ЛІЦЕЇСТИ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5798520" cy="3044520"/>
          </a:xfrm>
          <a:prstGeom prst="rect">
            <a:avLst/>
          </a:prstGeom>
          <a:ln>
            <a:noFill/>
          </a:ln>
        </p:spPr>
      </p:pic>
      <p:pic>
        <p:nvPicPr>
          <p:cNvPr id="350" name="Picture 3"/>
          <p:cNvPicPr/>
          <p:nvPr/>
        </p:nvPicPr>
        <p:blipFill>
          <a:blip r:embed="rId3"/>
          <a:stretch/>
        </p:blipFill>
        <p:spPr>
          <a:xfrm>
            <a:off x="5320440" y="1769400"/>
            <a:ext cx="3816000" cy="5088240"/>
          </a:xfrm>
          <a:prstGeom prst="rect">
            <a:avLst/>
          </a:prstGeom>
          <a:ln>
            <a:noFill/>
          </a:ln>
        </p:spPr>
      </p:pic>
      <p:pic>
        <p:nvPicPr>
          <p:cNvPr id="351" name="Picture 2"/>
          <p:cNvPicPr/>
          <p:nvPr/>
        </p:nvPicPr>
        <p:blipFill>
          <a:blip r:embed="rId4"/>
          <a:stretch/>
        </p:blipFill>
        <p:spPr>
          <a:xfrm>
            <a:off x="0" y="2869920"/>
            <a:ext cx="5316840" cy="3987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ЛІТЕРАТУРНИЙ БРЕЙН-РИНГ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9" y="1403394"/>
            <a:ext cx="4429000" cy="332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1412776"/>
            <a:ext cx="441649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74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>
                <a:solidFill>
                  <a:srgbClr val="3E1E2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ГРА-ПОДОРОЖ </a:t>
            </a:r>
            <a:endParaRPr lang="uk-UA" sz="2400" b="1" strike="noStrike" spc="-1" dirty="0" smtClean="0">
              <a:solidFill>
                <a:srgbClr val="3E1E25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3E1E2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</a:t>
            </a:r>
            <a:r>
              <a:rPr lang="uk-UA" sz="2400" b="1" strike="noStrike" spc="-1" dirty="0">
                <a:solidFill>
                  <a:srgbClr val="3E1E2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ШЛЯХАМИ ГРИГОРІЯ СКОВОРОДИ»</a:t>
            </a:r>
            <a:endParaRPr lang="uk-UA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391" name="Picture 2"/>
          <p:cNvPicPr/>
          <p:nvPr/>
        </p:nvPicPr>
        <p:blipFill>
          <a:blip r:embed="rId2"/>
          <a:stretch/>
        </p:blipFill>
        <p:spPr>
          <a:xfrm>
            <a:off x="899640" y="1340640"/>
            <a:ext cx="7555680" cy="5289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9520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493" y="767135"/>
            <a:ext cx="4042792" cy="465919"/>
          </a:xfrm>
        </p:spPr>
        <p:txBody>
          <a:bodyPr>
            <a:normAutofit fontScale="90000"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 із виготовлення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валентинок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37984"/>
            <a:ext cx="4824536" cy="543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62466" y="836712"/>
            <a:ext cx="4042792" cy="494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активний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квіз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331640"/>
            <a:ext cx="3672408" cy="275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61255" y="404664"/>
            <a:ext cx="7344816" cy="362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СВЯТОГО ВАЛЕНТИНА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4132989"/>
            <a:ext cx="3672408" cy="255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6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5220000" y="476640"/>
            <a:ext cx="37112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ІНТЕЛЕКТУАЛЬНІ ТУРНІРИ</a:t>
            </a:r>
            <a:endParaRPr lang="ru-RU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3" name="Picture 3"/>
          <p:cNvPicPr/>
          <p:nvPr/>
        </p:nvPicPr>
        <p:blipFill>
          <a:blip r:embed="rId2"/>
          <a:stretch/>
        </p:blipFill>
        <p:spPr>
          <a:xfrm>
            <a:off x="5022000" y="1758960"/>
            <a:ext cx="3798000" cy="5064120"/>
          </a:xfrm>
          <a:prstGeom prst="rect">
            <a:avLst/>
          </a:prstGeom>
          <a:ln>
            <a:noFill/>
          </a:ln>
        </p:spPr>
      </p:pic>
      <p:pic>
        <p:nvPicPr>
          <p:cNvPr id="354" name="Picture 2"/>
          <p:cNvPicPr/>
          <p:nvPr/>
        </p:nvPicPr>
        <p:blipFill>
          <a:blip r:embed="rId3"/>
          <a:stretch/>
        </p:blipFill>
        <p:spPr>
          <a:xfrm>
            <a:off x="43560" y="2997000"/>
            <a:ext cx="4992120" cy="3744000"/>
          </a:xfrm>
          <a:prstGeom prst="rect">
            <a:avLst/>
          </a:prstGeom>
          <a:ln>
            <a:noFill/>
          </a:ln>
        </p:spPr>
      </p:pic>
      <p:pic>
        <p:nvPicPr>
          <p:cNvPr id="355" name="Picture 3"/>
          <p:cNvPicPr/>
          <p:nvPr/>
        </p:nvPicPr>
        <p:blipFill>
          <a:blip r:embed="rId4"/>
          <a:stretch/>
        </p:blipFill>
        <p:spPr>
          <a:xfrm>
            <a:off x="1655640" y="13680"/>
            <a:ext cx="3366000" cy="321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071360" y="142920"/>
            <a:ext cx="7857000" cy="285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ПРАВОВЕ ТА ПРЕВЕНТИВНЕ ВИХОВАННЯ УЧНІВ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Години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спілкування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«Право,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обов’язок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свобода й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відповідальність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», «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Кримінальна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та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адміністративна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відповідальність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неповнолітніх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», «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Твої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права та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обов’язки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», «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Особиста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відповідальність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–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пріоритетна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риса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громадянина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 algn="just">
              <a:lnSpc>
                <a:spcPct val="100000"/>
              </a:lnSpc>
              <a:buClr>
                <a:srgbClr val="4B2103"/>
              </a:buClr>
            </a:pPr>
            <a:r>
              <a:rPr lang="ru-RU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Зустрічі</a:t>
            </a:r>
            <a:r>
              <a:rPr lang="ru-RU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</a:p>
          <a:p>
            <a:pPr marL="285840" indent="-285480" algn="just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ru-RU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завідуючою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сектором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профілактики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правопорушень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дітей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служби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у справах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дітей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виконавчого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комітету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Ніжинської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міської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ради на теми: «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Кібербулінг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або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агресія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в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Інтернеті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», «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Шкільний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булінг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»;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4B2103"/>
              </a:buClr>
              <a:buFont typeface="StarSymbol"/>
              <a:buChar char="-"/>
            </a:pPr>
            <a:r>
              <a:rPr lang="ru-RU" sz="1800" b="0" strike="noStrike" spc="-1" dirty="0" err="1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заступником 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директора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Ніжинського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молодіжного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центру на </a:t>
            </a:r>
            <a:r>
              <a:rPr lang="ru-RU" sz="1800" b="0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теми: 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Профілактика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насильства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», «</a:t>
            </a:r>
            <a:r>
              <a:rPr lang="ru-RU" sz="1800" b="0" strike="noStrike" spc="-1" dirty="0" err="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Булінг</a:t>
            </a:r>
            <a:r>
              <a:rPr lang="ru-RU" sz="1800" b="0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16224" y="3429000"/>
            <a:ext cx="6264712" cy="30535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Тренінгове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дрібниці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Ніжинського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uk-UA" sz="1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60786"/>
            <a:ext cx="4651176" cy="261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34" y="4077072"/>
            <a:ext cx="4608512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960440" cy="52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9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Воркшоп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медіа та мій цифровий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слід» за участю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фахівчині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молодіжної роботи  Ніжинського міського молодіжного центру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Ольги Опанасенко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1" y="2060848"/>
            <a:ext cx="4920547" cy="36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306084"/>
            <a:ext cx="4139952" cy="55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6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220680"/>
            <a:ext cx="8229240" cy="686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3E1E2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БЕЗПЕКА ЖИТТЄДІЯЛЬНОСТІ</a:t>
            </a:r>
          </a:p>
          <a:p>
            <a:pPr algn="ctr">
              <a:lnSpc>
                <a:spcPct val="100000"/>
              </a:lnSpc>
            </a:pPr>
            <a:r>
              <a:rPr lang="uk-UA" sz="1600" b="1" strike="noStrike" spc="-1" dirty="0" smtClean="0">
                <a:solidFill>
                  <a:srgbClr val="3E1E2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ТРЕНІНГ ІЗ </a:t>
            </a:r>
            <a:r>
              <a:rPr lang="uk-UA" sz="1600" b="1" strike="noStrike" spc="-1" dirty="0">
                <a:solidFill>
                  <a:srgbClr val="3E1E2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НАДАННЯ ПЕРШОЇ ДОЛІКАРСЬКОЇ ДОПОМОГИ</a:t>
            </a:r>
            <a:endParaRPr lang="uk-UA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367" name="Picture 2"/>
          <p:cNvPicPr/>
          <p:nvPr/>
        </p:nvPicPr>
        <p:blipFill>
          <a:blip r:embed="rId2"/>
          <a:stretch/>
        </p:blipFill>
        <p:spPr>
          <a:xfrm>
            <a:off x="13680" y="1302120"/>
            <a:ext cx="3123360" cy="5555520"/>
          </a:xfrm>
          <a:prstGeom prst="rect">
            <a:avLst/>
          </a:prstGeom>
          <a:ln>
            <a:noFill/>
          </a:ln>
        </p:spPr>
      </p:pic>
      <p:pic>
        <p:nvPicPr>
          <p:cNvPr id="368" name="Picture 3"/>
          <p:cNvPicPr/>
          <p:nvPr/>
        </p:nvPicPr>
        <p:blipFill>
          <a:blip r:embed="rId3"/>
          <a:stretch/>
        </p:blipFill>
        <p:spPr>
          <a:xfrm>
            <a:off x="3088440" y="980728"/>
            <a:ext cx="3172680" cy="5643360"/>
          </a:xfrm>
          <a:prstGeom prst="rect">
            <a:avLst/>
          </a:prstGeom>
          <a:ln>
            <a:noFill/>
          </a:ln>
        </p:spPr>
      </p:pic>
      <p:pic>
        <p:nvPicPr>
          <p:cNvPr id="369" name="Picture 5"/>
          <p:cNvPicPr/>
          <p:nvPr/>
        </p:nvPicPr>
        <p:blipFill>
          <a:blip r:embed="rId4"/>
          <a:stretch/>
        </p:blipFill>
        <p:spPr>
          <a:xfrm>
            <a:off x="6261120" y="1708200"/>
            <a:ext cx="2881440" cy="512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457200" y="221040"/>
            <a:ext cx="8228880" cy="1047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>
                <a:solidFill>
                  <a:srgbClr val="3E1E25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УРОК-ТРЕНІНГ 
«(НЕ) БЕЗПЕКА В ЧАС ВІЙНИ»</a:t>
            </a:r>
            <a:endParaRPr lang="uk-UA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393" name="Picture 2"/>
          <p:cNvPicPr/>
          <p:nvPr/>
        </p:nvPicPr>
        <p:blipFill>
          <a:blip r:embed="rId2"/>
          <a:stretch/>
        </p:blipFill>
        <p:spPr>
          <a:xfrm>
            <a:off x="503280" y="1452240"/>
            <a:ext cx="3947760" cy="5263920"/>
          </a:xfrm>
          <a:prstGeom prst="rect">
            <a:avLst/>
          </a:prstGeom>
          <a:ln>
            <a:noFill/>
          </a:ln>
        </p:spPr>
      </p:pic>
      <p:pic>
        <p:nvPicPr>
          <p:cNvPr id="394" name="Picture 3"/>
          <p:cNvPicPr/>
          <p:nvPr/>
        </p:nvPicPr>
        <p:blipFill>
          <a:blip r:embed="rId3"/>
          <a:stretch/>
        </p:blipFill>
        <p:spPr>
          <a:xfrm>
            <a:off x="4788000" y="1452240"/>
            <a:ext cx="3947760" cy="5263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7267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8665"/>
              </p:ext>
            </p:extLst>
          </p:nvPr>
        </p:nvGraphicFramePr>
        <p:xfrm>
          <a:off x="5292080" y="1412776"/>
          <a:ext cx="3035301" cy="45361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795"/>
                <a:gridCol w="1741254"/>
                <a:gridCol w="1002252"/>
              </a:tblGrid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 dirty="0">
                          <a:effectLst/>
                        </a:rPr>
                        <a:t>14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 err="1">
                          <a:effectLst/>
                        </a:rPr>
                        <a:t>Новобасанська</a:t>
                      </a:r>
                      <a:r>
                        <a:rPr lang="uk-UA" sz="1200" u="none" strike="noStrike" dirty="0">
                          <a:effectLst/>
                        </a:rPr>
                        <a:t> сільська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2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15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 err="1">
                          <a:effectLst/>
                        </a:rPr>
                        <a:t>Носівська</a:t>
                      </a:r>
                      <a:r>
                        <a:rPr lang="uk-UA" sz="1400" u="none" strike="noStrike" dirty="0">
                          <a:effectLst/>
                        </a:rPr>
                        <a:t> міська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23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16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Плисківська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2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17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 err="1">
                          <a:effectLst/>
                        </a:rPr>
                        <a:t>Талалаївська</a:t>
                      </a:r>
                      <a:r>
                        <a:rPr lang="uk-UA" sz="1400" u="none" strike="noStrike" dirty="0">
                          <a:effectLst/>
                        </a:rPr>
                        <a:t>  сільська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10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18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Ічнянська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8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19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>
                          <a:effectLst/>
                        </a:rPr>
                        <a:t>Малодівицька селищна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20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 dirty="0" err="1">
                          <a:effectLst/>
                        </a:rPr>
                        <a:t>Парафіївська</a:t>
                      </a:r>
                      <a:r>
                        <a:rPr lang="uk-UA" sz="1400" u="none" strike="noStrike" dirty="0">
                          <a:effectLst/>
                        </a:rPr>
                        <a:t> селищна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4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21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Городнянська міська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2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22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Іванівська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2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23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Кіптівська сільська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3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24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Козелецька селищна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u="none" strike="noStrike">
                          <a:effectLst/>
                        </a:rPr>
                        <a:t>25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Куликівська селищна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>
                          <a:effectLst/>
                        </a:rPr>
                        <a:t>1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0133">
                <a:tc>
                  <a:txBody>
                    <a:bodyPr/>
                    <a:lstStyle/>
                    <a:p>
                      <a:pPr algn="l" fontAlgn="b"/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u="none" strike="noStrike">
                          <a:effectLst/>
                        </a:rPr>
                        <a:t>ВСЬОГО</a:t>
                      </a:r>
                      <a:endParaRPr lang="uk-UA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u="none" strike="noStrike" dirty="0">
                          <a:effectLst/>
                        </a:rPr>
                        <a:t>179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9" name="Таблиця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654417"/>
              </p:ext>
            </p:extLst>
          </p:nvPr>
        </p:nvGraphicFramePr>
        <p:xfrm>
          <a:off x="971600" y="1484784"/>
          <a:ext cx="2890328" cy="4479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858"/>
                <a:gridCol w="1658088"/>
                <a:gridCol w="954382"/>
              </a:tblGrid>
              <a:tr h="139009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 dirty="0">
                          <a:effectLst/>
                        </a:rPr>
                        <a:t> </a:t>
                      </a:r>
                      <a:endParaRPr lang="uk-UA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 dirty="0">
                          <a:effectLst/>
                        </a:rPr>
                        <a:t>Громада</a:t>
                      </a:r>
                      <a:endParaRPr lang="uk-UA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 dirty="0">
                          <a:effectLst/>
                        </a:rPr>
                        <a:t>Всього дітей в закладі</a:t>
                      </a:r>
                      <a:endParaRPr lang="uk-UA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ctr"/>
                      <a:r>
                        <a:rPr lang="uk-UA" sz="1300" u="none" strike="noStrike">
                          <a:effectLst/>
                        </a:rPr>
                        <a:t>1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300" u="none" strike="noStrike" dirty="0">
                          <a:effectLst/>
                        </a:rPr>
                        <a:t>Менська міська</a:t>
                      </a:r>
                      <a:endParaRPr lang="uk-UA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3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ctr"/>
                      <a:r>
                        <a:rPr lang="uk-UA" sz="1300" u="none" strike="noStrike">
                          <a:effectLst/>
                        </a:rPr>
                        <a:t>2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300" u="none" strike="noStrike">
                          <a:effectLst/>
                        </a:rPr>
                        <a:t>Сновська міська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1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3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Бахмацька міська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9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4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Бобровицька міська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3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5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Борзнянська міська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4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6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Вертіївська сільська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9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7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Дмитрівська селищна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2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8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Комарівська сільська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4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9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Крутівська сільська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1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10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Лосинівська  селищна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27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11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>
                          <a:effectLst/>
                        </a:rPr>
                        <a:t>Макіївська сільська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>
                          <a:effectLst/>
                        </a:rPr>
                        <a:t>2</a:t>
                      </a:r>
                      <a:endParaRPr lang="uk-UA" sz="13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12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 dirty="0" err="1">
                          <a:effectLst/>
                        </a:rPr>
                        <a:t>Мринська</a:t>
                      </a:r>
                      <a:r>
                        <a:rPr lang="uk-UA" sz="1300" u="none" strike="noStrike" dirty="0">
                          <a:effectLst/>
                        </a:rPr>
                        <a:t>  сільська</a:t>
                      </a:r>
                      <a:endParaRPr lang="uk-UA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 dirty="0">
                          <a:effectLst/>
                        </a:rPr>
                        <a:t>1</a:t>
                      </a:r>
                      <a:endParaRPr lang="uk-UA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  <a:tr h="204814">
                <a:tc>
                  <a:txBody>
                    <a:bodyPr/>
                    <a:lstStyle/>
                    <a:p>
                      <a:pPr algn="r" fontAlgn="b"/>
                      <a:r>
                        <a:rPr lang="uk-UA" sz="1300" u="none" strike="noStrike">
                          <a:effectLst/>
                        </a:rPr>
                        <a:t>13</a:t>
                      </a:r>
                      <a:endParaRPr lang="uk-UA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300" u="none" strike="noStrike" dirty="0">
                          <a:effectLst/>
                        </a:rPr>
                        <a:t>Ніжинська міська</a:t>
                      </a:r>
                      <a:endParaRPr lang="uk-UA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300" u="none" strike="noStrike" dirty="0">
                          <a:effectLst/>
                        </a:rPr>
                        <a:t>54</a:t>
                      </a:r>
                      <a:endParaRPr lang="uk-UA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70" marR="9070" marT="9070" marB="0" anchor="ctr"/>
                </a:tc>
              </a:tr>
            </a:tbl>
          </a:graphicData>
        </a:graphic>
      </p:graphicFrame>
      <p:sp>
        <p:nvSpPr>
          <p:cNvPr id="16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229600" cy="1144588"/>
          </a:xfrm>
        </p:spPr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ГЕОГРАФІЯ ПРОЖИВАННЯ ЛІЦЕЇСТІВ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611640" y="188640"/>
            <a:ext cx="6922800" cy="975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ТИЖДЕНЬ БЕЗПЕКИ ДОРОЖНЬОГО РУХУ</a:t>
            </a:r>
            <a:endParaRPr lang="uk-UA" sz="2400" b="0" strike="noStrike" spc="-1" dirty="0"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358" name="Picture 2"/>
          <p:cNvPicPr/>
          <p:nvPr/>
        </p:nvPicPr>
        <p:blipFill>
          <a:blip r:embed="rId2"/>
          <a:stretch/>
        </p:blipFill>
        <p:spPr>
          <a:xfrm>
            <a:off x="323640" y="1035360"/>
            <a:ext cx="4464000" cy="5741640"/>
          </a:xfrm>
          <a:prstGeom prst="rect">
            <a:avLst/>
          </a:prstGeom>
          <a:ln>
            <a:noFill/>
          </a:ln>
        </p:spPr>
      </p:pic>
      <p:pic>
        <p:nvPicPr>
          <p:cNvPr id="359" name="Picture 3"/>
          <p:cNvPicPr/>
          <p:nvPr/>
        </p:nvPicPr>
        <p:blipFill>
          <a:blip r:embed="rId3"/>
          <a:stretch/>
        </p:blipFill>
        <p:spPr>
          <a:xfrm>
            <a:off x="4803480" y="1035360"/>
            <a:ext cx="4231800" cy="5741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5697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Ніжинського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ДСНС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22"/>
          <a:stretch/>
        </p:blipFill>
        <p:spPr bwMode="auto">
          <a:xfrm>
            <a:off x="467544" y="1340768"/>
            <a:ext cx="4038600" cy="274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1622" y="1484785"/>
            <a:ext cx="4383667" cy="263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Вантух\Documents\Котляр Таня\Фото\2022\ІІ семестр\Фото ДСНС травень\IMG-8b065034d8138db0b3cb3204b0c39d44-V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1622" y="4038280"/>
            <a:ext cx="4380858" cy="280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антух\Documents\Котляр Таня\Фото\2022\ДСНС 10 іноземної філології\IMG_20230130_093615_47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758" y="4043374"/>
            <a:ext cx="3631864" cy="28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«Коло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за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фахівчині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Ніжинського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Ольги Опанасенко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Вантух\Documents\Котляр Таня\Фото\2022\молодіжний центр\IMG-87abd3a84223b8cd22844f5a7ee54a24-V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8" y="1700808"/>
            <a:ext cx="452120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антух\Documents\Котляр Таня\Фото\2022\молодіжний центр\IMG-c42e40dc22d2ad64b7706c7d1b06b926-V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2120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антух\Documents\Котляр Таня\Фото\2022\молодіжний центр\IMG-a77cefc8b4d6f8576822aa0623b91272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02" y="3780608"/>
            <a:ext cx="4536504" cy="20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антух\Documents\Котляр Таня\Фото\2022\молодіжний центр\IMG-bbc864f86904cde2ffc7532f5608da2e-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1203" y="3789040"/>
            <a:ext cx="4499992" cy="207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ТРЕНУВАННЯ З ПОЖЕЖНОЇ БЕЗПЕКИ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" y="1916832"/>
            <a:ext cx="4601923" cy="345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347" y="1988840"/>
            <a:ext cx="4518653" cy="338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88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uk-UA" dirty="0"/>
              <a:t>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фахівцями Міжнародної гуманітарної організації з розмінування 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HALO"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тему: «Ризики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пов'язані з вибухонебезпечними предметами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830688" cy="362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225363"/>
            <a:ext cx="4211960" cy="563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Благодійною організацією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«Благодійний фонд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«Підтримую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справи»»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Зуб Інна)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40403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53469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4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2560680" y="0"/>
            <a:ext cx="5180040" cy="7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2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ФІЗИЧНЕ ВИХОВАННЯ УЧНІВ</a:t>
            </a:r>
            <a:endParaRPr lang="ru-RU" sz="2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5868000" y="6093360"/>
            <a:ext cx="2739600" cy="5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ПЕРШІСТЬ ЛІЦЕЮ </a:t>
            </a:r>
            <a:r>
              <a:rPr lang="ru-RU" b="1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</a:t>
            </a:r>
            <a:r>
              <a:rPr lang="ru-RU" sz="1800" b="1" strike="noStrike" spc="-1" dirty="0" smtClean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800" b="1" strike="noStrike" spc="-1" dirty="0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ФУТБОЛУ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2" name="Picture 2"/>
          <p:cNvPicPr/>
          <p:nvPr/>
        </p:nvPicPr>
        <p:blipFill>
          <a:blip r:embed="rId2"/>
          <a:stretch/>
        </p:blipFill>
        <p:spPr>
          <a:xfrm>
            <a:off x="290880" y="836640"/>
            <a:ext cx="8633880" cy="5040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682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/>
          </a:bodyPr>
          <a:lstStyle/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Першість ліцею з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футзалу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серед юнаків 10 та 11 класів,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присвячена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Дню пам’яті Героїв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Крут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антух\Documents\Котляр Таня\Фото\2022\Січень футбол (1)\IMG-73a083f4c3e0c09f44986abb9876a850-V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39952" cy="551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29200" y="5733256"/>
            <a:ext cx="4114800" cy="778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Першість ліцею зі стрільби серед юнаків 10 та 11 класів</a:t>
            </a: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2038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1115640" y="221040"/>
            <a:ext cx="7570440" cy="1047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ТРИБОРСТВО ЛЕГКОАТЛЕТИЧНЕ СЕРЕД ЮНАКІВ ТА ДІВЧАТ </a:t>
            </a:r>
            <a:endParaRPr lang="uk-UA" sz="2400" b="1" strike="noStrike" spc="-1" dirty="0" smtClean="0">
              <a:solidFill>
                <a:srgbClr val="111111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 dirty="0" smtClean="0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uk-UA" sz="2400" b="1" strike="noStrike" spc="-1" dirty="0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КЛАСІВ</a:t>
            </a:r>
            <a:endParaRPr lang="uk-UA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374" name="Picture 2"/>
          <p:cNvPicPr/>
          <p:nvPr/>
        </p:nvPicPr>
        <p:blipFill>
          <a:blip r:embed="rId2"/>
          <a:stretch/>
        </p:blipFill>
        <p:spPr>
          <a:xfrm>
            <a:off x="360000" y="2137320"/>
            <a:ext cx="4289760" cy="3217320"/>
          </a:xfrm>
          <a:prstGeom prst="rect">
            <a:avLst/>
          </a:prstGeom>
          <a:ln>
            <a:noFill/>
          </a:ln>
        </p:spPr>
      </p:pic>
      <p:pic>
        <p:nvPicPr>
          <p:cNvPr id="375" name="Picture 3"/>
          <p:cNvPicPr/>
          <p:nvPr/>
        </p:nvPicPr>
        <p:blipFill>
          <a:blip r:embed="rId3"/>
          <a:stretch/>
        </p:blipFill>
        <p:spPr>
          <a:xfrm>
            <a:off x="4716000" y="2137320"/>
            <a:ext cx="4320000" cy="324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331640" y="116640"/>
            <a:ext cx="6490440" cy="862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uk-UA" sz="2400" b="1" strike="noStrike" spc="-1" dirty="0">
                <a:solidFill>
                  <a:srgbClr val="070707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ПЕРШІСТЬ ЛІЦЕЮ З ВОЛЕЙБОЛУ</a:t>
            </a:r>
            <a:endParaRPr lang="uk-UA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377" name="Picture 4"/>
          <p:cNvPicPr/>
          <p:nvPr/>
        </p:nvPicPr>
        <p:blipFill>
          <a:blip r:embed="rId2"/>
          <a:stretch/>
        </p:blipFill>
        <p:spPr>
          <a:xfrm>
            <a:off x="1068840" y="1083960"/>
            <a:ext cx="4038120" cy="3020400"/>
          </a:xfrm>
          <a:prstGeom prst="rect">
            <a:avLst/>
          </a:prstGeom>
          <a:ln>
            <a:noFill/>
          </a:ln>
        </p:spPr>
      </p:pic>
      <p:pic>
        <p:nvPicPr>
          <p:cNvPr id="378" name="Picture 5"/>
          <p:cNvPicPr/>
          <p:nvPr/>
        </p:nvPicPr>
        <p:blipFill>
          <a:blip r:embed="rId3"/>
          <a:stretch/>
        </p:blipFill>
        <p:spPr>
          <a:xfrm>
            <a:off x="5123880" y="1083960"/>
            <a:ext cx="2952000" cy="2841120"/>
          </a:xfrm>
          <a:prstGeom prst="rect">
            <a:avLst/>
          </a:prstGeom>
          <a:ln>
            <a:noFill/>
          </a:ln>
        </p:spPr>
      </p:pic>
      <p:pic>
        <p:nvPicPr>
          <p:cNvPr id="379" name="Picture 6"/>
          <p:cNvPicPr/>
          <p:nvPr/>
        </p:nvPicPr>
        <p:blipFill>
          <a:blip r:embed="rId4"/>
          <a:stretch/>
        </p:blipFill>
        <p:spPr>
          <a:xfrm>
            <a:off x="1068840" y="3789000"/>
            <a:ext cx="3871440" cy="2903760"/>
          </a:xfrm>
          <a:prstGeom prst="rect">
            <a:avLst/>
          </a:prstGeom>
          <a:ln>
            <a:noFill/>
          </a:ln>
        </p:spPr>
      </p:pic>
      <p:pic>
        <p:nvPicPr>
          <p:cNvPr id="380" name="Picture 3"/>
          <p:cNvPicPr/>
          <p:nvPr/>
        </p:nvPicPr>
        <p:blipFill>
          <a:blip r:embed="rId5"/>
          <a:stretch/>
        </p:blipFill>
        <p:spPr>
          <a:xfrm>
            <a:off x="4940640" y="3638160"/>
            <a:ext cx="3538440" cy="305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6121440" y="454680"/>
            <a:ext cx="2809800" cy="6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2400" b="1" strike="noStrike" spc="-1" dirty="0" smtClean="0">
              <a:solidFill>
                <a:srgbClr val="572314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400" b="1" spc="-1" dirty="0">
              <a:solidFill>
                <a:srgbClr val="572314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400" b="1" strike="noStrike" spc="-1" dirty="0" smtClean="0">
              <a:solidFill>
                <a:srgbClr val="572314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400" b="1" spc="-1" dirty="0">
              <a:solidFill>
                <a:srgbClr val="572314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400" b="1" strike="noStrike" spc="-1" dirty="0" smtClean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400" b="1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400" b="1" strike="noStrike" spc="-1" dirty="0" smtClean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ОСВІТНЯ ДІЯЛЬНІСТЬ</a:t>
            </a:r>
          </a:p>
          <a:p>
            <a:pPr>
              <a:lnSpc>
                <a:spcPct val="100000"/>
              </a:lnSpc>
            </a:pPr>
            <a:r>
              <a:rPr lang="ru-RU" b="1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укриття</a:t>
            </a:r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(УГОДА з НДУ </a:t>
            </a:r>
            <a:r>
              <a:rPr lang="ru-RU" b="1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імені</a:t>
            </a:r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Миколи</a:t>
            </a:r>
            <a:r>
              <a:rPr lang="ru-RU" b="1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Гоголя, 2018 р.,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Ніжинським міським центром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фізичного здоров’я 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Спорт для всіх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», 2022р.)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b="1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ЗМІШАНА ФОРМА</a:t>
            </a:r>
            <a:endParaRPr lang="ru-RU" b="1" strike="noStrike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4602240" y="6120"/>
            <a:ext cx="442692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4"/>
          <p:cNvSpPr/>
          <p:nvPr/>
        </p:nvSpPr>
        <p:spPr>
          <a:xfrm>
            <a:off x="996840" y="4293000"/>
            <a:ext cx="3495240" cy="170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НАВЧАЄМОСЯ</a:t>
            </a:r>
            <a:endParaRPr lang="ru-RU" sz="2400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І </a:t>
            </a:r>
            <a:r>
              <a:rPr lang="ru-RU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семестр — 15 </a:t>
            </a:r>
            <a:r>
              <a:rPr lang="ru-RU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навчальних</a:t>
            </a:r>
            <a:r>
              <a:rPr lang="ru-RU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</a:rPr>
              <a:t>тижнів</a:t>
            </a:r>
            <a:r>
              <a:rPr lang="ru-RU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і 2 </a:t>
            </a:r>
            <a:r>
              <a:rPr lang="ru-RU" b="1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дні</a:t>
            </a:r>
            <a:r>
              <a:rPr lang="ru-RU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, ІІ семестр – 19 </a:t>
            </a:r>
            <a:r>
              <a:rPr lang="ru-RU" b="1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тижнів</a:t>
            </a:r>
            <a:r>
              <a:rPr lang="ru-RU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і 3 </a:t>
            </a:r>
            <a:r>
              <a:rPr lang="ru-RU" b="1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</a:rPr>
              <a:t>дні</a:t>
            </a:r>
            <a:endParaRPr lang="ru-RU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6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53640" y="3861048"/>
            <a:ext cx="4377600" cy="2838552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C:\Users\Сліпак\Downloads\урок в класрум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616624" cy="32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1080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1979640" y="188640"/>
            <a:ext cx="6304680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КОЗАЦЬКІ РОЗВАГИ</a:t>
            </a:r>
            <a:endParaRPr lang="ru-RU" sz="2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2" name="Picture 2"/>
          <p:cNvPicPr/>
          <p:nvPr/>
        </p:nvPicPr>
        <p:blipFill>
          <a:blip r:embed="rId2"/>
          <a:stretch/>
        </p:blipFill>
        <p:spPr>
          <a:xfrm>
            <a:off x="260640" y="1124640"/>
            <a:ext cx="8802000" cy="559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1691640" y="260640"/>
            <a:ext cx="7209000" cy="86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000" algn="ctr">
              <a:lnSpc>
                <a:spcPct val="100000"/>
              </a:lnSpc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ГРОМАДЯНСЬКО-ПАТРІОТИЧНЕ ВИХОВАННЯ</a:t>
            </a:r>
            <a:endParaRPr lang="ru-RU" sz="24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000" algn="just"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1563840" y="4977360"/>
            <a:ext cx="27752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ДЕНЬ ПАМ'ЯТІ ЖЕРТВ ГОЛОДОМОРІВ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5" name="Picture 2"/>
          <p:cNvPicPr/>
          <p:nvPr/>
        </p:nvPicPr>
        <p:blipFill>
          <a:blip r:embed="rId2"/>
          <a:stretch/>
        </p:blipFill>
        <p:spPr>
          <a:xfrm>
            <a:off x="4726800" y="1123920"/>
            <a:ext cx="4173840" cy="5565240"/>
          </a:xfrm>
          <a:prstGeom prst="rect">
            <a:avLst/>
          </a:prstGeom>
          <a:ln>
            <a:noFill/>
          </a:ln>
        </p:spPr>
      </p:pic>
      <p:pic>
        <p:nvPicPr>
          <p:cNvPr id="386" name="Picture 3"/>
          <p:cNvPicPr/>
          <p:nvPr/>
        </p:nvPicPr>
        <p:blipFill>
          <a:blip r:embed="rId3"/>
          <a:stretch/>
        </p:blipFill>
        <p:spPr>
          <a:xfrm>
            <a:off x="115560" y="1123920"/>
            <a:ext cx="4586040" cy="343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/>
          <p:cNvPicPr/>
          <p:nvPr/>
        </p:nvPicPr>
        <p:blipFill>
          <a:blip r:embed="rId2"/>
          <a:stretch/>
        </p:blipFill>
        <p:spPr>
          <a:xfrm>
            <a:off x="176400" y="1556640"/>
            <a:ext cx="8937000" cy="4631760"/>
          </a:xfrm>
          <a:prstGeom prst="rect">
            <a:avLst/>
          </a:prstGeom>
          <a:ln>
            <a:noFill/>
          </a:ln>
        </p:spPr>
      </p:pic>
      <p:sp>
        <p:nvSpPr>
          <p:cNvPr id="361" name="TextShape 1"/>
          <p:cNvSpPr txBox="1"/>
          <p:nvPr/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uk-UA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Зустріч </a:t>
            </a:r>
            <a:r>
              <a:rPr lang="uk-UA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 Дня Гідності та Свободи </a:t>
            </a:r>
            <a:endParaRPr lang="uk-UA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із </a:t>
            </a:r>
            <a:r>
              <a:rPr lang="uk-UA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фотодокументалістом</a:t>
            </a:r>
            <a:r>
              <a:rPr lang="uk-UA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Ігорем </a:t>
            </a:r>
            <a:r>
              <a:rPr lang="uk-UA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Волосянкіним</a:t>
            </a:r>
            <a:r>
              <a:rPr lang="uk-UA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
членом Національної Спілки журналістів України, членом Національної Спілки  фотохудожників </a:t>
            </a:r>
            <a:r>
              <a:rPr lang="uk-UA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України</a:t>
            </a:r>
            <a:endParaRPr lang="uk-UA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1004825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4114800" cy="1143000"/>
          </a:xfrm>
        </p:spPr>
        <p:txBody>
          <a:bodyPr>
            <a:normAutofit/>
          </a:bodyPr>
          <a:lstStyle/>
          <a:p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Покладанн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пам`ятного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знаку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вмирають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77" y="2348706"/>
            <a:ext cx="4416723" cy="331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Вантух\Documents\Котляр Таня\Фото\2022\ІІ семестр\Річниця визволення\IMG-020b05b5f70e408d283db73d55136563-V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6622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0" y="3933056"/>
            <a:ext cx="45720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uk-UA" sz="1800" b="1" dirty="0" smtClean="0">
                <a:latin typeface="Times New Roman"/>
                <a:ea typeface="Times New Roman"/>
              </a:rPr>
              <a:t>Екскурсія </a:t>
            </a:r>
            <a:r>
              <a:rPr lang="uk-UA" sz="1800" dirty="0">
                <a:latin typeface="Times New Roman"/>
                <a:ea typeface="Times New Roman"/>
              </a:rPr>
              <a:t>до музею Гідності та Пам’яті музейного комплексу Відокремленого підрозділу Національного університету біоресурсів і природокористування України «Ніжинського агротехнічного інституту</a:t>
            </a:r>
            <a:r>
              <a:rPr lang="uk-UA" sz="1800" dirty="0" smtClean="0">
                <a:latin typeface="Times New Roman"/>
                <a:ea typeface="Times New Roman"/>
              </a:rPr>
              <a:t>»</a:t>
            </a:r>
            <a:endParaRPr lang="uk-UA" sz="1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4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21014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ДО НІЖИНСЬКОГО КРАЄЗНАВЧОГО МУЗЕЮ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9" y="1949692"/>
            <a:ext cx="4570619" cy="342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005806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6612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річниці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рашистами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пульсу перемоги: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937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467544" y="116632"/>
            <a:ext cx="7704856" cy="127908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endParaRPr lang="uk-UA" sz="2800" b="1" i="1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Новорічна вистава для вихованців ніжинського центру соціально-психологічної реабілітації дітей до дня Святого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Миколая</a:t>
            </a:r>
            <a:r>
              <a:rPr lang="uk-UA" sz="28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соціально-психологічної</a:t>
            </a:r>
            <a:r>
              <a:rPr lang="uk-UA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реабілітації </a:t>
            </a:r>
            <a:r>
              <a:rPr lang="uk-UA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дітей до Дня Святого Миколая</a:t>
            </a:r>
            <a:endParaRPr lang="uk-UA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Lucida Sans Unicode"/>
            </a:endParaRPr>
          </a:p>
        </p:txBody>
      </p:sp>
      <p:pic>
        <p:nvPicPr>
          <p:cNvPr id="396" name="Picture 2"/>
          <p:cNvPicPr/>
          <p:nvPr/>
        </p:nvPicPr>
        <p:blipFill>
          <a:blip r:embed="rId2"/>
          <a:stretch/>
        </p:blipFill>
        <p:spPr>
          <a:xfrm>
            <a:off x="179640" y="1395720"/>
            <a:ext cx="4864320" cy="2736000"/>
          </a:xfrm>
          <a:prstGeom prst="rect">
            <a:avLst/>
          </a:prstGeom>
          <a:ln>
            <a:noFill/>
          </a:ln>
        </p:spPr>
      </p:pic>
      <p:pic>
        <p:nvPicPr>
          <p:cNvPr id="397" name="Picture 3"/>
          <p:cNvPicPr/>
          <p:nvPr/>
        </p:nvPicPr>
        <p:blipFill>
          <a:blip r:embed="rId3"/>
          <a:stretch/>
        </p:blipFill>
        <p:spPr>
          <a:xfrm>
            <a:off x="3765600" y="3637800"/>
            <a:ext cx="5374800" cy="3069360"/>
          </a:xfrm>
          <a:prstGeom prst="rect">
            <a:avLst/>
          </a:prstGeom>
          <a:ln>
            <a:noFill/>
          </a:ln>
        </p:spPr>
      </p:pic>
      <p:pic>
        <p:nvPicPr>
          <p:cNvPr id="398" name="Picture 4"/>
          <p:cNvPicPr/>
          <p:nvPr/>
        </p:nvPicPr>
        <p:blipFill>
          <a:blip r:embed="rId4"/>
          <a:stretch/>
        </p:blipFill>
        <p:spPr>
          <a:xfrm>
            <a:off x="5652120" y="1286258"/>
            <a:ext cx="2788560" cy="2831760"/>
          </a:xfrm>
          <a:prstGeom prst="rect">
            <a:avLst/>
          </a:prstGeom>
          <a:ln>
            <a:noFill/>
          </a:ln>
        </p:spPr>
      </p:pic>
      <p:pic>
        <p:nvPicPr>
          <p:cNvPr id="399" name="Picture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38"/>
          <a:stretch/>
        </p:blipFill>
        <p:spPr>
          <a:xfrm>
            <a:off x="173880" y="3357000"/>
            <a:ext cx="3371040" cy="3362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8827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2267640" y="537480"/>
            <a:ext cx="5503320" cy="78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000" algn="ctr">
              <a:lnSpc>
                <a:spcPct val="100000"/>
              </a:lnSpc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ПРОФОРІЄНТАЦІЙНА РОБОТА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000" algn="just">
              <a:lnSpc>
                <a:spcPct val="100000"/>
              </a:lnSpc>
            </a:pP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1259640" y="1052640"/>
            <a:ext cx="756036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Times New Roman"/>
              <a:buChar char="-"/>
            </a:pPr>
            <a:r>
              <a:rPr lang="ru-RU" sz="1400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години</a:t>
            </a:r>
            <a:r>
              <a:rPr lang="ru-RU" sz="18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спілкування</a:t>
            </a:r>
            <a:r>
              <a:rPr lang="ru-RU" sz="18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- 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«Хочу,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можу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, треба – коли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обираєш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професію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!», «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Вибір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майбутньої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професії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. Темперамент і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професія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», «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Від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мрії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до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професії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»;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Times New Roman"/>
              <a:buChar char="-"/>
            </a:pP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очно-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заочна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екскурсія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у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заклади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вищої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освіти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міста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та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України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Times New Roman"/>
              <a:buChar char="-"/>
            </a:pPr>
            <a:r>
              <a:rPr lang="ru-RU" sz="18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диспут - 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«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Вища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освіта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– мета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чи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засіб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?» ; 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Times New Roman"/>
              <a:buChar char="-"/>
            </a:pP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індивідуальні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бесіди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з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учнями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- «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Психологія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і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вибір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професії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»;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Times New Roman"/>
              <a:buChar char="-"/>
            </a:pP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батьківські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збори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- «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Самоосвітня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діяльність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особистості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та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успішна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адаптація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до умов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навчання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 в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ліцеї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в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умовах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реалій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військового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часу», «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Здібності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та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професійна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самовизначеність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підлітків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»;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Times New Roman"/>
              <a:buChar char="-"/>
            </a:pP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індивідуальні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консультації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- «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Професійне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самовизначення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1800" b="0" strike="noStrike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учнів</a:t>
            </a:r>
            <a:r>
              <a:rPr lang="ru-RU" sz="1800" b="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».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тексту 6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US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психологічна допомога та емоційна підтримка учасників освітнього процесу у період збройної агресії, у тому числі з категорії внутрішньо-переміщених осіб (психологічна просвіта</a:t>
            </a:r>
            <a:r>
              <a:rPr lang="uk-UA" sz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учнів,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години психолога, </a:t>
            </a:r>
            <a:r>
              <a:rPr lang="uk-UA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кінотренінги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індивідуальні/групові бесіди);</a:t>
            </a:r>
            <a:b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профілактика стресових станів, тривоги, страхів, </a:t>
            </a:r>
            <a:r>
              <a:rPr lang="uk-UA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адиктивної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поведінки;</a:t>
            </a:r>
            <a:b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психологічна безпека здобувачів в Інтернет-просторі;</a:t>
            </a:r>
            <a:b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вивчення психічних процесів ліцеїста методом діагностування;</a:t>
            </a:r>
            <a:b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консультативна та просвітницька робота</a:t>
            </a:r>
            <a:b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батьками та учнями.</a:t>
            </a:r>
            <a:b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ПСИХОЛОГІЧНИЙ СУПРОВІД ОП</a:t>
            </a:r>
            <a:endParaRPr lang="uk-UA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077072"/>
            <a:ext cx="3231628" cy="242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3226494"/>
            <a:ext cx="159067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882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грудня 2018 року Укладено Угоду про співпрацю з Ніжинським державним університетом імені Миколи Гоголя з метою збереження життя та здоров'я учасників освітнього процесу від надзвичайної ситуації в особливий період, шляхом укриття в захисні споруди, споруди подвійного призначення та найпростіші укриття.</a:t>
            </a:r>
          </a:p>
          <a:p>
            <a:pPr algn="just">
              <a:lnSpc>
                <a:spcPct val="11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вересня 2022 року укладено Угоду  про співпрацю з Ніжинським міським центром фізичного здоров’я «Спорт для всіх» з метою збереження життя та здоров'я учасників освітнього процесу від надзвичайної ситуації в особливий період, шляхом укриття в захисні споруди, споруди подвійного призначення та найпростіші укриття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 Інструкцію № 48 з охорони праці та безпеки життєдіяльності щодо організації та порядку дій під час укриття в захисних спорудах цивільного захисту для учасників освітнього процесу (Наказ по ліцею від 23.06.2022р. № 75-Н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року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початку 2022-2023 н. р.,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протирадіаційного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95729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обєкта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якнайпростішого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27.07.2022р.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Скановані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угоди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Гоголя,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Ніжинським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«Спорт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і науки ЧОДА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06.10.2022р. № 210). Фото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фотобанку 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ЧОДА.</a:t>
            </a: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09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57200" y="260648"/>
            <a:ext cx="8229600" cy="63367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поверх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орендодавцем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протипожежного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(системою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сигналізації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комплексом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оповіщення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VELLES;</a:t>
            </a: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2022р.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укладена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угода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№108/886ТС (наказ по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29.09.2022р.,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сигналізації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лікарнею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перезарядку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вогнегасників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щит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типу до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початком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зразку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позапланові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порядок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цільові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конкурсами,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напередодні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канікул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позачерговий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травматизму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порядку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7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18778"/>
              </p:ext>
            </p:extLst>
          </p:nvPr>
        </p:nvGraphicFramePr>
        <p:xfrm>
          <a:off x="1259631" y="764707"/>
          <a:ext cx="6624736" cy="5445686"/>
        </p:xfrm>
        <a:graphic>
          <a:graphicData uri="http://schemas.openxmlformats.org/drawingml/2006/table">
            <a:tbl>
              <a:tblPr/>
              <a:tblGrid>
                <a:gridCol w="604309"/>
                <a:gridCol w="3070382"/>
                <a:gridCol w="323742"/>
                <a:gridCol w="741719"/>
                <a:gridCol w="1230041"/>
                <a:gridCol w="654543"/>
              </a:tblGrid>
              <a:tr h="336510"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№ п/</a:t>
                      </a:r>
                      <a:r>
                        <a:rPr lang="uk-UA" sz="1000" b="1" dirty="0" err="1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/>
                          <a:ea typeface="Times New Roman"/>
                        </a:rPr>
                        <a:t>Зведена інформація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</a:rPr>
                        <a:t>Учнів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На початок </a:t>
                      </a:r>
                      <a:r>
                        <a:rPr lang="uk-UA" sz="1000" dirty="0" smtClean="0">
                          <a:effectLst/>
                          <a:latin typeface="Times New Roman"/>
                          <a:ea typeface="Times New Roman"/>
                        </a:rPr>
                        <a:t>року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Times New Roman"/>
                          <a:ea typeface="Times New Roman"/>
                        </a:rPr>
                        <a:t>180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Вибуло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Прибуло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36510"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Закінчило навчальний рік усього учнів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179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99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11 клас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99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10 клас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 gridSpan="6"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</a:rPr>
                        <a:t>10 клас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32807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Закінчило навчальний рік 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на високому рівні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7371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достатньому рівні 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55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61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середньому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 kern="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початковому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 gridSpan="2"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</a:rPr>
                        <a:t>11 клас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36510"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Закінчило навчальний рік на високому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8600"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 gridSpan="2"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/>
                          <a:ea typeface="Times New Roman"/>
                        </a:rPr>
                        <a:t>Разом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01061"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Закінчило навчальний рік 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на високому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76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102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57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3340"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6825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51435" algn="ctr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uk-UA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073" marR="470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229600" cy="347638"/>
          </a:xfrm>
        </p:spPr>
        <p:txBody>
          <a:bodyPr/>
          <a:lstStyle/>
          <a:p>
            <a:pPr algn="ctr"/>
            <a:r>
              <a:rPr kumimoji="0" lang="uk-UA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kumimoji="0" lang="uk-UA" sz="2400" b="1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РІЧНА АТЕСТАЦІЯ ЛІЦЕЇСТІВ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57200" y="332656"/>
            <a:ext cx="8229600" cy="579350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межах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просвітницької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проведено: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ризикам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пов’язаним із вибухонебезпечними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 Міжнародною 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гуманітарною організацією 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HALO TRUST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тему «Мінна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безпека» працівниками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Ніжинського  РУ ГУ ДСНС України у Чернігівській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області;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«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Світловідбиваючі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елементи, які допомагають зберегти здоров’я та життя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пішохода» працівниками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сектору ювенальної превенції Ніжинського районного відділу поліції ГУНП в Чернігівській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області;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 безпеки»,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воркшоп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медіаграмотності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«Соціальна медіа та мій цифровий слід», тренінгове заняття «(Не) дрібниці у стосунках з протидії насилля та жорстокого поводження» за участю працівників Ніжинського молодіжного центру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відеофільму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бесіди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«Про правила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вижити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НС: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валіза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«Про правила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натовпі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«Про правила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приладами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«Про правила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газовими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приладами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«Про правила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«Про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«Про правила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феєрверків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свічок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бенгальських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піротехнічних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петард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Пожежонебезпечні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горючими,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легкозаймистими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7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57200" y="404664"/>
            <a:ext cx="8229600" cy="57214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працівниками ліцею проведено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первинний інструктаж із охорони праці та безпеки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позапланові інструктажі, зокрема про роботу під час карантину, діях у надзвичайних ситуаціях, під час укриття в захисних спорудах цивільного захисту;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повторний та позачерговий інструктаж про дотримання правил пожежної та техногенної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позачерговий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травматизму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 нормативних документів із питань ОП та БЖД в закладі освіти, Порядку розслідування нещасних випадків, що сталися із здобувачами освіти під час освітнього процесу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26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57200" y="332656"/>
            <a:ext cx="8229600" cy="57935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Директором, заступниками пройдено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короткострокове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Заступник директора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пройшла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предметами»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23143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року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Заступником директора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пройдено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онлайн-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офлайн-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час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Заступниками директора,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ОП пройдено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післядипломної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К.Д.Ушинського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пройдено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та «Перша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Prometheus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пройдено онлайн-курс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«Дивись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ноги! Дивись,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«Дивись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ноги!» та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Спільнодія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Державною службою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57675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4294967295"/>
          </p:nvPr>
        </p:nvSpPr>
        <p:spPr>
          <a:xfrm>
            <a:off x="457200" y="332656"/>
            <a:ext cx="8229600" cy="57935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-14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 р.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зареєстровано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абзацом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пункту 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порядок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розслідування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Наказом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 року № 659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Надіслано повідомлення про нещасний випадок до Управління освіти і науки ЧОДА;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розслідування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розслідування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акт № 1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формою Н-Н,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копію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надіслано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інауки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ЧОДА;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нещасного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040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924480" y="6060240"/>
            <a:ext cx="82141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4B210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Основні події висвітлюються на сайті ліцею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357644" cy="522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924480" y="6060240"/>
            <a:ext cx="82141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ЛІЦЕЙ У СОЦМЕРЕЖАХ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Сліпак\Desktop\Колектив\зображення_viber_2023-03-23_18-21-37-90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09042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ліпак\Desktop\Колектив\зображення_viber_2023-03-23_18-18-50-7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354218"/>
            <a:ext cx="2264713" cy="49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Сліпак\Desktop\Колектив\зображення_viber_2023-03-23_18-20-43-47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510281"/>
            <a:ext cx="208890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466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МОРАЛЬНЕ ЗАОХОЧЕННЯ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УЧАСНИКІВ ОСВІТНЬОГО ПРОЦЕСУ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/>
          </p:nvPr>
        </p:nvSpPr>
        <p:spPr>
          <a:xfrm>
            <a:off x="457200" y="1340768"/>
            <a:ext cx="8229240" cy="4241032"/>
          </a:xfrm>
        </p:spPr>
        <p:txBody>
          <a:bodyPr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Порушено клопотання про нагородження:</a:t>
            </a:r>
          </a:p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Бондаренка Юрія Івановича, Петренко Ларису Іванівну –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Почесною грамотою Міністерства освіти і науки України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 сумлінну працю, професіоналізм, вагомий внесок у справу навчання й виховання молодого покоління.</a:t>
            </a:r>
          </a:p>
          <a:p>
            <a:pPr algn="just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Почесною грамотою Управління освіти і науки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Чернігівської обласної державної адміністрації за вагомий внесок у справу навчання й виховання молодого покоління: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Бойко Лідії Миколаївні – вчителю математики;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Мазур Наталії Павлівні – вчителю хімії;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Чернишовій Еліні Олександрівні – вчителю інформатики та технологій.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564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/>
          </p:nvPr>
        </p:nvSpPr>
        <p:spPr>
          <a:xfrm>
            <a:off x="539552" y="1844824"/>
            <a:ext cx="4015800" cy="2808312"/>
          </a:xfrm>
        </p:spPr>
        <p:txBody>
          <a:bodyPr/>
          <a:lstStyle/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ойко Лідії 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Бойко Надії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Бондаренку Юрію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Євтушенко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Альоні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Гах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Інні</a:t>
            </a:r>
          </a:p>
          <a:p>
            <a:pPr algn="just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Івахно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Наталії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Мазур Наталії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/>
          </p:nvPr>
        </p:nvSpPr>
        <p:spPr>
          <a:xfrm>
            <a:off x="4674240" y="2060848"/>
            <a:ext cx="4015800" cy="2592288"/>
          </a:xfrm>
        </p:spPr>
        <p:txBody>
          <a:bodyPr/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Павлюк Ларисі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Паливоді Юлії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Петренко Ларисі</a:t>
            </a:r>
          </a:p>
          <a:p>
            <a:pPr algn="just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Потапенку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Максиму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Фесенко Наталії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Чернишовій Еліні</a:t>
            </a:r>
          </a:p>
          <a:p>
            <a:pPr algn="just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Тетяні</a:t>
            </a:r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3600"/>
            <a:ext cx="8229240" cy="1144800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МОРАЛЬНЕ ЗАОХОЧЕННЯ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УЧАСНИКІВ ОСВІТНЬОГО ПРОЦЕСУ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ОГОЛОШЕНО ПОДЯКИ ПЕДАГОГАМ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наказ по ліцею від 06 березня 2023 року №57-Н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0851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ОГОЛОШЕНО ПОДЯКИ БАТЬКАМ УЧНІВ (58)</a:t>
            </a:r>
          </a:p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наказ по ліцею від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26 травень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2023 року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№1-РУ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35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1157400" y="260648"/>
            <a:ext cx="7497000" cy="524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9080" indent="-18000" algn="ctr">
              <a:lnSpc>
                <a:spcPct val="100000"/>
              </a:lnSpc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РОБОТА З </a:t>
            </a: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БАТЬКАМИ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000"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080" indent="-18000" algn="just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B3E2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CustomShape 2"/>
          <p:cNvSpPr/>
          <p:nvPr/>
        </p:nvSpPr>
        <p:spPr>
          <a:xfrm>
            <a:off x="611640" y="908720"/>
            <a:ext cx="8136720" cy="53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260" indent="-342900" algn="just">
              <a:buClr>
                <a:srgbClr val="000000"/>
              </a:buClr>
              <a:buFont typeface="Arial" pitchFamily="34" charset="0"/>
              <a:buChar char="•"/>
            </a:pP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спрямована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на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співпрацю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педагогічним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колективом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щодо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організації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освітнього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процесу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під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час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змішаного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0" strike="noStrike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навчання</a:t>
            </a:r>
            <a:r>
              <a:rPr lang="ru-RU" sz="2000" b="0" strike="noStrike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marL="343260" indent="-342900" algn="just">
              <a:buClr>
                <a:srgbClr val="000000"/>
              </a:buClr>
              <a:buFont typeface="Arial" pitchFamily="34" charset="0"/>
              <a:buChar char="•"/>
            </a:pP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співпраця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Благодійним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 фондом «</a:t>
            </a: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Ніжен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Times New Roman"/>
                <a:cs typeface="Times New Roman" pitchFamily="18" charset="0"/>
              </a:rPr>
              <a:t>»;</a:t>
            </a:r>
            <a:endParaRPr lang="ru-RU" sz="2000" b="0" strike="noStrike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створена комісія громадського контролю за якістю харчування  (наказ від 05.09.2022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року №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119-Н) у складі: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lvl="0" indent="354013" algn="just"/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Болох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Юлії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Миколаївни - голови комісії, </a:t>
            </a:r>
          </a:p>
          <a:p>
            <a:pPr marL="354013" lvl="0" algn="just"/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Кузуб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Наталії Миколаївни – секретаря  </a:t>
            </a:r>
          </a:p>
          <a:p>
            <a:pPr lvl="0" indent="354013" algn="just"/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Дулевич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Миколи Васильович – члена комісії</a:t>
            </a:r>
          </a:p>
          <a:p>
            <a:pPr lvl="0" indent="354013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Ващенко Анни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Анатоліївни-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члена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комісії, голови БР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lvl="0" indent="354013" algn="just"/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Міхулі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Ольги Василівни – члена комісії</a:t>
            </a:r>
          </a:p>
          <a:p>
            <a:pPr lvl="0" indent="354013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Черненко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Альони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Анатоліївни  – члена комісії</a:t>
            </a:r>
          </a:p>
          <a:p>
            <a:pPr lvl="0" indent="354013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Гавриш 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Наталії Петрівни – члена комісії</a:t>
            </a:r>
          </a:p>
          <a:p>
            <a:pPr marL="354013" lvl="0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Руденко Анастасії Олександрівни - голови учнівського самоврядування.</a:t>
            </a:r>
          </a:p>
          <a:p>
            <a:pPr marL="360" algn="just">
              <a:buClr>
                <a:srgbClr val="000000"/>
              </a:buClr>
            </a:pPr>
            <a:endParaRPr lang="ru-RU" sz="2000" b="0" strike="noStrike" spc="-1" dirty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795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395536" y="548680"/>
            <a:ext cx="8496944" cy="533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 smtClean="0">
                <a:latin typeface="Times New Roman"/>
                <a:ea typeface="Times New Roman"/>
                <a:cs typeface="Calibri"/>
              </a:rPr>
              <a:t>МАТЕРІАЛЬНО-ТЕХНІЧНЕ ЗАБЕЗПЕЧЕННЯ</a:t>
            </a:r>
            <a:endParaRPr lang="uk-UA" sz="2400" b="1" dirty="0" smtClean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 smtClean="0">
                <a:latin typeface="Times New Roman"/>
                <a:ea typeface="Times New Roman"/>
                <a:cs typeface="Calibri"/>
              </a:rPr>
              <a:t>01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червня 2022 - 31 травня 2023 року 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За рахунок коштів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 загального фонду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бюджету профінансовано витрати на загальну суму </a:t>
            </a:r>
            <a:r>
              <a:rPr lang="en-US" sz="1600" dirty="0" smtClean="0">
                <a:latin typeface="Times New Roman"/>
                <a:ea typeface="Times New Roman"/>
                <a:cs typeface="Calibri"/>
              </a:rPr>
              <a:t>1876</a:t>
            </a:r>
            <a:r>
              <a:rPr lang="uk-UA" sz="1600" smtClean="0">
                <a:latin typeface="Times New Roman"/>
                <a:ea typeface="Times New Roman"/>
                <a:cs typeface="Calibri"/>
              </a:rPr>
              <a:t>,</a:t>
            </a:r>
            <a:r>
              <a:rPr lang="en-US" sz="1600" smtClean="0">
                <a:latin typeface="Times New Roman"/>
                <a:ea typeface="Times New Roman"/>
                <a:cs typeface="Calibri"/>
              </a:rPr>
              <a:t>16</a:t>
            </a:r>
            <a:r>
              <a:rPr lang="uk-UA" sz="1600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тис. грн., в т.ч. :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1. Предмети, матеріали, обладнання та інвентар – 82,8 тис. грн. (бланки 0,7 тис. грн., канцтовари – 6,2 тис. грн., пожежний інвентар - 6,1 тис. грн., маршрутизатор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Ubiquiti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ER-6P – 12,2 тис. грн., електрообладнання (лампи, світильники) – 5,5 тис. грн., замки 2,3 тис. грн., будівельні матеріали (фарби, щітки, валики, і т.п.) –7,2 тис. грн.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2. Медикаменти для кабінету медсестри – 15,2 тис. грн.;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3. Послуги харчування учнів – 1455,06 тис. грн.;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4. Інші послуги – 132,3 тис. грн. (оренда майна – 70,6 тис. грн., телефон – 1,2 тис. грн., обслуговування комп’ютерів – 29,8 тис. грн., оплата послуг – 5,6 тис. грн. («Інтернет»);  дератизація – 2,3 тис. грн.,  установка  тривожної сигналізації - 8,3 тис. грн., поліція охорони - 0,8 тис. грн.; доступ до електронних видань – 4,8 тис. грн.; участь у семінарі – 1,6 тис. грн.; ремонт та заправка картриджів - 4,7 тис. грн.; послуги програмного забезпечення та придбання електронних ключів – 0,9 тис. грн., перезарядка вогнегасників – 1,7 тис. грн.,);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5. Відрядження – 4,6 тис. грн.;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6. Енергоносії (тепло, електроенергія, вода ) – 228,8 тис. грн</a:t>
            </a:r>
            <a:r>
              <a:rPr lang="uk-UA" sz="1600" dirty="0" smtClean="0">
                <a:latin typeface="Times New Roman"/>
                <a:ea typeface="Times New Roman"/>
                <a:cs typeface="Calibri"/>
              </a:rPr>
              <a:t>.</a:t>
            </a:r>
            <a:endParaRPr lang="uk-UA" sz="1600" dirty="0"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908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683568" y="180360"/>
            <a:ext cx="8214912" cy="10163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/>
            <a:r>
              <a:rPr lang="ru-RU" sz="24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ВНУТРІШНІЙ МОНІТОРИНГ ЯКОСТІ ОСВІТИ</a:t>
            </a:r>
            <a:endParaRPr lang="ru-RU" sz="24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27360" algn="ctr"/>
            <a:r>
              <a:rPr lang="ru-RU" sz="8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1145880" y="688556"/>
            <a:ext cx="7571520" cy="51722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/>
            <a:r>
              <a:rPr lang="ru-RU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Зрізи</a:t>
            </a:r>
            <a:r>
              <a:rPr lang="ru-RU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знань</a:t>
            </a:r>
            <a:r>
              <a:rPr lang="ru-RU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під</a:t>
            </a:r>
            <a:r>
              <a:rPr lang="ru-RU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час </a:t>
            </a:r>
            <a:r>
              <a:rPr lang="ru-RU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вивчення</a:t>
            </a:r>
            <a:r>
              <a:rPr lang="ru-RU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стану </a:t>
            </a:r>
            <a:r>
              <a:rPr lang="ru-RU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викладання</a:t>
            </a:r>
            <a:r>
              <a:rPr lang="ru-RU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предметів</a:t>
            </a:r>
            <a:r>
              <a:rPr lang="ru-RU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pc="-1" dirty="0" smtClean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ru-RU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І семестр</a:t>
            </a:r>
            <a:endParaRPr lang="ru-RU" b="1" i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343260" indent="-342900">
              <a:buClr>
                <a:srgbClr val="5F4A31"/>
              </a:buClr>
              <a:buFont typeface="Arial" pitchFamily="34" charset="0"/>
              <a:buChar char="•"/>
            </a:pP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мистецтва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ru-RU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20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(33%) -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33 (55%) 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2(3%) 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</a:t>
            </a:r>
            <a:r>
              <a:rPr lang="ru-RU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25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(42%) 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 30 (51%) 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 (7%) 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6D1014"/>
              </a:buClr>
              <a:buFont typeface="Arial" pitchFamily="34" charset="0"/>
              <a:buChar char="•"/>
            </a:pP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німецької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мови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ru-RU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13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(52%) 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10 (40%) – на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достатньому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 (8%)-на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середньому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рівні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</a:t>
            </a:r>
            <a:r>
              <a:rPr lang="ru-RU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23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(78%) – 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3(12%) 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української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літератури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</a:p>
          <a:p>
            <a:pPr algn="just"/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13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(18%)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50 (69%)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9 (13%)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algn="just"/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</a:t>
            </a: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– 50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(60%)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29 (34%)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5 (6%)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зарубіжної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літератури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</a:p>
          <a:p>
            <a:pPr algn="just"/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– 57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(70%)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16 (20%)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9 (10%)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</a:t>
            </a:r>
          </a:p>
          <a:p>
            <a:pPr algn="just"/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</a:t>
            </a: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64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(83%)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12 (16%)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1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(4%) –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1600" b="1" spc="-1" dirty="0" smtClean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just"/>
            <a:endParaRPr lang="ru-RU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buClr>
                <a:srgbClr val="6D1014"/>
              </a:buClr>
              <a:buFont typeface="Wingdings" charset="2"/>
              <a:buChar char=""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50000"/>
              </a:lnSpc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7360" algn="ctr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0" y="43920"/>
            <a:ext cx="183600" cy="36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662944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755576" y="404664"/>
            <a:ext cx="727280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Станом на 01.06.2022р. на </a:t>
            </a:r>
            <a:r>
              <a:rPr lang="uk-UA" sz="1600" b="1" dirty="0" err="1" smtClean="0">
                <a:latin typeface="Times New Roman"/>
                <a:ea typeface="Times New Roman"/>
                <a:cs typeface="Calibri"/>
              </a:rPr>
              <a:t>спецрахунку</a:t>
            </a:r>
            <a:r>
              <a:rPr lang="uk-UA" sz="1600" b="1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ліцею в казначействі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залишок коштів становив 30217,04 грн..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Надійшло плати за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додаткові освітні послуги  на </a:t>
            </a:r>
            <a:r>
              <a:rPr lang="uk-UA" sz="1600" b="1" dirty="0" err="1" smtClean="0">
                <a:latin typeface="Times New Roman"/>
                <a:ea typeface="Times New Roman"/>
                <a:cs typeface="Calibri"/>
              </a:rPr>
              <a:t>спецрахунок</a:t>
            </a:r>
            <a:r>
              <a:rPr lang="uk-UA" sz="1600" dirty="0" smtClean="0">
                <a:latin typeface="Times New Roman"/>
                <a:ea typeface="Times New Roman"/>
                <a:cs typeface="Calibri"/>
              </a:rPr>
              <a:t>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-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236,8 тис. грн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.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За рахунок коштів спеціального фонду бюджету профінансовано витрати на загальну суму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 241,3 тис. грн.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, в т.ч. : заробітна плата – 222,9 тис. грн.; енергоносії (тепло, електроенергія, вода ) – 9,7 тис. грн.; страхування майна – 4,5 тис.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грн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; доступ до інформаційних </a:t>
            </a:r>
            <a:r>
              <a:rPr lang="uk-UA" sz="1600" dirty="0" smtClean="0">
                <a:latin typeface="Times New Roman"/>
                <a:ea typeface="Times New Roman"/>
                <a:cs typeface="Calibri"/>
              </a:rPr>
              <a:t>ресурсів - 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3,3 тис. грн.; конверти, марки </a:t>
            </a:r>
            <a:r>
              <a:rPr lang="uk-UA" sz="1600" dirty="0" smtClean="0">
                <a:latin typeface="Times New Roman"/>
                <a:ea typeface="Times New Roman"/>
                <a:cs typeface="Calibri"/>
              </a:rPr>
              <a:t>–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 smtClean="0">
                <a:latin typeface="Times New Roman"/>
                <a:ea typeface="Times New Roman"/>
                <a:cs typeface="Calibri"/>
              </a:rPr>
              <a:t>0,9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тис. </a:t>
            </a:r>
            <a:r>
              <a:rPr lang="uk-UA" sz="1600" dirty="0" smtClean="0">
                <a:latin typeface="Times New Roman"/>
                <a:ea typeface="Times New Roman"/>
                <a:cs typeface="Calibri"/>
              </a:rPr>
              <a:t>грн.</a:t>
            </a:r>
            <a:r>
              <a:rPr lang="uk-UA" sz="1600" dirty="0" smtClean="0">
                <a:latin typeface="Calibri"/>
                <a:ea typeface="Times New Roman"/>
                <a:cs typeface="Calibri"/>
              </a:rPr>
              <a:t> </a:t>
            </a:r>
            <a:r>
              <a:rPr lang="uk-UA" sz="1600" b="1" dirty="0" smtClean="0">
                <a:latin typeface="Times New Roman"/>
                <a:ea typeface="Times New Roman"/>
                <a:cs typeface="Calibri"/>
              </a:rPr>
              <a:t>Залишок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коштів на спеціальному рахунку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–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25747,38 грн</a:t>
            </a:r>
            <a:r>
              <a:rPr lang="uk-UA" sz="1600" dirty="0" smtClean="0">
                <a:latin typeface="Times New Roman"/>
                <a:ea typeface="Times New Roman"/>
                <a:cs typeface="Calibri"/>
              </a:rPr>
              <a:t>.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Станом на 01.06.2022 р. на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благодійному рахунку ліцею в казначействі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залишок коштів становив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 45168,84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грн..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Надійшло коштів за період із 01.06.2022 року по 31.05.2023 року  -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180,00 грн. </a:t>
            </a:r>
            <a:endParaRPr lang="uk-UA" sz="1600" b="1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Calibri"/>
              </a:rPr>
              <a:t>За кошти з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благодійного рахунку  в казначействі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профінансовано витрати на загальну суму </a:t>
            </a:r>
            <a:r>
              <a:rPr lang="uk-UA" sz="1600" b="1" dirty="0">
                <a:latin typeface="Times New Roman"/>
                <a:ea typeface="Times New Roman"/>
                <a:cs typeface="Calibri"/>
              </a:rPr>
              <a:t>45,1 тис. грн.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, в т.ч. </a:t>
            </a:r>
            <a:r>
              <a:rPr lang="uk-UA" sz="1600" dirty="0">
                <a:latin typeface="Calibri"/>
                <a:ea typeface="Calibri"/>
                <a:cs typeface="Calibri"/>
              </a:rPr>
              <a:t>(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світильник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світлодіодний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LEBRON L-LPO 36Вт 1,2м- 0,8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тис.грн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.</a:t>
            </a:r>
            <a:r>
              <a:rPr lang="uk-UA" sz="1600" dirty="0">
                <a:latin typeface="Calibri"/>
                <a:ea typeface="Calibri"/>
                <a:cs typeface="Calibri"/>
              </a:rPr>
              <a:t>, </a:t>
            </a:r>
            <a:r>
              <a:rPr lang="uk-UA" sz="1600" dirty="0">
                <a:latin typeface="Times New Roman"/>
                <a:ea typeface="Calibri"/>
                <a:cs typeface="Calibri"/>
              </a:rPr>
              <a:t>т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очка доступу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Ubiquiti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UniFi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Wi-Fi 6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Pro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- 9,2 тис.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грн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;</a:t>
            </a:r>
            <a:r>
              <a:rPr lang="uk-UA" sz="1600" dirty="0">
                <a:latin typeface="Calibri"/>
                <a:ea typeface="Calibri"/>
                <a:cs typeface="Calibri"/>
              </a:rPr>
              <a:t>,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інжектор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PoE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FoxGate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802,3 – 2,1 тис. грн.;</a:t>
            </a:r>
            <a:r>
              <a:rPr lang="uk-UA" sz="1600" dirty="0">
                <a:latin typeface="Calibri"/>
                <a:ea typeface="Calibri"/>
                <a:cs typeface="Calibri"/>
              </a:rPr>
              <a:t>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точка доступу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Ubiquiti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UniFi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Wi-Fi 6 Long-Range 2 шт. – 20,4 тис.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грн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;</a:t>
            </a:r>
            <a:r>
              <a:rPr lang="uk-UA" sz="1600" dirty="0">
                <a:latin typeface="Calibri"/>
                <a:ea typeface="Calibri"/>
                <a:cs typeface="Calibri"/>
              </a:rPr>
              <a:t>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вентилятор осьовий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Вентс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150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Квайт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2 </a:t>
            </a:r>
            <a:r>
              <a:rPr lang="uk-UA" sz="1600" dirty="0" err="1">
                <a:latin typeface="Times New Roman"/>
                <a:ea typeface="Times New Roman"/>
                <a:cs typeface="Calibri"/>
              </a:rPr>
              <a:t>шт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 – 7 тис. грн.;</a:t>
            </a:r>
            <a:r>
              <a:rPr lang="uk-UA" sz="1600" dirty="0">
                <a:latin typeface="Calibri"/>
                <a:ea typeface="Calibri"/>
                <a:cs typeface="Calibri"/>
              </a:rPr>
              <a:t> </a:t>
            </a:r>
            <a:r>
              <a:rPr lang="uk-UA" sz="1600" dirty="0">
                <a:latin typeface="Times New Roman"/>
                <a:ea typeface="Times New Roman"/>
                <a:cs typeface="Calibri"/>
              </a:rPr>
              <a:t>кабелі (Кабель UTP CAT5e 100м, Кабель OLFLEX SMART 108 2*2,5) -5,6 тис. грн.)</a:t>
            </a:r>
            <a:endParaRPr lang="uk-UA" sz="1600" dirty="0">
              <a:latin typeface="Calibri"/>
              <a:ea typeface="Calibri"/>
              <a:cs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  <a:cs typeface="Calibri"/>
              </a:rPr>
              <a:t>Залишок коштів на 10.06.2023 р. на благодійному рахунку в казначействі – 265,84 грн.</a:t>
            </a:r>
            <a:endParaRPr lang="uk-UA" sz="1600" dirty="0"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5010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188638"/>
            <a:ext cx="8712968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47900" algn="l"/>
              </a:tabLst>
            </a:pPr>
            <a:r>
              <a:rPr lang="uk-UA" sz="1400" dirty="0">
                <a:latin typeface="Times New Roman"/>
                <a:ea typeface="Times New Roman"/>
                <a:cs typeface="Calibri"/>
              </a:rPr>
              <a:t>Отримано </a:t>
            </a:r>
            <a:r>
              <a:rPr lang="uk-UA" sz="1400" b="1" dirty="0">
                <a:latin typeface="Times New Roman"/>
                <a:ea typeface="Times New Roman"/>
                <a:cs typeface="Calibri"/>
              </a:rPr>
              <a:t>благодійної </a:t>
            </a:r>
            <a:r>
              <a:rPr lang="ru-RU" sz="1400" b="1" dirty="0" err="1">
                <a:latin typeface="Times New Roman"/>
                <a:ea typeface="Calibri"/>
                <a:cs typeface="Calibri"/>
              </a:rPr>
              <a:t>допомоги</a:t>
            </a:r>
            <a:r>
              <a:rPr lang="ru-RU" sz="1400" b="1" dirty="0">
                <a:latin typeface="Times New Roman"/>
                <a:ea typeface="Calibri"/>
                <a:cs typeface="Calibri"/>
              </a:rPr>
              <a:t>: ВСЬОГО</a:t>
            </a:r>
            <a:r>
              <a:rPr lang="ru-RU" sz="1400" dirty="0">
                <a:latin typeface="Times New Roman"/>
                <a:ea typeface="Calibri"/>
                <a:cs typeface="Calibri"/>
              </a:rPr>
              <a:t> -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624 тис. </a:t>
            </a:r>
            <a:r>
              <a:rPr lang="uk-UA" sz="1400" dirty="0" smtClean="0">
                <a:latin typeface="Times New Roman"/>
                <a:ea typeface="Calibri"/>
                <a:cs typeface="Calibri"/>
              </a:rPr>
              <a:t>грн. </a:t>
            </a:r>
            <a:r>
              <a:rPr lang="uk-UA" sz="1400" b="1" dirty="0" smtClean="0">
                <a:latin typeface="Times New Roman"/>
                <a:ea typeface="Calibri"/>
                <a:cs typeface="Calibri"/>
              </a:rPr>
              <a:t>в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натуральній формі </a:t>
            </a:r>
            <a:endParaRPr lang="uk-UA" sz="14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47900" algn="l"/>
              </a:tabLst>
            </a:pPr>
            <a:r>
              <a:rPr lang="uk-UA" sz="1400" b="1" dirty="0">
                <a:latin typeface="Times New Roman"/>
                <a:ea typeface="Calibri"/>
                <a:cs typeface="Calibri"/>
              </a:rPr>
              <a:t>- від «</a:t>
            </a:r>
            <a:r>
              <a:rPr lang="en-US" sz="1400" b="1" dirty="0">
                <a:latin typeface="Times New Roman"/>
                <a:ea typeface="Calibri"/>
                <a:cs typeface="Calibri"/>
              </a:rPr>
              <a:t>Ukraine House DC Foundation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»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ноутбуки 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HP 255 G8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в кількості </a:t>
            </a:r>
            <a:r>
              <a:rPr lang="en-US" sz="1400" b="1" dirty="0">
                <a:latin typeface="Times New Roman"/>
                <a:ea typeface="Calibri"/>
                <a:cs typeface="Calibri"/>
              </a:rPr>
              <a:t>20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шт.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загальною вартістю</a:t>
            </a:r>
            <a:r>
              <a:rPr lang="en-US" sz="1400" b="1" dirty="0">
                <a:latin typeface="Times New Roman"/>
                <a:ea typeface="Calibri"/>
                <a:cs typeface="Calibri"/>
              </a:rPr>
              <a:t> 390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 тис. грн. </a:t>
            </a:r>
            <a:endParaRPr lang="uk-UA" sz="14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47900" algn="l"/>
              </a:tabLst>
            </a:pPr>
            <a:r>
              <a:rPr lang="uk-UA" sz="1400" dirty="0">
                <a:latin typeface="Times New Roman"/>
                <a:ea typeface="Calibri"/>
                <a:cs typeface="Calibri"/>
              </a:rPr>
              <a:t>- від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Центру матеріально-технічного та інформаційного забезпечення освітніх закладів» Чернігівської обласної ради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ноутбуки 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Lenovo ChromeBook300e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в кількості 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10  шт.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на  суму 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54,6 тис. грн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.,  бойлери  в  кількості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2 шт.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на суму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 9,8 тис. грн.</a:t>
            </a:r>
            <a:endParaRPr lang="uk-UA" sz="14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47900" algn="l"/>
              </a:tabLst>
            </a:pPr>
            <a:r>
              <a:rPr lang="uk-UA" sz="1400" dirty="0">
                <a:latin typeface="Times New Roman"/>
                <a:ea typeface="Calibri"/>
                <a:cs typeface="Calibri"/>
              </a:rPr>
              <a:t>- від 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«Благодійний  фонд «Підтримую добрі справи»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у вигляді гнучких пластикових  рефлекторних  пов’язок  в  кількості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179 шт.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загальною  сумою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4,5 тис. грн.</a:t>
            </a:r>
            <a:endParaRPr lang="uk-UA" sz="14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47900" algn="l"/>
              </a:tabLst>
            </a:pPr>
            <a:r>
              <a:rPr lang="uk-UA" sz="1400" dirty="0">
                <a:latin typeface="Times New Roman"/>
                <a:ea typeface="Calibri"/>
                <a:cs typeface="Calibri"/>
              </a:rPr>
              <a:t>- гуманітарна допомога від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ГО «Чернігівський громадський комітет захисту прав людини» у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вигляді гігієнічних наборів для установ у кількості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 6 шт.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загальною вартістю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107,9 тис. грн.</a:t>
            </a:r>
            <a:endParaRPr lang="uk-UA" sz="14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47900" algn="l"/>
              </a:tabLst>
            </a:pPr>
            <a:r>
              <a:rPr lang="uk-UA" sz="1400" b="1" dirty="0">
                <a:latin typeface="Times New Roman"/>
                <a:ea typeface="Calibri"/>
                <a:cs typeface="Calibri"/>
              </a:rPr>
              <a:t>- </a:t>
            </a:r>
            <a:r>
              <a:rPr lang="uk-UA" sz="1400" b="1" dirty="0" smtClean="0">
                <a:latin typeface="Times New Roman"/>
                <a:ea typeface="Calibri"/>
                <a:cs typeface="Calibri"/>
              </a:rPr>
              <a:t>від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батьківського комітету ліцею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:</a:t>
            </a:r>
            <a:endParaRPr lang="uk-UA" sz="14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latin typeface="Times New Roman"/>
                <a:ea typeface="Calibri"/>
                <a:cs typeface="Calibri"/>
              </a:rPr>
              <a:t>-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через БФ «</a:t>
            </a:r>
            <a:r>
              <a:rPr lang="uk-UA" sz="1400" b="1" dirty="0" err="1">
                <a:latin typeface="Times New Roman"/>
                <a:ea typeface="Calibri"/>
                <a:cs typeface="Calibri"/>
              </a:rPr>
              <a:t>Ніжен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»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:  фарби, емаль, </a:t>
            </a:r>
            <a:r>
              <a:rPr lang="uk-UA" sz="1400" dirty="0" err="1">
                <a:latin typeface="Times New Roman"/>
                <a:ea typeface="Calibri"/>
                <a:cs typeface="Calibri"/>
              </a:rPr>
              <a:t>грунтівка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в кількості 8 од. загальною вартістю 1,7 тис. грн. , шкільні журнали в кількості 6 шт. загальною вартістю 1,3 тис. грн., “Науково-методичний вісник” в кількості 13 шт. на суму 2,8 тис. грн. , точка доступу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Ubiquiti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UniFi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Wi-Fi 6 Pro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в кількості 1 шт. вартістю 9,2 тис. грн., блок живлення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Ubiquiti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EP-54V-72W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в кількості 1 </a:t>
            </a:r>
            <a:r>
              <a:rPr lang="uk-UA" sz="1400" dirty="0" err="1">
                <a:latin typeface="Times New Roman"/>
                <a:ea typeface="Calibri"/>
                <a:cs typeface="Calibri"/>
              </a:rPr>
              <a:t>шт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.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вартістю 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9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,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4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тис. грн., лампи 12-48 вольт е27 з патронами е27 в кількості 3 шт. вартістю 1,3 тис. грн., </a:t>
            </a:r>
            <a:r>
              <a:rPr lang="uk-UA" sz="1400" dirty="0" err="1">
                <a:latin typeface="Times New Roman"/>
                <a:ea typeface="Calibri"/>
                <a:cs typeface="Calibri"/>
              </a:rPr>
              <a:t>термопот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Magio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MG-968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в кількості 1 шт. вартістю 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2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,5 тис. грн.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(</a:t>
            </a:r>
            <a:r>
              <a:rPr lang="uk-UA" sz="1400" b="1" dirty="0" err="1">
                <a:latin typeface="Times New Roman"/>
                <a:ea typeface="Calibri"/>
                <a:cs typeface="Calibri"/>
              </a:rPr>
              <a:t>всього-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 28,2 тис. грн.)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.</a:t>
            </a:r>
            <a:endParaRPr lang="uk-UA" sz="14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latin typeface="Times New Roman"/>
                <a:ea typeface="Calibri"/>
                <a:cs typeface="Calibri"/>
              </a:rPr>
              <a:t>-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від батьківського комітету ліцею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: лампи настільні в кількості 3 шт. загальною вартістю 1,5 тис. грн., плакат «Гордість ліцею» вартістю 0,4 тис. грн., </a:t>
            </a:r>
            <a:r>
              <a:rPr lang="uk-UA" sz="1400" dirty="0" err="1">
                <a:latin typeface="Times New Roman"/>
                <a:ea typeface="Calibri"/>
                <a:cs typeface="Calibri"/>
              </a:rPr>
              <a:t>біотуалет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вартістю 5,3 тис. грн., відра у кількості 3 шт. загальною вартістю 0,4 тис. грн., акумулятор вартістю 2,2 тис. грн. та комплектуючі до акумулятора вартістю 0,3 тис. грн., точка доступу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Ubiquiti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UniFi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Wi-Fi 6 Pro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в кількості 1 шт. вартістю 9,2 тис. грн., інжектори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PoE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FoxGate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802.3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af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/at/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bt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75 </a:t>
            </a:r>
            <a:r>
              <a:rPr lang="en-US" sz="1400" dirty="0" err="1">
                <a:latin typeface="Times New Roman"/>
                <a:ea typeface="Calibri"/>
                <a:cs typeface="Calibri"/>
              </a:rPr>
              <a:t>Bt</a:t>
            </a:r>
            <a:r>
              <a:rPr lang="en-US" sz="1400" dirty="0">
                <a:latin typeface="Times New Roman"/>
                <a:ea typeface="Calibri"/>
                <a:cs typeface="Calibri"/>
              </a:rPr>
              <a:t>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в кількості 2 шт. загальною вартістю 4,2 тис. грн., сантехнічне (крани, труби, </a:t>
            </a:r>
            <a:r>
              <a:rPr lang="uk-UA" sz="1400" dirty="0" err="1">
                <a:latin typeface="Times New Roman"/>
                <a:ea typeface="Calibri"/>
                <a:cs typeface="Calibri"/>
              </a:rPr>
              <a:t>фітінги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) та електричне (кабелі, вимикачі) обладнання для поточного ремонту </a:t>
            </a:r>
            <a:r>
              <a:rPr lang="uk-UA" sz="1400" dirty="0" smtClean="0">
                <a:latin typeface="Times New Roman"/>
                <a:ea typeface="Calibri"/>
                <a:cs typeface="Calibri"/>
              </a:rPr>
              <a:t>- 5,5 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тис. грн.  (всього – 29,0 тис. </a:t>
            </a:r>
            <a:r>
              <a:rPr lang="uk-UA" sz="1400" dirty="0" err="1">
                <a:latin typeface="Times New Roman"/>
                <a:ea typeface="Calibri"/>
                <a:cs typeface="Calibri"/>
              </a:rPr>
              <a:t>грн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).</a:t>
            </a:r>
            <a:endParaRPr lang="uk-UA" sz="1400" dirty="0">
              <a:latin typeface="Calibri"/>
              <a:ea typeface="Calibri"/>
              <a:cs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latin typeface="Times New Roman"/>
                <a:ea typeface="Calibri"/>
                <a:cs typeface="Calibri"/>
              </a:rPr>
              <a:t>Станом на 01.06.2022 р.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залишок коштів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на рахунку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БФ «</a:t>
            </a:r>
            <a:r>
              <a:rPr lang="uk-UA" sz="1400" b="1" dirty="0" err="1">
                <a:latin typeface="Times New Roman"/>
                <a:ea typeface="Calibri"/>
                <a:cs typeface="Calibri"/>
              </a:rPr>
              <a:t>Ніжен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»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 становив 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23712,38 грн</a:t>
            </a:r>
            <a:r>
              <a:rPr lang="uk-UA" sz="1400" dirty="0">
                <a:latin typeface="Times New Roman"/>
                <a:ea typeface="Calibri"/>
                <a:cs typeface="Calibri"/>
              </a:rPr>
              <a:t>.  Надійшло із 01.06.2022 р. -</a:t>
            </a:r>
            <a:r>
              <a:rPr lang="uk-UA" sz="1400" b="1" dirty="0">
                <a:latin typeface="Times New Roman"/>
                <a:ea typeface="Calibri"/>
                <a:cs typeface="Calibri"/>
              </a:rPr>
              <a:t> 10.5 тис. </a:t>
            </a:r>
            <a:r>
              <a:rPr lang="uk-UA" sz="1400" b="1" dirty="0" smtClean="0">
                <a:latin typeface="Times New Roman"/>
                <a:ea typeface="Calibri"/>
                <a:cs typeface="Calibri"/>
              </a:rPr>
              <a:t>грн</a:t>
            </a:r>
            <a:r>
              <a:rPr lang="uk-UA" sz="1400" b="1" smtClean="0">
                <a:latin typeface="Times New Roman"/>
                <a:ea typeface="Calibri"/>
                <a:cs typeface="Calibri"/>
              </a:rPr>
              <a:t>.</a:t>
            </a:r>
            <a:r>
              <a:rPr lang="uk-UA" sz="1400" smtClean="0">
                <a:latin typeface="Calibri"/>
                <a:ea typeface="Calibri"/>
                <a:cs typeface="Calibri"/>
              </a:rPr>
              <a:t> </a:t>
            </a:r>
            <a:r>
              <a:rPr lang="uk-UA" sz="1400" b="1" smtClean="0">
                <a:latin typeface="Times New Roman"/>
                <a:ea typeface="Times New Roman"/>
                <a:cs typeface="Calibri"/>
              </a:rPr>
              <a:t>На </a:t>
            </a:r>
            <a:r>
              <a:rPr lang="uk-UA" sz="1400" b="1" dirty="0">
                <a:latin typeface="Times New Roman"/>
                <a:ea typeface="Times New Roman"/>
                <a:cs typeface="Calibri"/>
              </a:rPr>
              <a:t>01.06.2023 р. залишок коштів на рахунку </a:t>
            </a:r>
            <a:r>
              <a:rPr lang="uk-UA" sz="1400" b="1" dirty="0" smtClean="0">
                <a:latin typeface="Times New Roman"/>
                <a:ea typeface="Times New Roman"/>
                <a:cs typeface="Calibri"/>
              </a:rPr>
              <a:t>БФ «</a:t>
            </a:r>
            <a:r>
              <a:rPr lang="uk-UA" sz="1400" b="1" dirty="0" err="1" smtClean="0">
                <a:latin typeface="Times New Roman"/>
                <a:ea typeface="Times New Roman"/>
                <a:cs typeface="Calibri"/>
              </a:rPr>
              <a:t>Ніжен</a:t>
            </a:r>
            <a:r>
              <a:rPr lang="uk-UA" sz="1400" b="1" dirty="0">
                <a:latin typeface="Times New Roman"/>
                <a:ea typeface="Times New Roman"/>
                <a:cs typeface="Calibri"/>
              </a:rPr>
              <a:t>» – 5976,66 грн.</a:t>
            </a:r>
            <a:endParaRPr lang="uk-UA" sz="1400" dirty="0"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034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ПИТАННЯ, ЯКІ НЕОБХІДНО ВИРІШИТЬ</a:t>
            </a:r>
            <a:endParaRPr 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</a:endParaRPr>
          </a:p>
          <a:p>
            <a:endParaRPr lang="uk-UA" dirty="0"/>
          </a:p>
        </p:txBody>
      </p:sp>
      <p:sp>
        <p:nvSpPr>
          <p:cNvPr id="2" name="Прямокутник 1"/>
          <p:cNvSpPr/>
          <p:nvPr/>
        </p:nvSpPr>
        <p:spPr>
          <a:xfrm>
            <a:off x="683568" y="1916832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- забезпечити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зворотній зв’язок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та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конструктивну комунікацію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між усіма учасниками освітнього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процесу (важливість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вибору очної форми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навчання </a:t>
            </a:r>
            <a:r>
              <a:rPr lang="uk-UA" sz="2400" smtClean="0">
                <a:solidFill>
                  <a:prstClr val="black"/>
                </a:solidFill>
                <a:latin typeface="Times New Roman"/>
                <a:ea typeface="Times New Roman"/>
              </a:rPr>
              <a:t>та взаємної відповідальності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);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>
              <a:defRPr/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- активізувати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роботу з використання в освітньому процесі </a:t>
            </a:r>
            <a:r>
              <a:rPr lang="uk-UA" sz="2400" dirty="0" err="1">
                <a:solidFill>
                  <a:srgbClr val="221F1F"/>
                </a:solidFill>
                <a:latin typeface="Times New Roman"/>
                <a:ea typeface="Times New Roman"/>
              </a:rPr>
              <a:t>Chrome</a:t>
            </a:r>
            <a:r>
              <a:rPr lang="uk-UA" sz="2400" dirty="0">
                <a:solidFill>
                  <a:srgbClr val="221F1F"/>
                </a:solidFill>
                <a:latin typeface="Times New Roman"/>
                <a:ea typeface="Times New Roman"/>
              </a:rPr>
              <a:t> OS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;</a:t>
            </a:r>
          </a:p>
          <a:p>
            <a:pPr lvl="0" algn="just">
              <a:defRPr/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- </a:t>
            </a:r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здійснення моніторингу </a:t>
            </a: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якості навчання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23535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Мирного неба над головою! Патріотична картинка з білими голубами та  українським жовто-блакитним прапором. #PrayForUkraine #StopRuss… | Ukraine,  Country flags, Pe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408710" cy="64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683568" y="412200"/>
            <a:ext cx="8214912" cy="7845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/>
            <a:r>
              <a:rPr lang="ru-RU" sz="24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ВНУТРІШНІЙ МОНІТОРИНГ ЯКОСТІ ОСВІТИ</a:t>
            </a:r>
            <a:endParaRPr lang="ru-RU" sz="24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27360" algn="ctr"/>
            <a:r>
              <a:rPr lang="ru-RU" sz="8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1145880" y="980728"/>
            <a:ext cx="7571520" cy="4880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/>
            <a:r>
              <a:rPr lang="ru-RU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Зрізи</a:t>
            </a:r>
            <a:r>
              <a:rPr lang="ru-RU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знань</a:t>
            </a:r>
            <a:r>
              <a:rPr lang="ru-RU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під</a:t>
            </a:r>
            <a:r>
              <a:rPr lang="ru-RU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час </a:t>
            </a:r>
            <a:r>
              <a:rPr lang="ru-RU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вивчення</a:t>
            </a:r>
            <a:r>
              <a:rPr lang="ru-RU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стану </a:t>
            </a:r>
            <a:r>
              <a:rPr lang="ru-RU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викладання</a:t>
            </a:r>
            <a:r>
              <a:rPr lang="ru-RU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предметів</a:t>
            </a:r>
            <a:r>
              <a:rPr lang="ru-RU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pc="-1" dirty="0" smtClean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ru-RU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ІІ семестр</a:t>
            </a:r>
            <a:endParaRPr lang="ru-RU" b="1" i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343260" indent="-342900">
              <a:buClr>
                <a:srgbClr val="5F4A31"/>
              </a:buClr>
              <a:buFont typeface="Arial" pitchFamily="34" charset="0"/>
              <a:buChar char="•"/>
            </a:pP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фізики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і </a:t>
            </a: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астрономії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ru-RU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27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35%)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-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48 (62%)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 (4%)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;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 </a:t>
            </a:r>
            <a:r>
              <a:rPr lang="ru-RU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38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учнів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49%)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34 (44%)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2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(3%)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середній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рівень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6D1014"/>
              </a:buClr>
              <a:buFont typeface="Arial" pitchFamily="34" charset="0"/>
              <a:buChar char="•"/>
            </a:pP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громадянської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освіти</a:t>
            </a:r>
            <a:r>
              <a:rPr lang="ru-RU" sz="1600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 </a:t>
            </a:r>
            <a:r>
              <a:rPr lang="ru-RU" sz="1600" b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</a:t>
            </a:r>
            <a:r>
              <a:rPr lang="ru-RU" sz="16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62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учні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(75%)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високий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 (22%) 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 на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достатньому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 (3%) - на </a:t>
            </a:r>
            <a:r>
              <a:rPr lang="ru-RU" sz="1600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середньому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1600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рівні</a:t>
            </a:r>
            <a:r>
              <a:rPr lang="ru-RU" sz="16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.</a:t>
            </a:r>
            <a:endParaRPr lang="ru-RU" sz="16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buClr>
                <a:srgbClr val="6D1014"/>
              </a:buClr>
              <a:buFont typeface="Wingdings" charset="2"/>
              <a:buChar char=""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50000"/>
              </a:lnSpc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7360" algn="ctr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0" y="43920"/>
            <a:ext cx="183600" cy="36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9108769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683568" y="412200"/>
            <a:ext cx="8214912" cy="7845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marL="27360" algn="ctr"/>
            <a:r>
              <a:rPr lang="ru-RU" sz="24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400" b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ВНУТРІШНІЙ МОНІТОРИНГ ЯКОСТІ ОСВІТИ</a:t>
            </a:r>
            <a:endParaRPr lang="ru-RU" sz="24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marL="27360" algn="ctr"/>
            <a:r>
              <a:rPr lang="ru-RU" sz="800" b="1" spc="-1" dirty="0">
                <a:solidFill>
                  <a:srgbClr val="5F4A31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1145880" y="980728"/>
            <a:ext cx="7571520" cy="52565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45000"/>
          <a:lstStyle/>
          <a:p>
            <a:pPr algn="ctr"/>
            <a:r>
              <a:rPr lang="ru-RU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Директорські</a:t>
            </a:r>
            <a:r>
              <a:rPr lang="ru-RU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контрольні</a:t>
            </a:r>
            <a:r>
              <a:rPr lang="ru-RU" b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b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роботи</a:t>
            </a:r>
            <a:endParaRPr lang="ru-RU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ru-RU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І семестр</a:t>
            </a:r>
          </a:p>
          <a:p>
            <a:pPr algn="just"/>
            <a:r>
              <a:rPr lang="ru-RU" sz="1600" b="1" i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1600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pc="-1" dirty="0" err="1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1600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77 (46%) продемонстрували високий і достатній рівень знань, 78 (47%) – середній рівень, 12(7%)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початковий.</a:t>
            </a:r>
          </a:p>
          <a:p>
            <a:pPr algn="just"/>
            <a:r>
              <a:rPr lang="uk-UA" sz="16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Із англійської мови </a:t>
            </a:r>
            <a:r>
              <a:rPr lang="uk-UA" sz="1600" dirty="0">
                <a:latin typeface="Times New Roman" pitchFamily="18" charset="0"/>
                <a:ea typeface="Times New Roman"/>
                <a:cs typeface="Times New Roman" pitchFamily="18" charset="0"/>
              </a:rPr>
              <a:t>142 учнів, що становить 75%, справилися із завданнями на високому й достатньому рівнях, 42(24%) – на середньому рівні, 2(1%) – на початковому </a:t>
            </a:r>
            <a:r>
              <a:rPr lang="uk-UA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рівні. </a:t>
            </a:r>
          </a:p>
          <a:p>
            <a:pPr algn="just"/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Із історії України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48 (71%) учнів контрольну роботу виконали на високому й достатньому рівнях, 16 учнів, що становить 29% – на середньому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рівні.</a:t>
            </a:r>
          </a:p>
          <a:p>
            <a:pPr algn="just"/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Із математики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116 учнів (76%) продемонстрували високий і достатній рівень знань, 37(24%) – середній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рівень.</a:t>
            </a:r>
          </a:p>
          <a:p>
            <a:pPr algn="ctr"/>
            <a:r>
              <a:rPr lang="uk-UA" sz="1600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ІІ семестр</a:t>
            </a:r>
          </a:p>
          <a:p>
            <a:pPr algn="just"/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Із української мови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75 (44%) учнів продемонстрували високий рівень знань, 84 (49%) -  достатній рівень, 13 (7%) – середній рівень. 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Із англійської мови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170 учнів, що становить 95%, справилися із завданнями на високому й достатньому рівнях, 9 (5%) – на середньому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рівні. </a:t>
            </a:r>
            <a:endParaRPr lang="ru-RU" sz="1600" b="1" i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Із історії України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151 (90%) учнів контрольну роботу виконали на високому й достатньому рівнях, 17 учнів, що становить 10% – на середньому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рівні.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360">
              <a:buClr>
                <a:srgbClr val="6D1014"/>
              </a:buClr>
            </a:pPr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Із математики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117 учнів (69%) продемонстрували високий і достатній рівень знань, 54 (31%) – середній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рівень.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720" lvl="0" algn="ctr">
              <a:buClr>
                <a:srgbClr val="3B1D15"/>
              </a:buClr>
            </a:pPr>
            <a:r>
              <a:rPr lang="ru-RU" sz="2000" b="1" i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Відповідно</a:t>
            </a:r>
            <a:r>
              <a:rPr lang="ru-RU" sz="2000" b="1" i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до </a:t>
            </a:r>
            <a:r>
              <a:rPr lang="ru-RU" sz="2000" b="1" i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рішення</a:t>
            </a:r>
            <a:r>
              <a:rPr lang="ru-RU" sz="2000" b="1" i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ПР </a:t>
            </a:r>
            <a:r>
              <a:rPr lang="ru-RU" sz="2000" b="1" i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від</a:t>
            </a:r>
            <a:r>
              <a:rPr lang="ru-RU" sz="2000" b="1" i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31.08.2022 №6 </a:t>
            </a:r>
            <a:r>
              <a:rPr lang="ru-RU" sz="2000" b="1" i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результати</a:t>
            </a:r>
            <a:r>
              <a:rPr lang="ru-RU" sz="2000" b="1" i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ru-RU" sz="2000" b="1" i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робіт</a:t>
            </a:r>
            <a:r>
              <a:rPr lang="ru-RU" sz="2000" b="1" i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не </a:t>
            </a:r>
            <a:r>
              <a:rPr lang="ru-RU" sz="2000" b="1" i="1" spc="-1" dirty="0" err="1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враховувались</a:t>
            </a:r>
            <a:r>
              <a:rPr lang="ru-RU" sz="2000" b="1" i="1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до семестрового </a:t>
            </a:r>
            <a:r>
              <a:rPr lang="ru-RU" sz="2000" b="1" i="1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балу.</a:t>
            </a:r>
            <a:endParaRPr lang="ru-RU" b="1" i="1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50000"/>
              </a:lnSpc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7360" algn="ctr"/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0" y="43920"/>
            <a:ext cx="183600" cy="36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268608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9405</TotalTime>
  <Words>4558</Words>
  <Application>Microsoft Office PowerPoint</Application>
  <PresentationFormat>Екран (4:3)</PresentationFormat>
  <Paragraphs>618</Paragraphs>
  <Slides>73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6</vt:i4>
      </vt:variant>
      <vt:variant>
        <vt:lpstr>Заголовки слайдів</vt:lpstr>
      </vt:variant>
      <vt:variant>
        <vt:i4>73</vt:i4>
      </vt:variant>
    </vt:vector>
  </HeadingPairs>
  <TitlesOfParts>
    <vt:vector size="90" baseType="lpstr">
      <vt:lpstr>Arial</vt:lpstr>
      <vt:lpstr>Calibri</vt:lpstr>
      <vt:lpstr>DejaVu Sans</vt:lpstr>
      <vt:lpstr>Lucida Sans Unicode</vt:lpstr>
      <vt:lpstr>StarSymbol</vt:lpstr>
      <vt:lpstr>Symbol</vt:lpstr>
      <vt:lpstr>Times New Roman</vt:lpstr>
      <vt:lpstr>Verdana</vt:lpstr>
      <vt:lpstr>Wingdings</vt:lpstr>
      <vt:lpstr>Wingdings 2</vt:lpstr>
      <vt:lpstr>Wingdings 3</vt:lpstr>
      <vt:lpstr>Office Theme</vt:lpstr>
      <vt:lpstr>Office Theme</vt:lpstr>
      <vt:lpstr>Office Theme</vt:lpstr>
      <vt:lpstr>Office Theme</vt:lpstr>
      <vt:lpstr>Office Theme</vt:lpstr>
      <vt:lpstr>Тема Office</vt:lpstr>
      <vt:lpstr>Презентація PowerPoint</vt:lpstr>
      <vt:lpstr>ПЕДАГОГИ ЛІЦЕЮ</vt:lpstr>
      <vt:lpstr>Презентація PowerPoint</vt:lpstr>
      <vt:lpstr>ГЕОГРАФІЯ ПРОЖИВАННЯ ЛІЦЕЇСТІВ</vt:lpstr>
      <vt:lpstr>Презентація PowerPoint</vt:lpstr>
      <vt:lpstr>           РІЧНА АТЕСТАЦІЯ ЛІЦЕЇСТІВ</vt:lpstr>
      <vt:lpstr>Презентація PowerPoint</vt:lpstr>
      <vt:lpstr>Презентація PowerPoint</vt:lpstr>
      <vt:lpstr>Презентація PowerPoint</vt:lpstr>
      <vt:lpstr>УСПІХИ У НАВЧАННІ </vt:lpstr>
      <vt:lpstr>НАГОРОДЖЕННЯ ПЛ ТА ПГ </vt:lpstr>
      <vt:lpstr>ЛІЦЕЙСЬКИЙ ОЛІМП 2023 (24 ліцеїста)</vt:lpstr>
      <vt:lpstr>РЕЗУЛЬТАТИ УЧАСТІ В ПРЕДМЕТНИХ ОЛІМПІАДАХ</vt:lpstr>
      <vt:lpstr>ЛІЦЕЙСЬКЕ НАУКОВЕ ТОВАРИСТВО «ІНТЕЛЕКТУАЛ»</vt:lpstr>
      <vt:lpstr>ПРЕДМЕТНІ КОНКУРСИ Переможниці II (міського) етапу XIII Міжнародного мовно-літературного конкурсу учнівської та студентської молоді імені Тараса Шевченка - учениця 11 класу української філології Прощенко Вероніка (І місце; учителі –  Ю. Бондаренко, Н. Івахно) та учениця 10 класу іноземної філології Литовченко Сніжана (III місце; учителі – О. Капленко, А. Кайдаш).</vt:lpstr>
      <vt:lpstr>ПЕРЕМОЖЦІ МОВНО-ЛІТЕРАТУРНИХ КОНКУРСІВ   (Іванова Вікторія, учитель А.Іващенко; Кішка Тетяна, учитель Н.Івахно)</vt:lpstr>
      <vt:lpstr>ХVІІІ РЕГІОНАЛЬНИЙ КОНКУРС  УЧНІВСЬКОЇ ТВОРЧОСТІ  «СТЕЖКА ДО ШЕВЧЕНКА» (дистанційно) </vt:lpstr>
      <vt:lpstr>ШМЛ (жовтень 2022 - червень 2023)</vt:lpstr>
      <vt:lpstr>Презентація PowerPoint</vt:lpstr>
      <vt:lpstr>Презентація PowerPoint</vt:lpstr>
      <vt:lpstr>АТЕСТАЦІЯ ТА ПІДВИЩЕННЯ КВАЛІФІКАЦІЇ  ПЕДАГОГІВ ЛІЦЕЮ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Ліцей отримав 10 хромбуків у межах програми «ЦИФРОВІ ДЕВАЙСИ ДЛЯ ОСВІТИ» ЗА ПІДТРИМКИ МОНУ, GOOGLE ТА ЮНЕСКО; WI-FI В УКРИТТІ  </vt:lpstr>
      <vt:lpstr>Презентація PowerPoint</vt:lpstr>
      <vt:lpstr>Презентація PowerPoint</vt:lpstr>
      <vt:lpstr>ЛІТЕРАТУРНИЙ БРЕЙН-РИНГ</vt:lpstr>
      <vt:lpstr>Презентація PowerPoint</vt:lpstr>
      <vt:lpstr>майстер-клас із виготовлення валентинок</vt:lpstr>
      <vt:lpstr>Презентація PowerPoint</vt:lpstr>
      <vt:lpstr>Презентація PowerPoint</vt:lpstr>
      <vt:lpstr>Тренінгове заняття «(Не) дрібниці у стосунках» за участю працівників Ніжинського міського молодіжного центру</vt:lpstr>
      <vt:lpstr> Воркшоп «Соціальні медіа та мій цифровий слід» за участю фахівчині з молодіжної роботи  Ніжинського міського молодіжного центру Ольги Опанасенко</vt:lpstr>
      <vt:lpstr>Презентація PowerPoint</vt:lpstr>
      <vt:lpstr>Презентація PowerPoint</vt:lpstr>
      <vt:lpstr>Презентація PowerPoint</vt:lpstr>
      <vt:lpstr>Зустріч із представниками Ніжинського районного Управління Головного управління ДСНС України в Чернігівській області</vt:lpstr>
      <vt:lpstr>Навчальна гра з учнями 10 класу математичного профілю «Коло безпеки» за участю фахівчині з молодіжної роботи Ніжинського міського молодіжного центру Ольги Опанасенко</vt:lpstr>
      <vt:lpstr>ТРЕНУВАННЯ З ПОЖЕЖНОЇ БЕЗПЕКИ</vt:lpstr>
      <vt:lpstr> Зустріч учнів із фахівцями Міжнародної гуманітарної організації з розмінування  "The HALO" на тему: «Ризики, пов'язані з вибухонебезпечними предметами»</vt:lpstr>
      <vt:lpstr>Співпраця з Благодійною організацією «Благодійний фонд «Підтримую добрі справи»»  (директор Зуб Інна)</vt:lpstr>
      <vt:lpstr>Презентація PowerPoint</vt:lpstr>
      <vt:lpstr>Першість ліцею з футзалу серед юнаків 10 та 11 класів,  присвячена Дню пам’яті Героїв Крут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Покладання квітів до пам`ятного знаку «Герої не вмирають»</vt:lpstr>
      <vt:lpstr> ЕКСКУРСІЯ ДО НІЖИНСЬКОГО КРАЄЗНАВЧОГО МУЗЕЮ</vt:lpstr>
      <vt:lpstr>Презентація PowerPoint</vt:lpstr>
      <vt:lpstr>Презентація PowerPoint</vt:lpstr>
      <vt:lpstr>ПСИХОЛОГІЧНИЙ СУПРОВІД ОП</vt:lpstr>
      <vt:lpstr>Охорона праці, пожежна безпека, цивільний захист  у 2022-2023 н.р.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ЛІЦЕЙ У СОЦМЕРЕЖАХ</vt:lpstr>
      <vt:lpstr>МОРАЛЬНЕ ЗАОХОЧЕННЯ  УЧАСНИКІВ ОСВІТНЬОГО ПРОЦЕСУ</vt:lpstr>
      <vt:lpstr>  МОРАЛЬНЕ ЗАОХОЧЕННЯ  УЧАСНИКІВ ОСВІТНЬОГО ПРОЦЕСУ   ОГОЛОШЕНО ПОДЯКИ ПЕДАГОГАМ наказ по ліцею від 06 березня 2023 року №57-Н </vt:lpstr>
      <vt:lpstr>Презентація PowerPoint</vt:lpstr>
      <vt:lpstr>Презентація PowerPoint</vt:lpstr>
      <vt:lpstr>Презентація PowerPoint</vt:lpstr>
      <vt:lpstr>Презентація PowerPoint</vt:lpstr>
      <vt:lpstr>ПИТАННЯ, ЯКІ НЕОБХІДНО ВИРІШИТЬ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Учень</dc:creator>
  <dc:description/>
  <cp:lastModifiedBy>Учень</cp:lastModifiedBy>
  <cp:revision>785</cp:revision>
  <cp:lastPrinted>2019-01-08T06:27:27Z</cp:lastPrinted>
  <dcterms:created xsi:type="dcterms:W3CDTF">2015-01-06T07:03:33Z</dcterms:created>
  <dcterms:modified xsi:type="dcterms:W3CDTF">2023-06-16T05:31:47Z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Екран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56</vt:i4>
  </property>
</Properties>
</file>