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</p:sldIdLst>
  <p:sldSz cy="6858000" cx="9144000"/>
  <p:notesSz cx="6735750" cy="9869475"/>
  <p:embeddedFontLst>
    <p:embeddedFont>
      <p:font typeface="Book Antiqua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F60E746-D71E-4C1F-96FB-14049D1F908B}">
  <a:tblStyle styleId="{5F60E746-D71E-4C1F-96FB-14049D1F908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BookAntiqua-bold.fntdata"/><Relationship Id="rId32" Type="http://schemas.openxmlformats.org/officeDocument/2006/relationships/slide" Target="slides/slide26.xml"/><Relationship Id="rId76" Type="http://schemas.openxmlformats.org/officeDocument/2006/relationships/font" Target="fonts/BookAntiqua-regular.fntdata"/><Relationship Id="rId35" Type="http://schemas.openxmlformats.org/officeDocument/2006/relationships/slide" Target="slides/slide29.xml"/><Relationship Id="rId79" Type="http://schemas.openxmlformats.org/officeDocument/2006/relationships/font" Target="fonts/BookAntiqua-boldItalic.fntdata"/><Relationship Id="rId34" Type="http://schemas.openxmlformats.org/officeDocument/2006/relationships/slide" Target="slides/slide28.xml"/><Relationship Id="rId78" Type="http://schemas.openxmlformats.org/officeDocument/2006/relationships/font" Target="fonts/BookAntiqua-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6350" y="0"/>
            <a:ext cx="2917825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4188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300" lIns="90600" spcFirstLastPara="1" rIns="90600" wrap="square" tIns="45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2:notes"/>
          <p:cNvSpPr txBox="1"/>
          <p:nvPr>
            <p:ph idx="12" type="sldNum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300" lIns="90600" spcFirstLastPara="1" rIns="90600" wrap="square" tIns="45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1" name="Google Shape;551;p52:notes"/>
          <p:cNvSpPr txBox="1"/>
          <p:nvPr/>
        </p:nvSpPr>
        <p:spPr>
          <a:xfrm>
            <a:off x="673100" y="4687135"/>
            <a:ext cx="5389563" cy="4441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4:notes"/>
          <p:cNvSpPr txBox="1"/>
          <p:nvPr>
            <p:ph idx="12" type="sldNum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300" lIns="90600" spcFirstLastPara="1" rIns="90600" wrap="square" tIns="45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9" name="Google Shape;569;p54:notes"/>
          <p:cNvSpPr txBox="1"/>
          <p:nvPr/>
        </p:nvSpPr>
        <p:spPr>
          <a:xfrm>
            <a:off x="673100" y="4687135"/>
            <a:ext cx="5389563" cy="4441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6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6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6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6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6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6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0:notes"/>
          <p:cNvSpPr txBox="1"/>
          <p:nvPr>
            <p:ph idx="12" type="sldNum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300" lIns="90600" spcFirstLastPara="1" rIns="90600" wrap="square" tIns="45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7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88" name="Google Shape;688;p70:notes"/>
          <p:cNvSpPr txBox="1"/>
          <p:nvPr/>
        </p:nvSpPr>
        <p:spPr>
          <a:xfrm>
            <a:off x="673100" y="4687135"/>
            <a:ext cx="5389563" cy="4441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7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7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5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7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6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7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7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7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8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7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9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7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0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8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1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8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8" name="Google Shape;9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4" name="Google Shape;124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5" name="Google Shape;125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Relationship Id="rId5" Type="http://schemas.openxmlformats.org/officeDocument/2006/relationships/image" Target="../media/image2.png"/><Relationship Id="rId6" Type="http://schemas.openxmlformats.org/officeDocument/2006/relationships/image" Target="../media/image30.jpg"/><Relationship Id="rId7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4.jp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37.jpg"/><Relationship Id="rId7" Type="http://schemas.openxmlformats.org/officeDocument/2006/relationships/image" Target="../media/image46.jpg"/><Relationship Id="rId8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8.jpg"/><Relationship Id="rId5" Type="http://schemas.openxmlformats.org/officeDocument/2006/relationships/image" Target="../media/image43.jpg"/><Relationship Id="rId6" Type="http://schemas.openxmlformats.org/officeDocument/2006/relationships/image" Target="../media/image63.jpg"/><Relationship Id="rId7" Type="http://schemas.openxmlformats.org/officeDocument/2006/relationships/image" Target="../media/image56.jpg"/><Relationship Id="rId8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g"/><Relationship Id="rId4" Type="http://schemas.openxmlformats.org/officeDocument/2006/relationships/image" Target="../media/image45.jp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50.jpg"/><Relationship Id="rId5" Type="http://schemas.openxmlformats.org/officeDocument/2006/relationships/image" Target="../media/image47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g"/><Relationship Id="rId4" Type="http://schemas.openxmlformats.org/officeDocument/2006/relationships/image" Target="../media/image55.jpg"/><Relationship Id="rId5" Type="http://schemas.openxmlformats.org/officeDocument/2006/relationships/image" Target="../media/image2.png"/><Relationship Id="rId6" Type="http://schemas.openxmlformats.org/officeDocument/2006/relationships/image" Target="../media/image57.jpg"/><Relationship Id="rId7" Type="http://schemas.openxmlformats.org/officeDocument/2006/relationships/image" Target="../media/image7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59.jpg"/><Relationship Id="rId5" Type="http://schemas.openxmlformats.org/officeDocument/2006/relationships/image" Target="../media/image78.png"/><Relationship Id="rId6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Relationship Id="rId4" Type="http://schemas.openxmlformats.org/officeDocument/2006/relationships/image" Target="../media/image2.png"/><Relationship Id="rId5" Type="http://schemas.openxmlformats.org/officeDocument/2006/relationships/image" Target="../media/image67.png"/><Relationship Id="rId6" Type="http://schemas.openxmlformats.org/officeDocument/2006/relationships/image" Target="../media/image58.jpg"/><Relationship Id="rId7" Type="http://schemas.openxmlformats.org/officeDocument/2006/relationships/image" Target="../media/image7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Relationship Id="rId4" Type="http://schemas.openxmlformats.org/officeDocument/2006/relationships/image" Target="../media/image71.png"/><Relationship Id="rId5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2.jpg"/><Relationship Id="rId6" Type="http://schemas.openxmlformats.org/officeDocument/2006/relationships/image" Target="../media/image64.jp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jpg"/><Relationship Id="rId4" Type="http://schemas.openxmlformats.org/officeDocument/2006/relationships/image" Target="../media/image72.jpg"/><Relationship Id="rId5" Type="http://schemas.openxmlformats.org/officeDocument/2006/relationships/image" Target="../media/image76.jpg"/><Relationship Id="rId6" Type="http://schemas.openxmlformats.org/officeDocument/2006/relationships/image" Target="../media/image69.jpg"/><Relationship Id="rId7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jpg"/><Relationship Id="rId4" Type="http://schemas.openxmlformats.org/officeDocument/2006/relationships/image" Target="../media/image2.png"/><Relationship Id="rId5" Type="http://schemas.openxmlformats.org/officeDocument/2006/relationships/image" Target="../media/image7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8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jpg"/><Relationship Id="rId4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7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91.jpg"/><Relationship Id="rId7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9.jpg"/><Relationship Id="rId4" Type="http://schemas.openxmlformats.org/officeDocument/2006/relationships/image" Target="../media/image2.png"/><Relationship Id="rId5" Type="http://schemas.openxmlformats.org/officeDocument/2006/relationships/image" Target="../media/image92.jpg"/><Relationship Id="rId6" Type="http://schemas.openxmlformats.org/officeDocument/2006/relationships/image" Target="../media/image90.jpg"/><Relationship Id="rId7" Type="http://schemas.openxmlformats.org/officeDocument/2006/relationships/image" Target="../media/image8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101.jpg"/><Relationship Id="rId5" Type="http://schemas.openxmlformats.org/officeDocument/2006/relationships/image" Target="../media/image94.jpg"/><Relationship Id="rId6" Type="http://schemas.openxmlformats.org/officeDocument/2006/relationships/image" Target="../media/image93.jpg"/><Relationship Id="rId7" Type="http://schemas.openxmlformats.org/officeDocument/2006/relationships/image" Target="../media/image9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5" Type="http://schemas.openxmlformats.org/officeDocument/2006/relationships/image" Target="../media/image103.jpg"/><Relationship Id="rId6" Type="http://schemas.openxmlformats.org/officeDocument/2006/relationships/image" Target="../media/image2.png"/><Relationship Id="rId7" Type="http://schemas.openxmlformats.org/officeDocument/2006/relationships/image" Target="../media/image98.jpg"/><Relationship Id="rId8" Type="http://schemas.openxmlformats.org/officeDocument/2006/relationships/image" Target="../media/image10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6.jpg"/><Relationship Id="rId4" Type="http://schemas.openxmlformats.org/officeDocument/2006/relationships/image" Target="../media/image102.jpg"/><Relationship Id="rId5" Type="http://schemas.openxmlformats.org/officeDocument/2006/relationships/image" Target="../media/image2.png"/><Relationship Id="rId6" Type="http://schemas.openxmlformats.org/officeDocument/2006/relationships/image" Target="../media/image100.jpg"/><Relationship Id="rId7" Type="http://schemas.openxmlformats.org/officeDocument/2006/relationships/image" Target="../media/image105.jpg"/><Relationship Id="rId8" Type="http://schemas.openxmlformats.org/officeDocument/2006/relationships/image" Target="../media/image10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117.jpg"/><Relationship Id="rId5" Type="http://schemas.openxmlformats.org/officeDocument/2006/relationships/image" Target="../media/image10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0.jpg"/><Relationship Id="rId4" Type="http://schemas.openxmlformats.org/officeDocument/2006/relationships/image" Target="../media/image2.png"/><Relationship Id="rId5" Type="http://schemas.openxmlformats.org/officeDocument/2006/relationships/image" Target="../media/image111.jpg"/><Relationship Id="rId6" Type="http://schemas.openxmlformats.org/officeDocument/2006/relationships/image" Target="../media/image112.jpg"/><Relationship Id="rId7" Type="http://schemas.openxmlformats.org/officeDocument/2006/relationships/image" Target="../media/image10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3.jpg"/><Relationship Id="rId4" Type="http://schemas.openxmlformats.org/officeDocument/2006/relationships/image" Target="../media/image119.jpg"/><Relationship Id="rId5" Type="http://schemas.openxmlformats.org/officeDocument/2006/relationships/image" Target="../media/image2.png"/><Relationship Id="rId6" Type="http://schemas.openxmlformats.org/officeDocument/2006/relationships/image" Target="../media/image1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5" Type="http://schemas.openxmlformats.org/officeDocument/2006/relationships/image" Target="../media/image14.jpg"/><Relationship Id="rId6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123.jpg"/><Relationship Id="rId5" Type="http://schemas.openxmlformats.org/officeDocument/2006/relationships/image" Target="../media/image120.jpg"/><Relationship Id="rId6" Type="http://schemas.openxmlformats.org/officeDocument/2006/relationships/image" Target="../media/image11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4.png"/><Relationship Id="rId4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5.jpg"/><Relationship Id="rId4" Type="http://schemas.openxmlformats.org/officeDocument/2006/relationships/image" Target="../media/image2.png"/><Relationship Id="rId5" Type="http://schemas.openxmlformats.org/officeDocument/2006/relationships/image" Target="../media/image12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6.png"/><Relationship Id="rId4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8.jpg"/><Relationship Id="rId4" Type="http://schemas.openxmlformats.org/officeDocument/2006/relationships/image" Target="../media/image122.jpg"/><Relationship Id="rId5" Type="http://schemas.openxmlformats.org/officeDocument/2006/relationships/image" Target="../media/image124.jpg"/><Relationship Id="rId6" Type="http://schemas.openxmlformats.org/officeDocument/2006/relationships/image" Target="../media/image130.jpg"/><Relationship Id="rId7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7.jpg"/><Relationship Id="rId4" Type="http://schemas.openxmlformats.org/officeDocument/2006/relationships/image" Target="../media/image129.jpg"/><Relationship Id="rId5" Type="http://schemas.openxmlformats.org/officeDocument/2006/relationships/image" Target="../media/image104.jpg"/><Relationship Id="rId6" Type="http://schemas.openxmlformats.org/officeDocument/2006/relationships/image" Target="../media/image125.jpg"/><Relationship Id="rId7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6.jpg"/><Relationship Id="rId4" Type="http://schemas.openxmlformats.org/officeDocument/2006/relationships/image" Target="../media/image2.png"/><Relationship Id="rId5" Type="http://schemas.openxmlformats.org/officeDocument/2006/relationships/image" Target="../media/image13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4.jpg"/><Relationship Id="rId4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7.jpg"/><Relationship Id="rId4" Type="http://schemas.openxmlformats.org/officeDocument/2006/relationships/image" Target="../media/image132.jp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133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6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5" Type="http://schemas.openxmlformats.org/officeDocument/2006/relationships/image" Target="../media/image13.jpg"/><Relationship Id="rId6" Type="http://schemas.openxmlformats.org/officeDocument/2006/relationships/image" Target="../media/image2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Relationship Id="rId4" Type="http://schemas.openxmlformats.org/officeDocument/2006/relationships/image" Target="../media/image14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Relationship Id="rId4" Type="http://schemas.openxmlformats.org/officeDocument/2006/relationships/image" Target="../media/image14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138.jpg"/><Relationship Id="rId5" Type="http://schemas.openxmlformats.org/officeDocument/2006/relationships/image" Target="../media/image141.jpg"/><Relationship Id="rId6" Type="http://schemas.openxmlformats.org/officeDocument/2006/relationships/image" Target="../media/image13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44.jpg"/><Relationship Id="rId4" Type="http://schemas.openxmlformats.org/officeDocument/2006/relationships/image" Target="../media/image2.png"/><Relationship Id="rId5" Type="http://schemas.openxmlformats.org/officeDocument/2006/relationships/image" Target="../media/image14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7.jpg"/><Relationship Id="rId4" Type="http://schemas.openxmlformats.org/officeDocument/2006/relationships/image" Target="../media/image2.png"/><Relationship Id="rId5" Type="http://schemas.openxmlformats.org/officeDocument/2006/relationships/image" Target="../media/image14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45.png"/><Relationship Id="rId4" Type="http://schemas.openxmlformats.org/officeDocument/2006/relationships/image" Target="../media/image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.png"/><Relationship Id="rId4" Type="http://schemas.openxmlformats.org/officeDocument/2006/relationships/image" Target="../media/image14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://www.prezentacii-angliyskiy.ru/" TargetMode="External"/><Relationship Id="rId4" Type="http://schemas.openxmlformats.org/officeDocument/2006/relationships/hyperlink" Target="http://nizhen.com.ua/" TargetMode="External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Relationship Id="rId5" Type="http://schemas.openxmlformats.org/officeDocument/2006/relationships/image" Target="../media/image20.jpg"/><Relationship Id="rId6" Type="http://schemas.openxmlformats.org/officeDocument/2006/relationships/image" Target="../media/image2.png"/><Relationship Id="rId7" Type="http://schemas.openxmlformats.org/officeDocument/2006/relationships/image" Target="../media/image19.jpg"/><Relationship Id="rId8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5" Type="http://schemas.openxmlformats.org/officeDocument/2006/relationships/image" Target="../media/image23.jpg"/><Relationship Id="rId6" Type="http://schemas.openxmlformats.org/officeDocument/2006/relationships/image" Target="../media/image41.jpg"/><Relationship Id="rId7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3671887" y="1124744"/>
            <a:ext cx="5472113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ЗВІТ ДИРЕКТОРА НІЖИНСЬКОГО ОБЛАСНОГО ПЕДАГОГІЧНОГО ЛІЦЕЮ ЧЕРНІГІВСЬКОЇ ОБЛАСНОЇ РАДИ ЗА РОБОТУ У 2016-2017 н.р.</a:t>
            </a:r>
            <a:endParaRPr b="1" i="1" sz="32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4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Лена\Downloads\IMG_0749.JPG" id="165" name="Google Shape;16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5728"/>
            <a:ext cx="3765812" cy="602530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unnamed (1).jpg" id="244" name="Google Shape;24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142852"/>
            <a:ext cx="3786214" cy="25157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20170223_132453.jpg" id="245" name="Google Shape;245;p34"/>
          <p:cNvPicPr preferRelativeResize="0"/>
          <p:nvPr/>
        </p:nvPicPr>
        <p:blipFill rotWithShape="1">
          <a:blip r:embed="rId4">
            <a:alphaModFix/>
          </a:blip>
          <a:srcRect b="0" l="9091" r="4545" t="12580"/>
          <a:stretch/>
        </p:blipFill>
        <p:spPr>
          <a:xfrm>
            <a:off x="4857752" y="2643182"/>
            <a:ext cx="4071966" cy="248222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246" name="Google Shape;24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unnamed (2).jpg" id="247" name="Google Shape;247;p34"/>
          <p:cNvPicPr preferRelativeResize="0"/>
          <p:nvPr/>
        </p:nvPicPr>
        <p:blipFill rotWithShape="1">
          <a:blip r:embed="rId6">
            <a:alphaModFix/>
          </a:blip>
          <a:srcRect b="4681" l="0" r="0" t="22575"/>
          <a:stretch/>
        </p:blipFill>
        <p:spPr>
          <a:xfrm>
            <a:off x="4071932" y="0"/>
            <a:ext cx="5072068" cy="245151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20170223_133741.jpg" id="248" name="Google Shape;248;p34"/>
          <p:cNvPicPr preferRelativeResize="0"/>
          <p:nvPr/>
        </p:nvPicPr>
        <p:blipFill rotWithShape="1">
          <a:blip r:embed="rId7">
            <a:alphaModFix/>
          </a:blip>
          <a:srcRect b="8487" l="8750" r="12499" t="16789"/>
          <a:stretch/>
        </p:blipFill>
        <p:spPr>
          <a:xfrm>
            <a:off x="142844" y="2714620"/>
            <a:ext cx="4500594" cy="257176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49" name="Google Shape;249;p34"/>
          <p:cNvSpPr/>
          <p:nvPr/>
        </p:nvSpPr>
        <p:spPr>
          <a:xfrm>
            <a:off x="0" y="5500702"/>
            <a:ext cx="814393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Виступ доктора психологічних наук, професора, дійсного члена Національної академії педагогічних наук України, директора Інституту проблем виховання НАПНУ </a:t>
            </a:r>
            <a:r>
              <a:rPr b="1" lang="uk-UA" sz="2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І.Д. Беха</a:t>
            </a:r>
            <a:endParaRPr sz="2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/>
        </p:nvSpPr>
        <p:spPr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0" y="0"/>
            <a:ext cx="6176728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Ліцей включено до участі в проведенні Всеукраїнської дослідно-експериментальної роботи на тему : “ФОРМУВАННЯ ПОЗИТИВНОЇ ГРОМАДСЬКОЇ ДУМКИ ЩОДО ОСВІТНІХ ІННОВАЦІЙ”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(наказ МОН України від 04.03.2016 № 219</a:t>
            </a:r>
            <a:r>
              <a:rPr b="1" lang="uk-UA" sz="3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Светлана\Рабочий стол\скачанные файлы.jpg" id="257" name="Google Shape;2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2264" y="214290"/>
            <a:ext cx="2362558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2131231231.jpg" id="258" name="Google Shape;25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44" y="3071810"/>
            <a:ext cx="5357882" cy="32147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59" name="Google Shape;259;p35"/>
          <p:cNvSpPr txBox="1"/>
          <p:nvPr/>
        </p:nvSpPr>
        <p:spPr>
          <a:xfrm>
            <a:off x="5643570" y="3143248"/>
            <a:ext cx="3286116" cy="2857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1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 ЗАСІДАННІ ПРЕЗИДІЇ НАЦІОНАЛЬНОЇ АКАДЕМІЇ ПЕДАГОГІЧНИХ НАУК УКРАЇНИ</a:t>
            </a:r>
            <a:r>
              <a:rPr b="0" i="0" lang="uk-UA" sz="2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br>
              <a:rPr b="0" i="0" lang="uk-UA" sz="2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uk-UA" sz="2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(директор ліцею </a:t>
            </a:r>
            <a:br>
              <a:rPr b="0" i="0" lang="uk-UA" sz="2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uk-UA" sz="2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Т.М.Шевчук (23.03.2107))</a:t>
            </a:r>
            <a:endParaRPr b="0" i="0" sz="22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age3.jpg" id="264" name="Google Shape;2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0" y="928670"/>
            <a:ext cx="3735203" cy="278837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G:\DSC_1805.JPG" id="265" name="Google Shape;265;p3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905476"/>
            <a:ext cx="3997594" cy="264775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P70324-110157.jpg" id="266" name="Google Shape;26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4480" y="3761705"/>
            <a:ext cx="5524510" cy="309629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67" name="Google Shape;267;p36"/>
          <p:cNvSpPr txBox="1"/>
          <p:nvPr>
            <p:ph type="title"/>
          </p:nvPr>
        </p:nvSpPr>
        <p:spPr>
          <a:xfrm>
            <a:off x="53955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ВСТУПНА КАМПАНІЯ</a:t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268" name="Google Shape;26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/>
        </p:nvSpPr>
        <p:spPr>
          <a:xfrm>
            <a:off x="1142976" y="2857496"/>
            <a:ext cx="35283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642910" y="2071678"/>
            <a:ext cx="8072494" cy="300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щотижневі оперативна наради при заступниках директора;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11 нарад при директорові;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 педагогічних рад;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 спільні засідання педагогічної ради та ради ліцею;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 викладання 5 предметів: «Захист Вітчизни», курсу «Людина і світ», англійської мови, біології, технологій;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директорські контрольні роботи за завданнями й у формі ЗНО</a:t>
            </a:r>
            <a:endParaRPr/>
          </a:p>
        </p:txBody>
      </p:sp>
      <p:sp>
        <p:nvSpPr>
          <p:cNvPr id="275" name="Google Shape;275;p37"/>
          <p:cNvSpPr/>
          <p:nvPr/>
        </p:nvSpPr>
        <p:spPr>
          <a:xfrm>
            <a:off x="785786" y="285728"/>
            <a:ext cx="7500958" cy="1015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304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1" i="0" lang="uk-UA" sz="28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УПРАВЛІНСЬКА ДІЯЛЬНІСТЬ</a:t>
            </a:r>
            <a:endParaRPr b="1" i="0" sz="2800" u="none" cap="none" strike="noStrike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Герб Ліцею РГБ.png" id="276" name="Google Shape;2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8"/>
          <p:cNvSpPr/>
          <p:nvPr/>
        </p:nvSpPr>
        <p:spPr>
          <a:xfrm>
            <a:off x="214282" y="214290"/>
            <a:ext cx="7128360" cy="5905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КОЛЕКТИВ ЛІЦЕЮ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29 - вчителі вищої категорії;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вчитель І категорії;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5 - вчителі ІІ категорії;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– спеціалісти;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доктори наук, професори кафедр НДУ імені Миколи Гоголя;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11 - кандидати наук, доценти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 НДУ імені Миколи Гоголя;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Відмінники освіти України;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6 - вчителі-методисти;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9 - старші вчителі;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– лауреати Премії Софії Русової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4942" y="3000372"/>
            <a:ext cx="3753360" cy="282132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284" name="Google Shape;28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920" y="5517360"/>
            <a:ext cx="891000" cy="114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289" name="Google Shape;2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9"/>
          <p:cNvSpPr txBox="1"/>
          <p:nvPr/>
        </p:nvSpPr>
        <p:spPr>
          <a:xfrm>
            <a:off x="1142976" y="214290"/>
            <a:ext cx="7143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АТЕСТАЦІЯ ПЕДАГОГІВ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214282" y="928670"/>
            <a:ext cx="8643998" cy="5555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Чергова: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Л. І. Петренко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підтверджено кваліфікаційну категорію  “спеціаліст  вищої категорії” та педагогічне звання “старший учитель”;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А. М. Кайдаш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підтверджено кваліфікаційну категорію  “спеціаліст  вищої категорії” та присвоєно педагогічне звання “старший учитель”;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Л. П. Кузьменко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підтверджено кваліфікаційну категорію  “спеціаліст  вищої категорії”;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О. М. Рябцева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 присвоєно кваліфікаційну категорію  “спеціаліст  вищої категорії”</a:t>
            </a:r>
            <a:endParaRPr sz="21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М. В. Палаєва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присвоєно кваліфікаційну категорію “спеціаліст першої категорії” 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Позачергова: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О. С. Дудченко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підтверджено кваліфікаційну категорію  “спеціаліст  вищої категорії” та присвоєно педагогічне звання “старший учитель”; </a:t>
            </a:r>
            <a:endParaRPr sz="21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00"/>
              <a:buFont typeface="Trebuchet MS"/>
              <a:buAutoNum type="arabicPeriod"/>
            </a:pPr>
            <a:r>
              <a:rPr i="1"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 І. Бутурлим </a:t>
            </a:r>
            <a:r>
              <a:rPr lang="uk-UA" sz="21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присвоєно педагогічне звання “старший учитель” </a:t>
            </a:r>
            <a:endParaRPr sz="21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296" name="Google Shape;29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 txBox="1"/>
          <p:nvPr/>
        </p:nvSpPr>
        <p:spPr>
          <a:xfrm>
            <a:off x="1142976" y="214290"/>
            <a:ext cx="7143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ПІДВИЩЕННЯ КВАЛІФІКАЦІЇ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40"/>
          <p:cNvSpPr txBox="1"/>
          <p:nvPr/>
        </p:nvSpPr>
        <p:spPr>
          <a:xfrm>
            <a:off x="285720" y="733246"/>
            <a:ext cx="864399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40"/>
          <p:cNvSpPr/>
          <p:nvPr/>
        </p:nvSpPr>
        <p:spPr>
          <a:xfrm>
            <a:off x="642910" y="571480"/>
            <a:ext cx="8072494" cy="5935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курси підвищення кваліфікації педагогічних працівників при ЧОІППО імені К.Д. Ушинського: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Бондаренко Ю.І., Бронзенко Т.А., Вантух Т.М., Дудченко О.С., Кайдаш А.М., Сидоренко Т.М., Сліпак С.М., Фесенко Н.М., Шевчук Т.М.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перевірка знань із ТБ, ОП, ПБ: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Т.М.Вантух, О.О.Єрмоленко, С.І.Карпенко, Ю.О.Павлов, М.В.Палаєва, Н.О.Полянська, С.М.Сліпак, Т.М.Шевчук</a:t>
            </a: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навчання з державних закупівель: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Г.Б.Городок, Т. М. Шевчук </a:t>
            </a:r>
            <a:endParaRPr b="0" i="0"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/>
          <p:nvPr/>
        </p:nvSpPr>
        <p:spPr>
          <a:xfrm>
            <a:off x="1142976" y="2857496"/>
            <a:ext cx="35283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785786" y="0"/>
            <a:ext cx="7500958" cy="1015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304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1" i="0" lang="uk-UA" sz="28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НАУКОВО-МЕТОДИЧНА РАДА</a:t>
            </a:r>
            <a:endParaRPr b="1" i="0" sz="2800" u="none" cap="none" strike="noStrike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Герб Ліцею РГБ.png" id="306" name="Google Shape;30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0070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055862">
            <a:off x="6172457" y="1730033"/>
            <a:ext cx="2288989" cy="31302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08" name="Google Shape;30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14940">
            <a:off x="2075743" y="1003298"/>
            <a:ext cx="2060359" cy="295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4450">
            <a:off x="408550" y="1949931"/>
            <a:ext cx="1931949" cy="272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60102">
            <a:off x="3956091" y="1041933"/>
            <a:ext cx="2295495" cy="3110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001.jpg" id="311" name="Google Shape;311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051329">
            <a:off x="1928794" y="3143248"/>
            <a:ext cx="2520000" cy="3465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002.jpg" id="312" name="Google Shape;312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899012">
            <a:off x="4262805" y="3125384"/>
            <a:ext cx="2520000" cy="346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/>
          <p:nvPr/>
        </p:nvSpPr>
        <p:spPr>
          <a:xfrm>
            <a:off x="5072066" y="0"/>
            <a:ext cx="37358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VIІІ МІЖНАРОДНА ВИСТАВКА “Сучасні заклади освіти – 2017”</a:t>
            </a:r>
            <a:endParaRPr b="1" sz="24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5000628" y="1142984"/>
            <a:ext cx="4143372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“Компетентнісний підхід – основа якості змісту навчально-виховного процесу в ліцеї” –  </a:t>
            </a:r>
            <a:r>
              <a:rPr b="1" lang="uk-UA" sz="2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Срібна медаль </a:t>
            </a: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(творча група вчителів </a:t>
            </a:r>
            <a:r>
              <a:rPr lang="uk-UA" sz="2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Т.І. Бутурлим, Т.М.Вантух, С. М. Сліпак, Л. І. Петренко, С.О.Потебня , Т.М.Шевчук) (березень, 2017)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319" name="Google Shape;31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0070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G_20170317_093716.jpg" id="320" name="Google Shape;320;p42"/>
          <p:cNvPicPr preferRelativeResize="0"/>
          <p:nvPr/>
        </p:nvPicPr>
        <p:blipFill rotWithShape="1">
          <a:blip r:embed="rId4">
            <a:alphaModFix/>
          </a:blip>
          <a:srcRect b="0" l="0" r="0" t="4839"/>
          <a:stretch/>
        </p:blipFill>
        <p:spPr>
          <a:xfrm>
            <a:off x="5929322" y="3458935"/>
            <a:ext cx="2143140" cy="3399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5522.JPG" id="321" name="Google Shape;32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929914" y="15644898"/>
            <a:ext cx="1883439" cy="1250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5522.JPG" id="322" name="Google Shape;322;p42"/>
          <p:cNvPicPr preferRelativeResize="0"/>
          <p:nvPr/>
        </p:nvPicPr>
        <p:blipFill rotWithShape="1">
          <a:blip r:embed="rId6">
            <a:alphaModFix/>
          </a:blip>
          <a:srcRect b="0" l="6250" r="4686" t="7057"/>
          <a:stretch/>
        </p:blipFill>
        <p:spPr>
          <a:xfrm>
            <a:off x="214282" y="0"/>
            <a:ext cx="4429124" cy="306977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23" name="Google Shape;32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928035"/>
            <a:ext cx="2857520" cy="3929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002 (1).jpg" id="324" name="Google Shape;324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800858">
            <a:off x="2504302" y="2645144"/>
            <a:ext cx="29718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/>
          <p:nvPr/>
        </p:nvSpPr>
        <p:spPr>
          <a:xfrm>
            <a:off x="1142976" y="2857496"/>
            <a:ext cx="35283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Сліпак\Desktop\IMAG0214 (3).jpg" id="330" name="Google Shape;33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414" y="357166"/>
            <a:ext cx="6854506" cy="385765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31" name="Google Shape;331;p43"/>
          <p:cNvSpPr txBox="1"/>
          <p:nvPr/>
        </p:nvSpPr>
        <p:spPr>
          <a:xfrm>
            <a:off x="1000100" y="4500570"/>
            <a:ext cx="6715172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ПЕДАГОГІЧНІ ЧИТАННЯ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“ПЕДАГОГІЧНІ ІДЕЇ ІВАНА ДМИТРОВИЧА БЕХА”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(Павлюк Л.М.,  Бутурлим Т.І.,  Палаєва М.В.,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Карпенко С.І.,  Рябцева О.М. листопад 2016,)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214282" y="2857496"/>
            <a:ext cx="3857652" cy="300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333" name="Google Shape;33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0070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/>
        </p:nvSpPr>
        <p:spPr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uk-UA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1475656" y="4725144"/>
            <a:ext cx="61926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НАУКОВО-МЕТОДИЧНА ТЕМА ЛІЦЕЮ НА 2014-2019рр.</a:t>
            </a:r>
            <a:endParaRPr b="1" i="0"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1475656" y="5373216"/>
            <a:ext cx="6624736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Упровадження педагогіки успіху у навчально-виховний процес ліцею ”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Герб Ліцею РГБ.png" id="173" name="Google Shape;1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age03.jpg" id="174" name="Google Shape;17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480" y="857232"/>
            <a:ext cx="5786478" cy="375448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фото\м-к\IMG_20170426_154339.jpg" id="338" name="Google Shape;338;p44"/>
          <p:cNvPicPr preferRelativeResize="0"/>
          <p:nvPr/>
        </p:nvPicPr>
        <p:blipFill rotWithShape="1">
          <a:blip r:embed="rId3">
            <a:alphaModFix/>
          </a:blip>
          <a:srcRect b="0" l="-1697" r="4905" t="20778"/>
          <a:stretch/>
        </p:blipFill>
        <p:spPr>
          <a:xfrm>
            <a:off x="0" y="3214686"/>
            <a:ext cx="5738794" cy="278608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D:\м о\2016-17\image0001.jpg" id="339" name="Google Shape;33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8" y="428604"/>
            <a:ext cx="3215540" cy="438946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40" name="Google Shape;340;p44"/>
          <p:cNvSpPr/>
          <p:nvPr/>
        </p:nvSpPr>
        <p:spPr>
          <a:xfrm>
            <a:off x="5643570" y="4643446"/>
            <a:ext cx="314327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Презентація збірки оповідань Ю. І.Бондаренка (Юрія Івано́вича) «Фарца»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(НДУ імені М. Гоголя, 29.03.2017 р., ліцей, 10.05.2017 р.) </a:t>
            </a:r>
            <a:endParaRPr sz="18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Герб Ліцею РГБ.png" id="341" name="Google Shape;34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4"/>
          <p:cNvSpPr/>
          <p:nvPr/>
        </p:nvSpPr>
        <p:spPr>
          <a:xfrm>
            <a:off x="500034" y="2143116"/>
            <a:ext cx="49292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Майстер-клас «</a:t>
            </a:r>
            <a:r>
              <a:rPr b="1" lang="uk-UA" sz="1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Сім’я без насильства – основа ґендерної гармонії»</a:t>
            </a:r>
            <a:r>
              <a:rPr lang="uk-UA" sz="1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(Бутурлим Т.І., НДУ імені Миколи Гоголя, 26.04.2017)</a:t>
            </a:r>
            <a:endParaRPr sz="1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44"/>
          <p:cNvSpPr/>
          <p:nvPr/>
        </p:nvSpPr>
        <p:spPr>
          <a:xfrm>
            <a:off x="142844" y="357166"/>
            <a:ext cx="53578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ВЧИТЕЛІВ СУСПІЛЬНО-ГУМАНІТАРНИХ ДИСЦИПЛІН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(Т.І. Бутурлим)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348" name="Google Shape;34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Сліпак\Desktop\бутурлим.JPG" id="349" name="Google Shape;349;p45"/>
          <p:cNvPicPr preferRelativeResize="0"/>
          <p:nvPr/>
        </p:nvPicPr>
        <p:blipFill rotWithShape="1">
          <a:blip r:embed="rId4">
            <a:alphaModFix/>
          </a:blip>
          <a:srcRect b="16148" l="5233" r="5813" t="4658"/>
          <a:stretch/>
        </p:blipFill>
        <p:spPr>
          <a:xfrm>
            <a:off x="785786" y="214290"/>
            <a:ext cx="7179519" cy="478634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50" name="Google Shape;350;p45"/>
          <p:cNvSpPr txBox="1"/>
          <p:nvPr/>
        </p:nvSpPr>
        <p:spPr>
          <a:xfrm>
            <a:off x="928662" y="5214950"/>
            <a:ext cx="64294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Лауреат VШ Міжнародного фестивалю педагогічних інновацій 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(вересень 2016, Т.І.Бутурлим)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/>
          <p:nvPr/>
        </p:nvSpPr>
        <p:spPr>
          <a:xfrm>
            <a:off x="500034" y="0"/>
            <a:ext cx="727280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ХІІ Регіональний конкурс учнівської творчості “СЛАВНІ НАЩАДКИ ТАРАСА” (А.М.Кайдаш)</a:t>
            </a:r>
            <a:endParaRPr b="1" sz="24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356" name="Google Shape;35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5186.JPG" id="357" name="Google Shape;35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24" y="1214422"/>
            <a:ext cx="4095750" cy="271462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929.JPG" id="358" name="Google Shape;35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720" y="4071942"/>
            <a:ext cx="3680924" cy="24454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964.JPG" id="359" name="Google Shape;359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72132" y="1071546"/>
            <a:ext cx="3284948" cy="27146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5125.JPG" id="360" name="Google Shape;360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57686" y="4000504"/>
            <a:ext cx="3857620" cy="256281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!!!\Zahid.avi_snapshot_00.49_[2017.06.07_10.51.03].jpg" id="365" name="Google Shape;36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8812" y="214290"/>
            <a:ext cx="4445031" cy="250033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F:\!!!\Zahid.avi_snapshot_18.55_[2017.06.07_11.00.38].jpg" id="366" name="Google Shape;36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8450" y="3000372"/>
            <a:ext cx="4655550" cy="261874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367" name="Google Shape;367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фото\семінар 2017\ФОТО СЕМІНАР\IMG_5050.JPG" id="368" name="Google Shape;368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58" y="1071546"/>
            <a:ext cx="4179123" cy="278608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D:\фото\семінар 2017\ФОТО СЕМІНАР\IMG_5058 copy.jpg" id="369" name="Google Shape;369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720" y="4071942"/>
            <a:ext cx="4551736" cy="255892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70" name="Google Shape;370;p47"/>
          <p:cNvSpPr/>
          <p:nvPr/>
        </p:nvSpPr>
        <p:spPr>
          <a:xfrm>
            <a:off x="214282" y="21429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ВІДКРИТІ ВИХОВНІ ЗАХОДИ</a:t>
            </a:r>
            <a:endParaRPr sz="24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Cліпак\Мои рисунки\Безымянный.bmp" id="375" name="Google Shape;375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5728"/>
            <a:ext cx="9144000" cy="6143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376" name="Google Shape;37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Cліпак\Мои рисунки\Безымянный.bmp" id="381" name="Google Shape;381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290"/>
            <a:ext cx="9295690" cy="6411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382" name="Google Shape;38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type="title"/>
          </p:nvPr>
        </p:nvSpPr>
        <p:spPr>
          <a:xfrm>
            <a:off x="500034" y="357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</a:t>
            </a: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ВЧИТЕЛІВ ІНОЗЕМНИХ МОВ </a:t>
            </a:r>
            <a:b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(С.О. Потебня)</a:t>
            </a:r>
            <a:br>
              <a:rPr b="1" i="0" lang="uk-UA" sz="32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388" name="Google Shape;38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96" y="1643050"/>
            <a:ext cx="3643338" cy="235745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90" name="Google Shape;390;p50"/>
          <p:cNvPicPr preferRelativeResize="0"/>
          <p:nvPr/>
        </p:nvPicPr>
        <p:blipFill rotWithShape="1">
          <a:blip r:embed="rId5">
            <a:alphaModFix/>
          </a:blip>
          <a:srcRect b="0" l="15399" r="5040" t="17857"/>
          <a:stretch/>
        </p:blipFill>
        <p:spPr>
          <a:xfrm>
            <a:off x="5643570" y="1714488"/>
            <a:ext cx="3071834" cy="235745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91" name="Google Shape;391;p50"/>
          <p:cNvSpPr/>
          <p:nvPr/>
        </p:nvSpPr>
        <p:spPr>
          <a:xfrm>
            <a:off x="214282" y="5715016"/>
            <a:ext cx="871543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Пізнавальна гра </a:t>
            </a: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«Традиції святкувань у Німеччині»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080" lvl="0" marL="3430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Пізнавальний майстер-клас </a:t>
            </a: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“Try Japan”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2" name="Google Shape;39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14678" y="3571876"/>
            <a:ext cx="3023280" cy="193151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1"/>
          <p:cNvPicPr preferRelativeResize="0"/>
          <p:nvPr/>
        </p:nvPicPr>
        <p:blipFill rotWithShape="1">
          <a:blip r:embed="rId3">
            <a:alphaModFix/>
          </a:blip>
          <a:srcRect b="8865" l="3878" r="7985" t="8397"/>
          <a:stretch/>
        </p:blipFill>
        <p:spPr>
          <a:xfrm>
            <a:off x="5000628" y="3857628"/>
            <a:ext cx="3643338" cy="264320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98" name="Google Shape;398;p51"/>
          <p:cNvSpPr txBox="1"/>
          <p:nvPr>
            <p:ph idx="1" type="subTitle"/>
          </p:nvPr>
        </p:nvSpPr>
        <p:spPr>
          <a:xfrm>
            <a:off x="1857356" y="214290"/>
            <a:ext cx="5000660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ЄВРОПИ В ЛІЦЕЇ</a:t>
            </a:r>
            <a:endParaRPr b="1" i="0" sz="24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51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Герб Ліцею РГБ.png" id="400" name="Google Shape;40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1"/>
          <p:cNvPicPr preferRelativeResize="0"/>
          <p:nvPr/>
        </p:nvPicPr>
        <p:blipFill rotWithShape="1">
          <a:blip r:embed="rId5">
            <a:alphaModFix/>
          </a:blip>
          <a:srcRect b="0" l="0" r="0" t="11472"/>
          <a:stretch/>
        </p:blipFill>
        <p:spPr>
          <a:xfrm>
            <a:off x="285720" y="857232"/>
            <a:ext cx="3713146" cy="275637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2" name="Google Shape;402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7686" y="857232"/>
            <a:ext cx="4564094" cy="256730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282" y="3929066"/>
            <a:ext cx="4498975" cy="253067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/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ВІДКРИТЕ ЗАНЯТТЯ СПЕЦКУРСУ “ДЕБАТИ”</a:t>
            </a:r>
            <a:b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28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52"/>
          <p:cNvSpPr/>
          <p:nvPr/>
        </p:nvSpPr>
        <p:spPr>
          <a:xfrm>
            <a:off x="5500694" y="928670"/>
            <a:ext cx="325534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презентація навчального проекту на соціальну тему: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2"/>
          <p:cNvSpPr/>
          <p:nvPr/>
        </p:nvSpPr>
        <p:spPr>
          <a:xfrm>
            <a:off x="428596" y="4214818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Світ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тварин  і я! ”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(Л.М.Павлюк)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5" y="785794"/>
            <a:ext cx="4628905" cy="278608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12" name="Google Shape;41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868" y="3429000"/>
            <a:ext cx="4786346" cy="293041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413" name="Google Shape;41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"/>
          <p:cNvSpPr txBox="1"/>
          <p:nvPr>
            <p:ph idx="1" type="subTitle"/>
          </p:nvPr>
        </p:nvSpPr>
        <p:spPr>
          <a:xfrm>
            <a:off x="1115616" y="188640"/>
            <a:ext cx="7704856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Arial"/>
              <a:buNone/>
            </a:pPr>
            <a:r>
              <a:rPr b="1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ОБЛАСНА НАУКОВО-ПРАКТИЧНА КОНФЕРЕНЦІЯ «АКТУАЛЬНІ ПРОБЛЕМИ ТА ПЕРСПЕКТИВИ ВИВЧЕННЯ ІНОЗЕМНОЇ МОВИ: ДОСВІД МИНУЛОГО - ПОГЛЯД У МАЙБУТНЄ» (листопад, 2016) </a:t>
            </a:r>
            <a:endParaRPr b="1" i="0" sz="20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53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Сліпак\Desktop\виставка\конференція.JPG" id="420" name="Google Shape;420;p53"/>
          <p:cNvPicPr preferRelativeResize="0"/>
          <p:nvPr/>
        </p:nvPicPr>
        <p:blipFill rotWithShape="1">
          <a:blip r:embed="rId3">
            <a:alphaModFix/>
          </a:blip>
          <a:srcRect b="0" l="0" r="0" t="26315"/>
          <a:stretch/>
        </p:blipFill>
        <p:spPr>
          <a:xfrm>
            <a:off x="500034" y="1571612"/>
            <a:ext cx="4388304" cy="214313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конф.JPG" id="421" name="Google Shape;42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4" y="4000504"/>
            <a:ext cx="3706104" cy="24460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конф2.JPG" id="422" name="Google Shape;42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10" y="4071942"/>
            <a:ext cx="3632501" cy="239745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конф 0.JPG" id="423" name="Google Shape;423;p53"/>
          <p:cNvPicPr preferRelativeResize="0"/>
          <p:nvPr/>
        </p:nvPicPr>
        <p:blipFill rotWithShape="1">
          <a:blip r:embed="rId6">
            <a:alphaModFix/>
          </a:blip>
          <a:srcRect b="16851" l="0" r="0" t="0"/>
          <a:stretch/>
        </p:blipFill>
        <p:spPr>
          <a:xfrm>
            <a:off x="5072066" y="1500174"/>
            <a:ext cx="3905264" cy="214314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424" name="Google Shape;424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179" name="Google Shape;17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0" y="642918"/>
            <a:ext cx="435768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НАУКОВО-МЕТОДИЧНИЙ СЕМІНАР 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“Упровадження педагогіки успіху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виховну роботу закладу”  (</a:t>
            </a:r>
            <a:r>
              <a:rPr b="1" lang="uk-UA" sz="20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лютий, 2016</a:t>
            </a:r>
            <a:r>
              <a:rPr b="1" lang="uk-UA" sz="2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2400">
              <a:solidFill>
                <a:srgbClr val="17375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Cліпак\Downloads\6jTYBxDTDOw.jpg" id="181" name="Google Shape;181;p27"/>
          <p:cNvPicPr preferRelativeResize="0"/>
          <p:nvPr/>
        </p:nvPicPr>
        <p:blipFill rotWithShape="1">
          <a:blip r:embed="rId4">
            <a:alphaModFix/>
          </a:blip>
          <a:srcRect b="0" l="4225" r="5633" t="0"/>
          <a:stretch/>
        </p:blipFill>
        <p:spPr>
          <a:xfrm>
            <a:off x="4357686" y="857232"/>
            <a:ext cx="4572032" cy="285162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jm9Sti4NnN4.jpg" id="182" name="Google Shape;182;p27"/>
          <p:cNvPicPr preferRelativeResize="0"/>
          <p:nvPr/>
        </p:nvPicPr>
        <p:blipFill rotWithShape="1">
          <a:blip r:embed="rId5">
            <a:alphaModFix/>
          </a:blip>
          <a:srcRect b="14427" l="12500" r="12500" t="12202"/>
          <a:stretch/>
        </p:blipFill>
        <p:spPr>
          <a:xfrm>
            <a:off x="357158" y="3714752"/>
            <a:ext cx="5240983" cy="288254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83" name="Google Shape;183;p27"/>
          <p:cNvSpPr/>
          <p:nvPr/>
        </p:nvSpPr>
        <p:spPr>
          <a:xfrm>
            <a:off x="5715008" y="4214818"/>
            <a:ext cx="314330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Позакласний захід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«У світі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чарівного кіно»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(Л.І.Петренко)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/>
          <p:nvPr>
            <p:ph idx="1" type="subTitle"/>
          </p:nvPr>
        </p:nvSpPr>
        <p:spPr>
          <a:xfrm>
            <a:off x="4572000" y="214290"/>
            <a:ext cx="4390208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72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VІІІ </a:t>
            </a:r>
            <a:r>
              <a:rPr b="1" i="0" lang="uk-UA" sz="272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МІЖНАРОДНИЙ ФОРУМ «ІННОВАТИКА В СУЧАСНІЙ ОСВІТІ»</a:t>
            </a:r>
            <a:endParaRPr b="0" i="0" sz="272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54"/>
          <p:cNvSpPr txBox="1"/>
          <p:nvPr/>
        </p:nvSpPr>
        <p:spPr>
          <a:xfrm>
            <a:off x="4786314" y="1571612"/>
            <a:ext cx="4071966" cy="314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конкурсна робота “Використання інноваційних технологій при вивченні англійської мови у навчально-виховному процесі ліцею” – Золота медаль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(творча група вчителів Т.М. Вантух, С.М.Сліпак, Л.М.Павлюк,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Л.І.Петренко, С.О.Потебня,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Т.М.Шевчук)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F493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032" lvl="0" marL="27432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F493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1" name="Google Shape;431;p54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Cліпак\Downloads\IMG_7672.JPG" id="432" name="Google Shape;43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173416"/>
            <a:ext cx="928662" cy="696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Сліпак\Desktop\виставка\виставу.JPG" id="433" name="Google Shape;433;p54"/>
          <p:cNvPicPr preferRelativeResize="0"/>
          <p:nvPr/>
        </p:nvPicPr>
        <p:blipFill rotWithShape="1">
          <a:blip r:embed="rId4">
            <a:alphaModFix/>
          </a:blip>
          <a:srcRect b="10311" l="0" r="0" t="0"/>
          <a:stretch/>
        </p:blipFill>
        <p:spPr>
          <a:xfrm>
            <a:off x="357158" y="214290"/>
            <a:ext cx="4071966" cy="274415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виставка д.jpg" id="434" name="Google Shape;434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73158">
            <a:off x="677000" y="2551169"/>
            <a:ext cx="2886075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Сліпак\Desktop\виставка\медаль.JPG" id="435" name="Google Shape;435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8992" y="4071942"/>
            <a:ext cx="2000264" cy="25914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436" name="Google Shape;436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Cліпак\Мои рисунки\Безымянный.bmp" id="441" name="Google Shape;441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52"/>
            <a:ext cx="9144000" cy="6715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442" name="Google Shape;44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Cліпак\Downloads\IMG_7672.JPG" id="448" name="Google Shape;44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173416"/>
            <a:ext cx="928662" cy="696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449" name="Google Shape;449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Сліпак\Desktop\виставка\павлюк.JPG" id="450" name="Google Shape;450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5918" y="357166"/>
            <a:ext cx="4862272" cy="464347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451" name="Google Shape;451;p56"/>
          <p:cNvSpPr txBox="1"/>
          <p:nvPr/>
        </p:nvSpPr>
        <p:spPr>
          <a:xfrm>
            <a:off x="1357290" y="5429264"/>
            <a:ext cx="61436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Лауреат обласної премії ім. Софії Русової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(жовтень 2016, Л.М.Павлюк)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456" name="Google Shape;45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Сліпак\Desktop\виставка\P1040842.JPG" id="457" name="Google Shape;457;p57"/>
          <p:cNvPicPr preferRelativeResize="0"/>
          <p:nvPr/>
        </p:nvPicPr>
        <p:blipFill rotWithShape="1">
          <a:blip r:embed="rId4">
            <a:alphaModFix/>
          </a:blip>
          <a:srcRect b="0" l="0" r="0" t="11718"/>
          <a:stretch/>
        </p:blipFill>
        <p:spPr>
          <a:xfrm>
            <a:off x="1357290" y="1142984"/>
            <a:ext cx="6408142" cy="424288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458" name="Google Shape;458;p57"/>
          <p:cNvSpPr txBox="1"/>
          <p:nvPr/>
        </p:nvSpPr>
        <p:spPr>
          <a:xfrm>
            <a:off x="571472" y="5534561"/>
            <a:ext cx="764386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Лауреат Українсько-канадського конкурсу педагогічних інновацій Фонду Президента УВАН у Канаді, професора Манітобського університету Ореста Цапа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(листопад 2016, С.М.Сліпак)</a:t>
            </a:r>
            <a:endParaRPr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Google Shape;459;p57"/>
          <p:cNvSpPr/>
          <p:nvPr/>
        </p:nvSpPr>
        <p:spPr>
          <a:xfrm>
            <a:off x="214282" y="214290"/>
            <a:ext cx="89297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</a:t>
            </a: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ВЧИТЕЛІВ  ПРИРОДНИЧО-МАТЕМАТИЧНИХ ДИСЦИПЛІН </a:t>
            </a:r>
            <a:b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(С.М. Сліпак)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464" name="Google Shape;46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8"/>
          <p:cNvSpPr/>
          <p:nvPr/>
        </p:nvSpPr>
        <p:spPr>
          <a:xfrm>
            <a:off x="857224" y="571480"/>
            <a:ext cx="7643866" cy="51209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53340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вчитель інформатики В.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М.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Харченко -  член журі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предметної олімпіади міського та обласного етапу, </a:t>
            </a:r>
            <a:endParaRPr/>
          </a:p>
          <a:p>
            <a:pPr indent="-539750" lvl="0" marL="539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Times New Roman"/>
              <a:buChar char="-"/>
            </a:pP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 математики Т.М.Шмаглій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член журі обласного етапу олімпіади з математики, вона систематично поповнює власний блог. </a:t>
            </a:r>
            <a:endParaRPr/>
          </a:p>
          <a:p>
            <a:pPr indent="53340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дипломи ІІ і ІІІ ступенів на всеукраїнських учнівських предметних олімпіадах обласного рівня:</a:t>
            </a:r>
            <a:r>
              <a:rPr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539750" lvl="0" marL="539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Times New Roman"/>
              <a:buChar char="-"/>
            </a:pP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фізика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диплом ІІ ступеня, географія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диплом ІІ ступеня, </a:t>
            </a:r>
            <a:endParaRPr/>
          </a:p>
          <a:p>
            <a:pPr indent="-539750" lvl="0" marL="539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Times New Roman"/>
              <a:buChar char="-"/>
            </a:pP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хімія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диплом ІІІ ступеня,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539750" lvl="0" marL="539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Times New Roman"/>
              <a:buChar char="-"/>
            </a:pP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Бережняк Ольга та Луговський Володимир отримали дипломи І ступеня як учасники Обласної Інтернет-школи для обдарованих школярів 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Юний програміст</a:t>
            </a:r>
            <a:r>
              <a:rPr b="0" i="0" lang="uk-UA" sz="2000" u="none" cap="none" strike="noStrik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b="0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(вчитель Харченко В.М.)</a:t>
            </a:r>
            <a:endParaRPr b="0" i="0" sz="20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Cліпак\Мои рисунки\Безымянный.bmp" id="470" name="Google Shape;470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290"/>
            <a:ext cx="9144000" cy="6239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471" name="Google Shape;47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age4.jpg" id="476" name="Google Shape;47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926"/>
            <a:ext cx="8929718" cy="4868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0"/>
          <p:cNvSpPr txBox="1"/>
          <p:nvPr>
            <p:ph type="title"/>
          </p:nvPr>
        </p:nvSpPr>
        <p:spPr>
          <a:xfrm>
            <a:off x="357158" y="21429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</a:t>
            </a:r>
            <a:r>
              <a:rPr b="1" i="0" lang="uk-UA" sz="20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ВЧИТЕЛІВ ХУДОЖНЬО-ЕСТЕТИЧНОГО РОЗВИТКУ, ФІЗИЧНОЇ КУЛЬТУРИ, ЗАХИСТУ ВІТЧИЗНИ, ТЕХНОЛОГІЙ ТА ВИХОВАТЕЛІВ  </a:t>
            </a: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(Т.М. Вантух)</a:t>
            </a:r>
            <a:b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24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478" name="Google Shape;47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0"/>
          <p:cNvSpPr/>
          <p:nvPr/>
        </p:nvSpPr>
        <p:spPr>
          <a:xfrm>
            <a:off x="2214546" y="1142984"/>
            <a:ext cx="47091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ПАТРІОТИЗМ  ЯК  ДІЯ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Сліпак\Desktop\Палаєва.jpg" id="484" name="Google Shape;48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290"/>
            <a:ext cx="9167836" cy="6643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490" name="Google Shape;49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3"/>
          <p:cNvSpPr txBox="1"/>
          <p:nvPr>
            <p:ph type="title"/>
          </p:nvPr>
        </p:nvSpPr>
        <p:spPr>
          <a:xfrm>
            <a:off x="467544" y="188640"/>
            <a:ext cx="82296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УЧНІВСЬКИЙ КОНТИНГЕНТ</a:t>
            </a:r>
            <a:endParaRPr b="1" i="0" sz="24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496" name="Google Shape;49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7" name="Google Shape;497;p63"/>
          <p:cNvGraphicFramePr/>
          <p:nvPr/>
        </p:nvGraphicFramePr>
        <p:xfrm>
          <a:off x="1000100" y="7857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{5F60E746-D71E-4C1F-96FB-14049D1F908B}</a:tableStyleId>
              </a:tblPr>
              <a:tblGrid>
                <a:gridCol w="766250"/>
                <a:gridCol w="1995475"/>
                <a:gridCol w="1053600"/>
                <a:gridCol w="1692150"/>
                <a:gridCol w="1493425"/>
              </a:tblGrid>
              <a:tr h="121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Курс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учнів (всього)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Профілі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учнів, що спеціалізуються з профілю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775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 курс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Української філології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Українська мова та література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Іноземної філології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Англійська, німецька мови 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Фізико-математичний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Фізика, математика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775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 курс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Української філології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Українська мова та література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Іноземної філології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Англійська, німецька мови 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Фізико-математичний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Фізика, математика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Разом на І та ІІ курсах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2075" marL="520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2075" marL="520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фото\семінар 2017\ФОТО СЕМІНАР\IMG_5050.JPG" id="188" name="Google Shape;188;p28"/>
          <p:cNvPicPr preferRelativeResize="0"/>
          <p:nvPr/>
        </p:nvPicPr>
        <p:blipFill rotWithShape="1">
          <a:blip r:embed="rId3">
            <a:alphaModFix/>
          </a:blip>
          <a:srcRect b="8528" l="3257" r="4048" t="0"/>
          <a:stretch/>
        </p:blipFill>
        <p:spPr>
          <a:xfrm>
            <a:off x="214282" y="3214686"/>
            <a:ext cx="4929222" cy="324275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89" name="Google Shape;189;p28"/>
          <p:cNvSpPr/>
          <p:nvPr/>
        </p:nvSpPr>
        <p:spPr>
          <a:xfrm>
            <a:off x="5429256" y="3357562"/>
            <a:ext cx="328614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</a:t>
            </a: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«Сім’я без ґендерного насильства – основа гармонійних взаємин між чоловіком і жінкою»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(Бутурлим Т.І.)</a:t>
            </a:r>
            <a:endParaRPr sz="24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фото\семінар 2017\ФОТО СЕМІНАР\IMG_5058 copy.jpg" id="190" name="Google Shape;190;p28"/>
          <p:cNvPicPr preferRelativeResize="0"/>
          <p:nvPr/>
        </p:nvPicPr>
        <p:blipFill rotWithShape="1">
          <a:blip r:embed="rId4">
            <a:alphaModFix/>
          </a:blip>
          <a:srcRect b="19484" l="2920" r="2169" t="0"/>
          <a:stretch/>
        </p:blipFill>
        <p:spPr>
          <a:xfrm>
            <a:off x="3000364" y="214290"/>
            <a:ext cx="5929354" cy="282781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191" name="Google Shape;19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СОЦІАЛЬНИЙ ПАСПОРТ ЗАКЛАДУ</a:t>
            </a:r>
            <a:endParaRPr b="1" i="0" sz="36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64"/>
          <p:cNvSpPr txBox="1"/>
          <p:nvPr>
            <p:ph idx="1" type="body"/>
          </p:nvPr>
        </p:nvSpPr>
        <p:spPr>
          <a:xfrm>
            <a:off x="467544" y="1340768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 проживають на квартирах – 18;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 мешкають у Ніжині – 52;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учнів-напівсиріт – 6;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перебувають під опікою – 2;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багатодітних сімей – 11;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малозабезпечених – 2;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 з особливими потребами – 4;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постраждалих внаслідок катастрофи на ЧАЕС – 6;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кожного дня їздять додому – 11;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Проживають у гуртожитку – 95;</a:t>
            </a:r>
            <a:endParaRPr/>
          </a:p>
          <a:p>
            <a:pPr indent="-342900" lvl="0" marL="342900" marR="0" rtl="0" algn="just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</a:pPr>
            <a:r>
              <a:rPr b="1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переселенці із зони проведення АТО - 2 </a:t>
            </a:r>
            <a:endParaRPr/>
          </a:p>
          <a:p>
            <a:pPr indent="-139700" lvl="0" marL="342900" marR="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504" name="Google Shape;50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5"/>
          <p:cNvSpPr txBox="1"/>
          <p:nvPr>
            <p:ph type="title"/>
          </p:nvPr>
        </p:nvSpPr>
        <p:spPr>
          <a:xfrm>
            <a:off x="467544" y="188640"/>
            <a:ext cx="82296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РЕЗУЛЬТАТИ РІЧНОЇ АТЕСТАЦІЇ УЧНІВ</a:t>
            </a:r>
            <a:br>
              <a:rPr b="1" i="0" lang="uk-UA" sz="2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2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10" name="Google Shape;510;p65"/>
          <p:cNvGraphicFramePr/>
          <p:nvPr/>
        </p:nvGraphicFramePr>
        <p:xfrm>
          <a:off x="357158" y="5810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{5F60E746-D71E-4C1F-96FB-14049D1F908B}</a:tableStyleId>
              </a:tblPr>
              <a:tblGrid>
                <a:gridCol w="667600"/>
                <a:gridCol w="3218875"/>
                <a:gridCol w="132425"/>
                <a:gridCol w="978550"/>
                <a:gridCol w="132425"/>
                <a:gridCol w="956525"/>
                <a:gridCol w="1040600"/>
                <a:gridCol w="1016925"/>
              </a:tblGrid>
              <a:tr h="4069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 п/п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Зведена інформація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Учнів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</a:t>
                      </a:r>
                      <a:endParaRPr/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початок року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Вибуло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Прибуло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40692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</a:t>
                      </a:r>
                      <a:endParaRPr/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Закінчило І семестр. усього учнів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 курс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 курс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59600">
                <a:tc gridSpan="8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 курс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40692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ІІІ</a:t>
                      </a:r>
                      <a:endParaRPr/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Закінчило навчальний рік на високому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7402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достатньому рівні 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середньому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початковому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03475">
                <a:tc gridSpan="3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 курс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2016/2017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2015/2016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2016/2017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2015/2016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46550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ІV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Закінчило І семестр  на високому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	</a:t>
                      </a:r>
                      <a:endParaRPr/>
                    </a:p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	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достатньому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середньому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початковому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03475">
                <a:tc gridSpan="2"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Разом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40692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Закінчило навчальний рік  на високому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11429" lvl="0" marL="21463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540" lvl="0" marL="23114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достатньому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11429" lvl="0" marL="21463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89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vMerge="1"/>
                <a:tc>
                  <a:txBody>
                    <a:bodyPr/>
                    <a:lstStyle/>
                    <a:p>
                      <a:pPr indent="-2540" lvl="0" marL="23114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vMerge="1"/>
              </a:tr>
              <a:tr h="177800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середньому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-11429" lvl="0" marL="21463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-2540" lvl="0" marL="23114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260375"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початковому рівні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5080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55275" marL="552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descr="E:\Герб Ліцею РГБ.png" id="511" name="Google Shape;51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6"/>
          <p:cNvSpPr txBox="1"/>
          <p:nvPr/>
        </p:nvSpPr>
        <p:spPr>
          <a:xfrm>
            <a:off x="1475656" y="260648"/>
            <a:ext cx="64807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Предметні тижні</a:t>
            </a:r>
            <a:endParaRPr b="1" sz="3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p66"/>
          <p:cNvSpPr txBox="1"/>
          <p:nvPr/>
        </p:nvSpPr>
        <p:spPr>
          <a:xfrm>
            <a:off x="1357290" y="3286124"/>
            <a:ext cx="21602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Тиждень правознавства</a:t>
            </a:r>
            <a:endParaRPr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66"/>
          <p:cNvSpPr/>
          <p:nvPr/>
        </p:nvSpPr>
        <p:spPr>
          <a:xfrm>
            <a:off x="5857884" y="3286124"/>
            <a:ext cx="25860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Book Antiqua"/>
                <a:ea typeface="Book Antiqua"/>
                <a:cs typeface="Book Antiqua"/>
                <a:sym typeface="Book Antiqua"/>
              </a:rPr>
              <a:t>Тиждень української мови</a:t>
            </a:r>
            <a:endParaRPr sz="2000">
              <a:solidFill>
                <a:srgbClr val="24406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descr="E:\Cліпак\Downloads\IMG_7672.JPG" id="519" name="Google Shape;519;p66"/>
          <p:cNvPicPr preferRelativeResize="0"/>
          <p:nvPr/>
        </p:nvPicPr>
        <p:blipFill rotWithShape="1">
          <a:blip r:embed="rId3">
            <a:alphaModFix/>
          </a:blip>
          <a:srcRect b="5554" l="0" r="0" t="16667"/>
          <a:stretch/>
        </p:blipFill>
        <p:spPr>
          <a:xfrm>
            <a:off x="714348" y="857232"/>
            <a:ext cx="3918848" cy="22860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IMG_20160926_165117.jpg" id="520" name="Google Shape;52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2" y="928670"/>
            <a:ext cx="4095750" cy="21717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ткума.jpg" id="521" name="Google Shape;521;p66"/>
          <p:cNvPicPr preferRelativeResize="0"/>
          <p:nvPr/>
        </p:nvPicPr>
        <p:blipFill rotWithShape="1">
          <a:blip r:embed="rId5">
            <a:alphaModFix/>
          </a:blip>
          <a:srcRect b="0" l="0" r="0" t="7867"/>
          <a:stretch/>
        </p:blipFill>
        <p:spPr>
          <a:xfrm>
            <a:off x="642910" y="4143380"/>
            <a:ext cx="4024312" cy="24660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IMG_20161107_120810.jpg" id="522" name="Google Shape;522;p66"/>
          <p:cNvPicPr preferRelativeResize="0"/>
          <p:nvPr/>
        </p:nvPicPr>
        <p:blipFill rotWithShape="1">
          <a:blip r:embed="rId6">
            <a:alphaModFix/>
          </a:blip>
          <a:srcRect b="3416" l="0" r="2907" t="17391"/>
          <a:stretch/>
        </p:blipFill>
        <p:spPr>
          <a:xfrm>
            <a:off x="4929190" y="4143380"/>
            <a:ext cx="3976701" cy="24288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523" name="Google Shape;523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G_4385.jpg" id="528" name="Google Shape;528;p67"/>
          <p:cNvPicPr preferRelativeResize="0"/>
          <p:nvPr/>
        </p:nvPicPr>
        <p:blipFill rotWithShape="1">
          <a:blip r:embed="rId3">
            <a:alphaModFix/>
          </a:blip>
          <a:srcRect b="8507" l="0" r="0" t="9630"/>
          <a:stretch/>
        </p:blipFill>
        <p:spPr>
          <a:xfrm>
            <a:off x="4429124" y="3929066"/>
            <a:ext cx="4500562" cy="234765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29" name="Google Shape;529;p67"/>
          <p:cNvSpPr txBox="1"/>
          <p:nvPr/>
        </p:nvSpPr>
        <p:spPr>
          <a:xfrm>
            <a:off x="1571604" y="0"/>
            <a:ext cx="64807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Предметні тижні</a:t>
            </a:r>
            <a:endParaRPr b="1" sz="3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p67"/>
          <p:cNvSpPr txBox="1"/>
          <p:nvPr/>
        </p:nvSpPr>
        <p:spPr>
          <a:xfrm>
            <a:off x="1357290" y="3286124"/>
            <a:ext cx="292895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Тиждень зарубіжної літератури</a:t>
            </a:r>
            <a:endParaRPr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67"/>
          <p:cNvSpPr/>
          <p:nvPr/>
        </p:nvSpPr>
        <p:spPr>
          <a:xfrm>
            <a:off x="4429124" y="3357562"/>
            <a:ext cx="44291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Book Antiqua"/>
                <a:ea typeface="Book Antiqua"/>
                <a:cs typeface="Book Antiqua"/>
                <a:sym typeface="Book Antiqua"/>
              </a:rPr>
              <a:t>Тиждень української літератури</a:t>
            </a:r>
            <a:endParaRPr sz="2000">
              <a:solidFill>
                <a:srgbClr val="24406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descr="E:\Герб Ліцею РГБ.png" id="532" name="Google Shape;532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age002.jpg" id="533" name="Google Shape;533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720" y="714356"/>
            <a:ext cx="4095750" cy="245745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age001.jpg" id="534" name="Google Shape;534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282" y="4071942"/>
            <a:ext cx="4071966" cy="244318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_DSC0030.JPG" id="535" name="Google Shape;535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6314" y="571480"/>
            <a:ext cx="3952874" cy="261073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"/>
          <p:cNvSpPr txBox="1"/>
          <p:nvPr/>
        </p:nvSpPr>
        <p:spPr>
          <a:xfrm>
            <a:off x="1571604" y="0"/>
            <a:ext cx="64807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Предметні тижні</a:t>
            </a:r>
            <a:endParaRPr b="1" sz="3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541" name="Google Shape;54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8"/>
          <p:cNvSpPr txBox="1"/>
          <p:nvPr/>
        </p:nvSpPr>
        <p:spPr>
          <a:xfrm>
            <a:off x="2714612" y="2000240"/>
            <a:ext cx="21602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Тиждень іноземних мов</a:t>
            </a:r>
            <a:endParaRPr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:\DCIM\Camera\IMG_20170427_160903.jpg" id="543" name="Google Shape;543;p68"/>
          <p:cNvPicPr preferRelativeResize="0"/>
          <p:nvPr/>
        </p:nvPicPr>
        <p:blipFill rotWithShape="1">
          <a:blip r:embed="rId4">
            <a:alphaModFix/>
          </a:blip>
          <a:srcRect b="0" l="0" r="0" t="28304"/>
          <a:stretch/>
        </p:blipFill>
        <p:spPr>
          <a:xfrm>
            <a:off x="785786" y="3929066"/>
            <a:ext cx="2286016" cy="273164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G:\DCIM\Camera\IMG_20170428_160441.jpg" id="544" name="Google Shape;544;p68"/>
          <p:cNvPicPr preferRelativeResize="0"/>
          <p:nvPr/>
        </p:nvPicPr>
        <p:blipFill rotWithShape="1">
          <a:blip r:embed="rId5">
            <a:alphaModFix/>
          </a:blip>
          <a:srcRect b="19678" l="0" r="0" t="0"/>
          <a:stretch/>
        </p:blipFill>
        <p:spPr>
          <a:xfrm>
            <a:off x="5214942" y="4286256"/>
            <a:ext cx="3261176" cy="157163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45" name="Google Shape;545;p68"/>
          <p:cNvSpPr txBox="1"/>
          <p:nvPr/>
        </p:nvSpPr>
        <p:spPr>
          <a:xfrm>
            <a:off x="3143240" y="4714884"/>
            <a:ext cx="18573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Тиждень біології</a:t>
            </a:r>
            <a:endParaRPr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Cліпак\Downloads\IMG_20151119_095756.jpg" id="546" name="Google Shape;546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282" y="285728"/>
            <a:ext cx="2500298" cy="333373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0379.JPG" id="547" name="Google Shape;547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4876" y="714356"/>
            <a:ext cx="4214810" cy="280284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IMG_4495.jpg" id="554" name="Google Shape;554;p69"/>
          <p:cNvPicPr preferRelativeResize="0"/>
          <p:nvPr/>
        </p:nvPicPr>
        <p:blipFill rotWithShape="1">
          <a:blip r:embed="rId3">
            <a:alphaModFix/>
          </a:blip>
          <a:srcRect b="0" l="9143" r="4909" t="0"/>
          <a:stretch/>
        </p:blipFill>
        <p:spPr>
          <a:xfrm>
            <a:off x="5572132" y="785794"/>
            <a:ext cx="3357586" cy="26003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F:\IMG_4460.jpg" id="555" name="Google Shape;55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282" y="785794"/>
            <a:ext cx="3500462" cy="232999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Documents and Settings\Светлана\Рабочий стол\S3br_Z_6PAc.jpg" id="556" name="Google Shape;556;p69"/>
          <p:cNvPicPr preferRelativeResize="0"/>
          <p:nvPr/>
        </p:nvPicPr>
        <p:blipFill rotWithShape="1">
          <a:blip r:embed="rId5">
            <a:alphaModFix/>
          </a:blip>
          <a:srcRect b="0" l="0" r="11721" t="0"/>
          <a:stretch/>
        </p:blipFill>
        <p:spPr>
          <a:xfrm>
            <a:off x="5500694" y="3571876"/>
            <a:ext cx="3211828" cy="241602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57" name="Google Shape;557;p69"/>
          <p:cNvSpPr txBox="1"/>
          <p:nvPr/>
        </p:nvSpPr>
        <p:spPr>
          <a:xfrm>
            <a:off x="285720" y="0"/>
            <a:ext cx="8515352" cy="785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Times New Roman"/>
              <a:buNone/>
            </a:pPr>
            <a:r>
              <a:rPr b="1" lang="uk-UA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СПЕЦКУРСИ, ФАКУЛЬТАТИВИ, ГУРТКИ</a:t>
            </a:r>
            <a:endParaRPr b="1"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8" name="Google Shape;558;p69"/>
          <p:cNvSpPr txBox="1"/>
          <p:nvPr/>
        </p:nvSpPr>
        <p:spPr>
          <a:xfrm>
            <a:off x="4000496" y="1071546"/>
            <a:ext cx="1643074" cy="71006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0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Чарівна бісеринка»</a:t>
            </a:r>
            <a:endParaRPr/>
          </a:p>
        </p:txBody>
      </p:sp>
      <p:sp>
        <p:nvSpPr>
          <p:cNvPr id="559" name="Google Shape;559;p69"/>
          <p:cNvSpPr txBox="1"/>
          <p:nvPr/>
        </p:nvSpPr>
        <p:spPr>
          <a:xfrm>
            <a:off x="285720" y="3143248"/>
            <a:ext cx="3000375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0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Гри на гітарі»</a:t>
            </a:r>
            <a:endParaRPr sz="20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p69"/>
          <p:cNvSpPr txBox="1"/>
          <p:nvPr/>
        </p:nvSpPr>
        <p:spPr>
          <a:xfrm>
            <a:off x="6572265" y="3000372"/>
            <a:ext cx="2357454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0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Фольклорний»</a:t>
            </a:r>
            <a:endParaRPr sz="20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p69"/>
          <p:cNvSpPr txBox="1"/>
          <p:nvPr/>
        </p:nvSpPr>
        <p:spPr>
          <a:xfrm>
            <a:off x="500034" y="6215082"/>
            <a:ext cx="3000375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0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Що? Де? Коли?»</a:t>
            </a:r>
            <a:endParaRPr/>
          </a:p>
        </p:txBody>
      </p:sp>
      <p:pic>
        <p:nvPicPr>
          <p:cNvPr descr="E:\Герб Ліцею РГБ.png" id="562" name="Google Shape;56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Светлана\Рабочий стол\DSC_1698.JPG" id="563" name="Google Shape;563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7488" y="2071678"/>
            <a:ext cx="3240360" cy="214735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іват.JPG" id="564" name="Google Shape;564;p69"/>
          <p:cNvPicPr preferRelativeResize="0"/>
          <p:nvPr/>
        </p:nvPicPr>
        <p:blipFill rotWithShape="1">
          <a:blip r:embed="rId8">
            <a:alphaModFix/>
          </a:blip>
          <a:srcRect b="13460" l="0" r="0" t="0"/>
          <a:stretch/>
        </p:blipFill>
        <p:spPr>
          <a:xfrm>
            <a:off x="214282" y="3714752"/>
            <a:ext cx="3857620" cy="222039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65" name="Google Shape;565;p69"/>
          <p:cNvSpPr txBox="1"/>
          <p:nvPr/>
        </p:nvSpPr>
        <p:spPr>
          <a:xfrm>
            <a:off x="5143504" y="6215082"/>
            <a:ext cx="3000375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0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«Т</a:t>
            </a:r>
            <a:r>
              <a:rPr lang="uk-UA" sz="20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еатральний»</a:t>
            </a:r>
            <a:endParaRPr sz="20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DSC_4889.JPG" id="572" name="Google Shape;57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4" y="857232"/>
            <a:ext cx="4167210" cy="27503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875.JPG" id="573" name="Google Shape;57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90" y="3929066"/>
            <a:ext cx="4004857" cy="264320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574" name="Google Shape;57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0"/>
          <p:cNvSpPr txBox="1"/>
          <p:nvPr/>
        </p:nvSpPr>
        <p:spPr>
          <a:xfrm>
            <a:off x="214282" y="188640"/>
            <a:ext cx="8929718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ЛІЦЕЙСЬКЕ НАУКОВЕ ТОВАРИСТВО ЮНИХ ФІЛОЛОГІВ</a:t>
            </a:r>
            <a:endParaRPr/>
          </a:p>
        </p:txBody>
      </p:sp>
      <p:pic>
        <p:nvPicPr>
          <p:cNvPr descr="E:\Cліпак\Downloads\DSC_4909.JPG" id="576" name="Google Shape;576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7422" y="2928934"/>
            <a:ext cx="3788378" cy="250033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5058.JPG" id="577" name="Google Shape;577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720" y="1071546"/>
            <a:ext cx="3680139" cy="24288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894.JPG" id="578" name="Google Shape;578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158" y="4357694"/>
            <a:ext cx="3443645" cy="228758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1"/>
          <p:cNvSpPr txBox="1"/>
          <p:nvPr>
            <p:ph type="title"/>
          </p:nvPr>
        </p:nvSpPr>
        <p:spPr>
          <a:xfrm>
            <a:off x="3643306" y="0"/>
            <a:ext cx="5000660" cy="857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ПОДЯКА ЛІЦЕЮ </a:t>
            </a:r>
            <a:endParaRPr b="1" i="0" sz="24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584" name="Google Shape;58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001 (2).jpg" id="585" name="Google Shape;58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4724"/>
            <a:ext cx="4429124" cy="6723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5084.JPG" id="586" name="Google Shape;58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0562" y="1142984"/>
            <a:ext cx="4221336" cy="278608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87" name="Google Shape;587;p71"/>
          <p:cNvSpPr txBox="1"/>
          <p:nvPr/>
        </p:nvSpPr>
        <p:spPr>
          <a:xfrm>
            <a:off x="5214942" y="4429132"/>
            <a:ext cx="3000375" cy="120251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1100"/>
              </a:buClr>
              <a:buFont typeface="Georgia"/>
              <a:buNone/>
            </a:pPr>
            <a:r>
              <a:rPr lang="uk-UA" sz="2400">
                <a:solidFill>
                  <a:srgbClr val="1A11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uk-UA" sz="2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за активну участь у розвитку обдарувань учнів</a:t>
            </a:r>
            <a:endParaRPr sz="24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G_4418.jpg" id="592" name="Google Shape;59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752" y="3929066"/>
            <a:ext cx="3946086" cy="262414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93" name="Google Shape;593;p72"/>
          <p:cNvSpPr txBox="1"/>
          <p:nvPr>
            <p:ph idx="1" type="subTitle"/>
          </p:nvPr>
        </p:nvSpPr>
        <p:spPr>
          <a:xfrm>
            <a:off x="1115616" y="188640"/>
            <a:ext cx="7704856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ЛІЦЕЙСЬКЕ НАУКОВЕ ТОВАРИСТВО “ІНТЕЛЕКТУАЛ”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0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(12 дипломів)</a:t>
            </a:r>
            <a:endParaRPr b="1" i="0" sz="20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72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Герб Ліцею РГБ.png" id="595" name="Google Shape;59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G_4442.jpg" id="596" name="Google Shape;596;p72"/>
          <p:cNvPicPr preferRelativeResize="0"/>
          <p:nvPr/>
        </p:nvPicPr>
        <p:blipFill rotWithShape="1">
          <a:blip r:embed="rId5">
            <a:alphaModFix/>
          </a:blip>
          <a:srcRect b="0" l="11166" r="5087" t="0"/>
          <a:stretch/>
        </p:blipFill>
        <p:spPr>
          <a:xfrm>
            <a:off x="5357818" y="1428736"/>
            <a:ext cx="3214710" cy="255270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G_4413.jpg" id="597" name="Google Shape;597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20" y="1428736"/>
            <a:ext cx="4404448" cy="292895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G_4428.jpg" id="598" name="Google Shape;598;p72"/>
          <p:cNvPicPr preferRelativeResize="0"/>
          <p:nvPr/>
        </p:nvPicPr>
        <p:blipFill rotWithShape="1">
          <a:blip r:embed="rId7">
            <a:alphaModFix/>
          </a:blip>
          <a:srcRect b="0" l="0" r="14674" t="0"/>
          <a:stretch/>
        </p:blipFill>
        <p:spPr>
          <a:xfrm>
            <a:off x="928662" y="4143380"/>
            <a:ext cx="3286148" cy="256109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11kllhgfhfhfg.jpg" id="603" name="Google Shape;603;p73"/>
          <p:cNvPicPr preferRelativeResize="0"/>
          <p:nvPr/>
        </p:nvPicPr>
        <p:blipFill rotWithShape="1">
          <a:blip r:embed="rId3">
            <a:alphaModFix/>
          </a:blip>
          <a:srcRect b="14720" l="0" r="0" t="7932"/>
          <a:stretch/>
        </p:blipFill>
        <p:spPr>
          <a:xfrm>
            <a:off x="3243259" y="1071546"/>
            <a:ext cx="5900741" cy="304405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604" name="Google Shape;604;p73"/>
          <p:cNvPicPr preferRelativeResize="0"/>
          <p:nvPr/>
        </p:nvPicPr>
        <p:blipFill rotWithShape="1">
          <a:blip r:embed="rId4">
            <a:alphaModFix/>
          </a:blip>
          <a:srcRect b="0" l="8780" r="12195" t="10245"/>
          <a:stretch/>
        </p:blipFill>
        <p:spPr>
          <a:xfrm>
            <a:off x="4214810" y="3429000"/>
            <a:ext cx="3857652" cy="328612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605" name="Google Shape;605;p73"/>
          <p:cNvSpPr txBox="1"/>
          <p:nvPr>
            <p:ph type="title"/>
          </p:nvPr>
        </p:nvSpPr>
        <p:spPr>
          <a:xfrm>
            <a:off x="467544" y="18864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ПРИЗЕРИ ІІІ ЕТАПУ ВСЕУКРАЇНСЬКОГО КОНКУРСУ-ЗАХИСТУ НАУКОВО-ДОСЛІДНИХ РОБІТ МАНУ</a:t>
            </a:r>
            <a:endParaRPr b="1" i="0" sz="2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606" name="Google Shape;606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282" y="2000240"/>
            <a:ext cx="3071834" cy="402588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196" name="Google Shape;1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G_4613.jpg" id="197" name="Google Shape;197;p29"/>
          <p:cNvPicPr preferRelativeResize="0"/>
          <p:nvPr/>
        </p:nvPicPr>
        <p:blipFill rotWithShape="1">
          <a:blip r:embed="rId4">
            <a:alphaModFix/>
          </a:blip>
          <a:srcRect b="0" l="0" r="3750" t="9615"/>
          <a:stretch/>
        </p:blipFill>
        <p:spPr>
          <a:xfrm>
            <a:off x="357158" y="214290"/>
            <a:ext cx="4857796" cy="296514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98" name="Google Shape;198;p29"/>
          <p:cNvSpPr/>
          <p:nvPr/>
        </p:nvSpPr>
        <p:spPr>
          <a:xfrm>
            <a:off x="5929322" y="500042"/>
            <a:ext cx="257176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</a:t>
            </a:r>
            <a:r>
              <a:rPr b="1" i="1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«Григорій Сковорода. Шляхом серця»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Font typeface="Times New Roman"/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(М.В.Палаєва)</a:t>
            </a:r>
            <a:endParaRPr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Cліпак\Downloads\IMG_4586.jpg" id="199" name="Google Shape;199;p29"/>
          <p:cNvPicPr preferRelativeResize="0"/>
          <p:nvPr/>
        </p:nvPicPr>
        <p:blipFill rotWithShape="1">
          <a:blip r:embed="rId5">
            <a:alphaModFix/>
          </a:blip>
          <a:srcRect b="19035" l="7812" r="10155" t="12156"/>
          <a:stretch/>
        </p:blipFill>
        <p:spPr>
          <a:xfrm>
            <a:off x="214282" y="3714752"/>
            <a:ext cx="4625611" cy="264320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G_4557.jpg" id="200" name="Google Shape;20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2" y="2857496"/>
            <a:ext cx="3976694" cy="277747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4"/>
          <p:cNvSpPr txBox="1"/>
          <p:nvPr>
            <p:ph type="title"/>
          </p:nvPr>
        </p:nvSpPr>
        <p:spPr>
          <a:xfrm>
            <a:off x="395536" y="3326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ПЕРЕМОЖЦІ ІІІ ЕТАПУ ОЛІМПІАД</a:t>
            </a:r>
            <a:b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uk-UA" sz="28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(9 дипломів: </a:t>
            </a:r>
            <a:r>
              <a:rPr b="1" i="0" lang="uk-UA" sz="16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англ. мова – 3; нім. мова, хімія, географія, фізика, правознавство, історія –  по 1 )</a:t>
            </a:r>
            <a:br>
              <a:rPr b="1" i="0" lang="uk-UA" sz="16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16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613" name="Google Shape;61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Cліпак\Downloads\IMG_0140.JPG" id="614" name="Google Shape;614;p74"/>
          <p:cNvPicPr preferRelativeResize="0"/>
          <p:nvPr/>
        </p:nvPicPr>
        <p:blipFill rotWithShape="1">
          <a:blip r:embed="rId4">
            <a:alphaModFix/>
          </a:blip>
          <a:srcRect b="19301" l="30612" r="9148" t="5345"/>
          <a:stretch/>
        </p:blipFill>
        <p:spPr>
          <a:xfrm rot="5400000">
            <a:off x="6055494" y="1516878"/>
            <a:ext cx="2852935" cy="267665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D:\Cліпак\Downloads\IMG_0144.JPG" id="615" name="Google Shape;615;p74"/>
          <p:cNvPicPr preferRelativeResize="0"/>
          <p:nvPr/>
        </p:nvPicPr>
        <p:blipFill rotWithShape="1">
          <a:blip r:embed="rId5">
            <a:alphaModFix/>
          </a:blip>
          <a:srcRect b="0" l="26810" r="0" t="0"/>
          <a:stretch/>
        </p:blipFill>
        <p:spPr>
          <a:xfrm rot="5400000">
            <a:off x="4177377" y="3752185"/>
            <a:ext cx="2740302" cy="280831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D:\Cліпак\Downloads\SDC13103 (3).JPG" id="616" name="Google Shape;616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34" y="1785926"/>
            <a:ext cx="3812246" cy="335557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58" y="1000108"/>
            <a:ext cx="8329642" cy="5429288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5"/>
          <p:cNvSpPr/>
          <p:nvPr/>
        </p:nvSpPr>
        <p:spPr>
          <a:xfrm>
            <a:off x="500034" y="214290"/>
            <a:ext cx="7783512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lang="uk-UA" sz="2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ЛІЦЕЇСТІВ У ТВОРЧИХ КОНКУРСАХ 2016-2017</a:t>
            </a:r>
            <a:endParaRPr b="1" sz="2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623" name="Google Shape;62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G_0760XPowerLite12.JPG" id="628" name="Google Shape;62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1071522"/>
            <a:ext cx="8679717" cy="578647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6"/>
          <p:cNvSpPr/>
          <p:nvPr/>
        </p:nvSpPr>
        <p:spPr>
          <a:xfrm>
            <a:off x="214282" y="214290"/>
            <a:ext cx="8929718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lang="uk-UA" sz="2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ЧЕРНІГІВСЬКА ОБЛАСНА ЛІТНЯ ШКОЛИ ДЛЯ ОБДАРОВАНИХ ТА ТАЛАНОВИТИХ ДІТЕЙ </a:t>
            </a:r>
            <a:endParaRPr/>
          </a:p>
        </p:txBody>
      </p:sp>
      <p:pic>
        <p:nvPicPr>
          <p:cNvPr descr="E:\Герб Ліцею РГБ.png" id="630" name="Google Shape;63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G_0760XPowerLite12.JPG" id="631" name="Google Shape;631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0116800" y="-13030200"/>
            <a:ext cx="2520000" cy="1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6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УЧИТЕЛІВ ТА УЧНІВ У КОНФЕРЕНЦІЯХ І СЕМІНАРАХ</a:t>
            </a:r>
            <a:endParaRPr b="1" i="0" sz="26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7" name="Google Shape;63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638" name="Google Shape;63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атестація.jpg" id="643" name="Google Shape;64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860" y="1285860"/>
            <a:ext cx="3929090" cy="26173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Татьяна\Downloads\Свідоцтво 001 (1).jpg" id="644" name="Google Shape;644;p78"/>
          <p:cNvPicPr preferRelativeResize="0"/>
          <p:nvPr/>
        </p:nvPicPr>
        <p:blipFill rotWithShape="1">
          <a:blip r:embed="rId4">
            <a:alphaModFix/>
          </a:blip>
          <a:srcRect b="2458" l="0" r="7027" t="0"/>
          <a:stretch/>
        </p:blipFill>
        <p:spPr>
          <a:xfrm rot="-1006986">
            <a:off x="365125" y="554038"/>
            <a:ext cx="1954213" cy="2820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Татьяна\Downloads\Свід 001 (1).jpg" id="645" name="Google Shape;645;p78"/>
          <p:cNvPicPr preferRelativeResize="0"/>
          <p:nvPr/>
        </p:nvPicPr>
        <p:blipFill rotWithShape="1">
          <a:blip r:embed="rId5">
            <a:alphaModFix/>
          </a:blip>
          <a:srcRect b="2208" l="0" r="5445" t="0"/>
          <a:stretch/>
        </p:blipFill>
        <p:spPr>
          <a:xfrm rot="-1153507">
            <a:off x="1250950" y="3470275"/>
            <a:ext cx="2055813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78"/>
          <p:cNvSpPr/>
          <p:nvPr/>
        </p:nvSpPr>
        <p:spPr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lang="uk-UA" sz="3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ДРУКОВАНІ ЗАСОБИ МАСОВОЇ ІНФОРМАЦІЇ</a:t>
            </a:r>
            <a:endParaRPr b="1" sz="30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:\фото збірок\DSC_0465.JPG" id="647" name="Google Shape;647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3372" y="3929066"/>
            <a:ext cx="4081189" cy="270310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648" name="Google Shape;648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8"/>
          <p:cNvSpPr txBox="1"/>
          <p:nvPr/>
        </p:nvSpPr>
        <p:spPr>
          <a:xfrm>
            <a:off x="6695728" y="1844824"/>
            <a:ext cx="219675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 публікацій педагогів; </a:t>
            </a:r>
            <a:endParaRPr/>
          </a:p>
          <a:p>
            <a:pPr indent="-176213" lvl="0" marL="17621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публікацій учнівських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9"/>
          <p:cNvSpPr txBox="1"/>
          <p:nvPr/>
        </p:nvSpPr>
        <p:spPr>
          <a:xfrm>
            <a:off x="1619672" y="260648"/>
            <a:ext cx="67687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ВИХОВНА РОБОТА В ЗАКЛАДІ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Сліпак\Desktop\виставка\світлиця.jpg" id="655" name="Google Shape;655;p79"/>
          <p:cNvPicPr preferRelativeResize="0"/>
          <p:nvPr/>
        </p:nvPicPr>
        <p:blipFill rotWithShape="1">
          <a:blip r:embed="rId3">
            <a:alphaModFix/>
          </a:blip>
          <a:srcRect b="10838" l="0" r="0" t="5245"/>
          <a:stretch/>
        </p:blipFill>
        <p:spPr>
          <a:xfrm>
            <a:off x="214282" y="3786190"/>
            <a:ext cx="4095750" cy="22860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иставка\націон. муз нар арх і поб в пирогово.jpg" id="656" name="Google Shape;656;p79"/>
          <p:cNvPicPr preferRelativeResize="0"/>
          <p:nvPr/>
        </p:nvPicPr>
        <p:blipFill rotWithShape="1">
          <a:blip r:embed="rId4">
            <a:alphaModFix/>
          </a:blip>
          <a:srcRect b="26708" l="0" r="0" t="0"/>
          <a:stretch/>
        </p:blipFill>
        <p:spPr>
          <a:xfrm>
            <a:off x="285720" y="1071546"/>
            <a:ext cx="4095750" cy="224790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віват.JPG" id="657" name="Google Shape;657;p79"/>
          <p:cNvPicPr preferRelativeResize="0"/>
          <p:nvPr/>
        </p:nvPicPr>
        <p:blipFill rotWithShape="1">
          <a:blip r:embed="rId5">
            <a:alphaModFix/>
          </a:blip>
          <a:srcRect b="13460" l="0" r="0" t="0"/>
          <a:stretch/>
        </p:blipFill>
        <p:spPr>
          <a:xfrm>
            <a:off x="4714876" y="1000108"/>
            <a:ext cx="4095750" cy="235745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C:\Users\Сліпак\Desktop\фотопроект5.jpg" id="658" name="Google Shape;658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0562" y="3786190"/>
            <a:ext cx="4408651" cy="221457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659" name="Google Shape;659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SDC11481.JPG" id="664" name="Google Shape;66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357166"/>
            <a:ext cx="3250429" cy="433390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665" name="Google Shape;665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001 (1).jpg" id="666" name="Google Shape;666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982014">
            <a:off x="2197266" y="2961600"/>
            <a:ext cx="2857520" cy="392909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80"/>
          <p:cNvSpPr/>
          <p:nvPr/>
        </p:nvSpPr>
        <p:spPr>
          <a:xfrm>
            <a:off x="4429124" y="285728"/>
            <a:ext cx="4500594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ПРЕЗЕНТАЦІЯ НАЦІОНАЛЬНО-ПАТРІОТИЧНОГО ВИХОВАННЯ В ЛІЦЕЇ ПІД ЧАС ЗАСІДАННЯ КРУГЛОГО СТОЛУ  НА VIІІ МІЖНАРОДНІЙ ВИСТАВЦІ </a:t>
            </a:r>
            <a:endParaRPr b="1"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“СУЧАСНІ ЗАКЛАДИ ОСВІТИ – 2017”</a:t>
            </a:r>
            <a:endParaRPr b="1" sz="20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“РЕГІОНАЛЬНИЙ КОНКУРС УЧНІВСЬКОЇ ТВОРЧОСТІ «СЛАВНІ НАЩАДКИ ТАРАСА» ЯК СКЛАДНИК КОНЦЕПЦІЇ НАЦІОНАЛЬНО-ПАТРІОТИЧНОГО ВИХОВАННЯ “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(С.М.Сліпак,  Т.М.Шевчук,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16.03.2107)</a:t>
            </a:r>
            <a:endParaRPr sz="22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62" y="144462"/>
            <a:ext cx="8951383" cy="6713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673" name="Google Shape;67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age09.jpg" id="678" name="Google Shape;678;p82"/>
          <p:cNvPicPr preferRelativeResize="0"/>
          <p:nvPr/>
        </p:nvPicPr>
        <p:blipFill rotWithShape="1">
          <a:blip r:embed="rId3">
            <a:alphaModFix/>
          </a:blip>
          <a:srcRect b="0" l="12195" r="0" t="0"/>
          <a:stretch/>
        </p:blipFill>
        <p:spPr>
          <a:xfrm>
            <a:off x="214282" y="4572008"/>
            <a:ext cx="2571752" cy="19526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age02.jpg" id="679" name="Google Shape;679;p82"/>
          <p:cNvPicPr preferRelativeResize="0"/>
          <p:nvPr/>
        </p:nvPicPr>
        <p:blipFill rotWithShape="1">
          <a:blip r:embed="rId4">
            <a:alphaModFix/>
          </a:blip>
          <a:srcRect b="13411" l="0" r="0" t="0"/>
          <a:stretch/>
        </p:blipFill>
        <p:spPr>
          <a:xfrm>
            <a:off x="2571736" y="3071810"/>
            <a:ext cx="6398057" cy="36433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680" name="Google Shape;680;p82"/>
          <p:cNvSpPr txBox="1"/>
          <p:nvPr>
            <p:ph idx="1" type="subTitle"/>
          </p:nvPr>
        </p:nvSpPr>
        <p:spPr>
          <a:xfrm>
            <a:off x="1857356" y="214290"/>
            <a:ext cx="5000660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ВИШИВАНКИ В ЛІЦЕЇ</a:t>
            </a:r>
            <a:endParaRPr b="1" i="0" sz="24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1" name="Google Shape;681;p82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Герб Ліцею РГБ.png" id="682" name="Google Shape;682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age03.jpg" id="683" name="Google Shape;683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20" y="785794"/>
            <a:ext cx="5086664" cy="330041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age04.jpg" id="684" name="Google Shape;68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5008" y="785794"/>
            <a:ext cx="3107553" cy="207170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0" y="142852"/>
            <a:ext cx="8501090" cy="637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1013" y="5516563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>
            <a:off x="6000760" y="642918"/>
            <a:ext cx="259442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Тренінг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«Формула успіху»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(Л.М.Бойко)</a:t>
            </a:r>
            <a:endParaRPr/>
          </a:p>
        </p:txBody>
      </p:sp>
      <p:pic>
        <p:nvPicPr>
          <p:cNvPr descr="E:\Cліпак\Downloads\DSC_4628.JPG"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7620" y="2857496"/>
            <a:ext cx="4948892" cy="32868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207" name="Google Shape;20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4648.JPG" id="208" name="Google Shape;20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282" y="3786190"/>
            <a:ext cx="3488058" cy="23166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60.JPG" id="209" name="Google Shape;20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20" y="142852"/>
            <a:ext cx="5055415" cy="335758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4"/>
          <p:cNvSpPr txBox="1"/>
          <p:nvPr/>
        </p:nvSpPr>
        <p:spPr>
          <a:xfrm>
            <a:off x="1619672" y="260648"/>
            <a:ext cx="67687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УЧНІВСЬКЕ САМОВРЯДУВАННЯ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698" name="Google Shape;69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20" y="928670"/>
            <a:ext cx="7905772" cy="592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704" name="Google Shape;70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85"/>
          <p:cNvSpPr txBox="1"/>
          <p:nvPr/>
        </p:nvSpPr>
        <p:spPr>
          <a:xfrm>
            <a:off x="2071670" y="500042"/>
            <a:ext cx="509204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ПРЕВЕНТИВНА РОБОТА 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6" name="Google Shape;706;p85"/>
          <p:cNvSpPr txBox="1"/>
          <p:nvPr/>
        </p:nvSpPr>
        <p:spPr>
          <a:xfrm>
            <a:off x="928662" y="928671"/>
            <a:ext cx="6858048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Рада профілактики сприяла активізації роботи з попередження серед ліцеїстів протиправних дій, організації та систематичному вивченню законів України та інших правових актів</a:t>
            </a:r>
            <a:endParaRPr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711" name="Google Shape;71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6"/>
          <p:cNvSpPr txBox="1"/>
          <p:nvPr/>
        </p:nvSpPr>
        <p:spPr>
          <a:xfrm>
            <a:off x="2051720" y="260648"/>
            <a:ext cx="51186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ПСИХОЛОГІЧНА   СЛУЖБА</a:t>
            </a:r>
            <a:endParaRPr b="1" sz="28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3" name="Google Shape;713;p86"/>
          <p:cNvSpPr txBox="1"/>
          <p:nvPr/>
        </p:nvSpPr>
        <p:spPr>
          <a:xfrm>
            <a:off x="285720" y="0"/>
            <a:ext cx="8352928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F24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Діагностична робота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Психологічна просвіта</a:t>
            </a:r>
            <a:endParaRPr/>
          </a:p>
          <a:p>
            <a:pPr indent="-354013" lvl="0" marL="35401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Корекційно-відновлювальна та розвивальна робота  </a:t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14" name="Google Shape;714;p86"/>
          <p:cNvPicPr preferRelativeResize="0"/>
          <p:nvPr/>
        </p:nvPicPr>
        <p:blipFill rotWithShape="1">
          <a:blip r:embed="rId4">
            <a:alphaModFix/>
          </a:blip>
          <a:srcRect b="0" l="2845" r="2846" t="0"/>
          <a:stretch/>
        </p:blipFill>
        <p:spPr>
          <a:xfrm>
            <a:off x="1428728" y="2214554"/>
            <a:ext cx="5926536" cy="442913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Герб Ліцею РГБ.png" id="719" name="Google Shape;71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87"/>
          <p:cNvPicPr preferRelativeResize="0"/>
          <p:nvPr/>
        </p:nvPicPr>
        <p:blipFill rotWithShape="1">
          <a:blip r:embed="rId4">
            <a:alphaModFix/>
          </a:blip>
          <a:srcRect b="0" l="2845" r="2846" t="0"/>
          <a:stretch/>
        </p:blipFill>
        <p:spPr>
          <a:xfrm>
            <a:off x="2143108" y="2930504"/>
            <a:ext cx="4938912" cy="392749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721" name="Google Shape;721;p8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233664" cy="317524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722" name="Google Shape;722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2761" y="0"/>
            <a:ext cx="4321239" cy="32409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8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ЗМІЦНЕННЯ ЗДОРОВ'Я </a:t>
            </a:r>
            <a:endParaRPr b="1" sz="24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G_20150402_140705.jpg" id="728" name="Google Shape;728;p88"/>
          <p:cNvPicPr preferRelativeResize="0"/>
          <p:nvPr/>
        </p:nvPicPr>
        <p:blipFill rotWithShape="1">
          <a:blip r:embed="rId3">
            <a:alphaModFix/>
          </a:blip>
          <a:srcRect b="0" l="0" r="15716" t="0"/>
          <a:stretch/>
        </p:blipFill>
        <p:spPr>
          <a:xfrm>
            <a:off x="428596" y="1142984"/>
            <a:ext cx="3514124" cy="523601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729" name="Google Shape;729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Cліпак\ЗВІТИ\DSC_5393.JPG" id="730" name="Google Shape;730;p88"/>
          <p:cNvPicPr preferRelativeResize="0"/>
          <p:nvPr/>
        </p:nvPicPr>
        <p:blipFill rotWithShape="1">
          <a:blip r:embed="rId5">
            <a:alphaModFix/>
          </a:blip>
          <a:srcRect b="0" l="12902" r="0" t="0"/>
          <a:stretch/>
        </p:blipFill>
        <p:spPr>
          <a:xfrm>
            <a:off x="4143372" y="1785926"/>
            <a:ext cx="4786314" cy="364324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9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ПРОФОРІЄНТАЦІЙНА РОБОТА </a:t>
            </a:r>
            <a:endParaRPr b="1" sz="2400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Герб Ліцею РГБ.png" id="736" name="Google Shape;73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89"/>
          <p:cNvSpPr/>
          <p:nvPr/>
        </p:nvSpPr>
        <p:spPr>
          <a:xfrm>
            <a:off x="214282" y="738055"/>
            <a:ext cx="8643966" cy="61199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5334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організовані зустрічі з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представниками</a:t>
            </a: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військового інституту телекомунікацій та інформатизації Національного технічного університету України «КПІ»; 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Ніжинського державного університету імені Миколи Гоголя;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Академії державної пенітенціарної служби;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Чернігівського національного технологічного університету; 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Національного університету біоресурсів і природокористування України; 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Київського національного університету  культури і мистецтв; </a:t>
            </a:r>
            <a:endParaRPr/>
          </a:p>
          <a:p>
            <a:pPr indent="-539750" lvl="0" marL="539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Char char="-"/>
            </a:pPr>
            <a:r>
              <a:rPr b="0" i="0" lang="uk-UA" sz="2400" u="none" cap="none" strike="noStrik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Ніжинського міськрайонного центру зайнятості</a:t>
            </a:r>
            <a:endParaRPr b="0" i="0" sz="2400" u="none" cap="none" strike="noStrik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8814" y="357166"/>
            <a:ext cx="4415186" cy="6072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743" name="Google Shape;74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282" y="357166"/>
            <a:ext cx="4423492" cy="6083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1"/>
          <p:cNvSpPr txBox="1"/>
          <p:nvPr>
            <p:ph type="title"/>
          </p:nvPr>
        </p:nvSpPr>
        <p:spPr>
          <a:xfrm>
            <a:off x="395536" y="0"/>
            <a:ext cx="8568952" cy="836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25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СПІВПРАЦЯ З ГРОМАДСЬКІСТЮ</a:t>
            </a:r>
            <a:endParaRPr b="1" i="0" sz="3200" u="none" cap="none" strike="noStrike">
              <a:solidFill>
                <a:srgbClr val="25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D:\Cліпак\Мои рисунки\Безымянный.bmp" id="750" name="Google Shape;75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75" y="764704"/>
            <a:ext cx="9024325" cy="5414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Герб Ліцею РГБ.png" id="751" name="Google Shape;751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2"/>
          <p:cNvSpPr txBox="1"/>
          <p:nvPr>
            <p:ph idx="1" type="body"/>
          </p:nvPr>
        </p:nvSpPr>
        <p:spPr>
          <a:xfrm>
            <a:off x="500034" y="2857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БАЖАЄМО ГАРНО ВІДПОЧИТИ, НАБРАТИСЯ </a:t>
            </a:r>
            <a:endParaRPr/>
          </a:p>
          <a:p>
            <a:pPr indent="-342900" lvl="0" marL="342900" marR="0" rtl="0" algn="ctr">
              <a:spcBef>
                <a:spcPts val="48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24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 ПІД ЧАС ЛІТНІХ КАНІКУЛ</a:t>
            </a:r>
            <a:endParaRPr/>
          </a:p>
          <a:p>
            <a:pPr indent="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429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E:\Герб Ліцею РГБ.png" id="757" name="Google Shape;75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0232" y="1214422"/>
            <a:ext cx="5121799" cy="474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92"/>
          <p:cNvSpPr/>
          <p:nvPr/>
        </p:nvSpPr>
        <p:spPr>
          <a:xfrm>
            <a:off x="3000364" y="6143644"/>
            <a:ext cx="34824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Times New Roman"/>
              <a:buNone/>
            </a:pPr>
            <a:r>
              <a:rPr b="1" lang="uk-UA" sz="24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ДЯКУЄМО ЗА УВАГУ!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400" u="none" cap="none" strike="noStrike">
                <a:solidFill>
                  <a:srgbClr val="2058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Інтернет-ресурси</a:t>
            </a:r>
            <a:endParaRPr b="1" i="0" sz="4400" u="none" cap="none" strike="noStrike">
              <a:solidFill>
                <a:srgbClr val="20586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9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Шпалери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0" lang="uk-UA" sz="32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http://www.prezentacii-angliyskiy.ru/</a:t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Благодійний фонд “ Ніжен ”</a:t>
            </a:r>
            <a:endParaRPr/>
          </a:p>
          <a:p>
            <a:pPr indent="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32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http://nizhen.com.ua/</a:t>
            </a: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42900" marR="0" rtl="0" algn="ctr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Font typeface="Arial"/>
              <a:buNone/>
            </a:pPr>
            <a:r>
              <a:rPr b="1" i="0" lang="uk-UA" sz="3200" u="none" cap="none" strike="noStrik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ДЯКУЄМО ЗА УВАГУ!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E:\Герб Ліцею РГБ.png" id="766" name="Google Shape;766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1825" y="5517232"/>
            <a:ext cx="8921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IMG_9800 (2).JPG" id="214" name="Google Shape;2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714752"/>
            <a:ext cx="4013922" cy="267176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15" name="Google Shape;215;p31"/>
          <p:cNvSpPr/>
          <p:nvPr/>
        </p:nvSpPr>
        <p:spPr>
          <a:xfrm>
            <a:off x="214282" y="4500570"/>
            <a:ext cx="421484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Відкрите засідання спецкурсу </a:t>
            </a: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«Дебати» «Шлях до успіху – легкий шлях?!» </a:t>
            </a: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(Л.М.Павлюк)</a:t>
            </a:r>
            <a:endParaRPr/>
          </a:p>
        </p:txBody>
      </p:sp>
      <p:pic>
        <p:nvPicPr>
          <p:cNvPr descr="E:\Герб Ліцею РГБ.png" id="216" name="Google Shape;21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IMG_9897 (2).JPG" id="217" name="Google Shape;217;p31"/>
          <p:cNvPicPr preferRelativeResize="0"/>
          <p:nvPr/>
        </p:nvPicPr>
        <p:blipFill rotWithShape="1">
          <a:blip r:embed="rId5">
            <a:alphaModFix/>
          </a:blip>
          <a:srcRect b="0" l="0" r="37874" t="0"/>
          <a:stretch/>
        </p:blipFill>
        <p:spPr>
          <a:xfrm>
            <a:off x="214282" y="214290"/>
            <a:ext cx="3467124" cy="371477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IMG_9835 (2).JPG" id="218" name="Google Shape;21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07767" y="285728"/>
            <a:ext cx="4507637" cy="300039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/>
          <p:nvPr/>
        </p:nvSpPr>
        <p:spPr>
          <a:xfrm>
            <a:off x="0" y="5657671"/>
            <a:ext cx="82153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Позакласний захід із української та зарубіжної літератур </a:t>
            </a:r>
            <a:r>
              <a:rPr b="1" i="1"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«Навіщо це мені?.. або Вибір за тобою»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(парад літературних героїв) (Т.М.Шевчук)</a:t>
            </a:r>
            <a:endParaRPr sz="24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Cліпак\Downloads\DSC_4604.JPG" id="224" name="Google Shape;22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214290"/>
            <a:ext cx="3441985" cy="22860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38.JPG" id="225" name="Google Shape;225;p32"/>
          <p:cNvPicPr preferRelativeResize="0"/>
          <p:nvPr/>
        </p:nvPicPr>
        <p:blipFill rotWithShape="1">
          <a:blip r:embed="rId4">
            <a:alphaModFix/>
          </a:blip>
          <a:srcRect b="0" l="8433" r="10588" t="0"/>
          <a:stretch/>
        </p:blipFill>
        <p:spPr>
          <a:xfrm>
            <a:off x="214282" y="2786058"/>
            <a:ext cx="3429024" cy="281237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06.JPG" id="226" name="Google Shape;226;p32"/>
          <p:cNvPicPr preferRelativeResize="0"/>
          <p:nvPr/>
        </p:nvPicPr>
        <p:blipFill rotWithShape="1">
          <a:blip r:embed="rId5">
            <a:alphaModFix/>
          </a:blip>
          <a:srcRect b="0" l="8621" r="15517" t="0"/>
          <a:stretch/>
        </p:blipFill>
        <p:spPr>
          <a:xfrm>
            <a:off x="5786446" y="214290"/>
            <a:ext cx="3143272" cy="275184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Герб Ліцею РГБ.png" id="227" name="Google Shape;22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4617.JPG" id="228" name="Google Shape;228;p32"/>
          <p:cNvPicPr preferRelativeResize="0"/>
          <p:nvPr/>
        </p:nvPicPr>
        <p:blipFill rotWithShape="1">
          <a:blip r:embed="rId7">
            <a:alphaModFix/>
          </a:blip>
          <a:srcRect b="0" l="14205" r="6646" t="0"/>
          <a:stretch/>
        </p:blipFill>
        <p:spPr>
          <a:xfrm>
            <a:off x="3071802" y="1500174"/>
            <a:ext cx="2786082" cy="233791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11.JPG" id="229" name="Google Shape;229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00694" y="3286124"/>
            <a:ext cx="3441985" cy="22860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ліпак\Downloads\DSC_4668.JPG" id="234" name="Google Shape;234;p33"/>
          <p:cNvPicPr preferRelativeResize="0"/>
          <p:nvPr/>
        </p:nvPicPr>
        <p:blipFill rotWithShape="1">
          <a:blip r:embed="rId3">
            <a:alphaModFix/>
          </a:blip>
          <a:srcRect b="0" l="6381" r="12767" t="0"/>
          <a:stretch/>
        </p:blipFill>
        <p:spPr>
          <a:xfrm>
            <a:off x="6215074" y="3786190"/>
            <a:ext cx="2714644" cy="22299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35" name="Google Shape;235;p33"/>
          <p:cNvSpPr/>
          <p:nvPr/>
        </p:nvSpPr>
        <p:spPr>
          <a:xfrm>
            <a:off x="3143240" y="4488120"/>
            <a:ext cx="2857520" cy="2369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Майстер-класи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«Ділова інноваційна гра»</a:t>
            </a: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(О.О.Горова)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«Пошук консенсусу» </a:t>
            </a:r>
            <a:r>
              <a:rPr lang="uk-UA" sz="200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(С. М. Іванченко)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Герб Ліцею РГБ.png" id="236" name="Google Shape;23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825" y="5715000"/>
            <a:ext cx="892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ліпак\Downloads\DSC_4635.JPG" id="237" name="Google Shape;237;p33"/>
          <p:cNvPicPr preferRelativeResize="0"/>
          <p:nvPr/>
        </p:nvPicPr>
        <p:blipFill rotWithShape="1">
          <a:blip r:embed="rId5">
            <a:alphaModFix/>
          </a:blip>
          <a:srcRect b="12293" l="0" r="26110" t="10440"/>
          <a:stretch/>
        </p:blipFill>
        <p:spPr>
          <a:xfrm>
            <a:off x="5072066" y="857232"/>
            <a:ext cx="3805881" cy="264320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47.JPG" id="238" name="Google Shape;238;p33"/>
          <p:cNvPicPr preferRelativeResize="0"/>
          <p:nvPr/>
        </p:nvPicPr>
        <p:blipFill rotWithShape="1">
          <a:blip r:embed="rId6">
            <a:alphaModFix/>
          </a:blip>
          <a:srcRect b="0" l="0" r="0" t="17115"/>
          <a:stretch/>
        </p:blipFill>
        <p:spPr>
          <a:xfrm>
            <a:off x="142844" y="214290"/>
            <a:ext cx="5106356" cy="281098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E:\Cліпак\Downloads\DSC_4669.JPG" id="239" name="Google Shape;239;p33"/>
          <p:cNvPicPr preferRelativeResize="0"/>
          <p:nvPr/>
        </p:nvPicPr>
        <p:blipFill rotWithShape="1">
          <a:blip r:embed="rId7">
            <a:alphaModFix/>
          </a:blip>
          <a:srcRect b="0" l="14174" r="14955" t="0"/>
          <a:stretch/>
        </p:blipFill>
        <p:spPr>
          <a:xfrm>
            <a:off x="214282" y="3429000"/>
            <a:ext cx="2896752" cy="27146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