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</p:sldMasterIdLst>
  <p:notesMasterIdLst>
    <p:notesMasterId r:id="rId73"/>
  </p:notesMasterIdLst>
  <p:sldIdLst>
    <p:sldId id="436" r:id="rId5"/>
    <p:sldId id="388" r:id="rId6"/>
    <p:sldId id="431" r:id="rId7"/>
    <p:sldId id="443" r:id="rId8"/>
    <p:sldId id="442" r:id="rId9"/>
    <p:sldId id="259" r:id="rId10"/>
    <p:sldId id="444" r:id="rId11"/>
    <p:sldId id="264" r:id="rId12"/>
    <p:sldId id="445" r:id="rId13"/>
    <p:sldId id="446" r:id="rId14"/>
    <p:sldId id="447" r:id="rId15"/>
    <p:sldId id="449" r:id="rId16"/>
    <p:sldId id="448" r:id="rId17"/>
    <p:sldId id="450" r:id="rId18"/>
    <p:sldId id="451" r:id="rId19"/>
    <p:sldId id="453" r:id="rId20"/>
    <p:sldId id="452" r:id="rId21"/>
    <p:sldId id="260" r:id="rId22"/>
    <p:sldId id="317" r:id="rId23"/>
    <p:sldId id="351" r:id="rId24"/>
    <p:sldId id="284" r:id="rId25"/>
    <p:sldId id="261" r:id="rId26"/>
    <p:sldId id="333" r:id="rId27"/>
    <p:sldId id="299" r:id="rId28"/>
    <p:sldId id="460" r:id="rId29"/>
    <p:sldId id="461" r:id="rId30"/>
    <p:sldId id="462" r:id="rId31"/>
    <p:sldId id="455" r:id="rId32"/>
    <p:sldId id="294" r:id="rId33"/>
    <p:sldId id="316" r:id="rId34"/>
    <p:sldId id="327" r:id="rId35"/>
    <p:sldId id="324" r:id="rId36"/>
    <p:sldId id="344" r:id="rId37"/>
    <p:sldId id="268" r:id="rId38"/>
    <p:sldId id="322" r:id="rId39"/>
    <p:sldId id="345" r:id="rId40"/>
    <p:sldId id="269" r:id="rId41"/>
    <p:sldId id="270" r:id="rId42"/>
    <p:sldId id="340" r:id="rId43"/>
    <p:sldId id="334" r:id="rId44"/>
    <p:sldId id="338" r:id="rId45"/>
    <p:sldId id="271" r:id="rId46"/>
    <p:sldId id="273" r:id="rId47"/>
    <p:sldId id="357" r:id="rId48"/>
    <p:sldId id="358" r:id="rId49"/>
    <p:sldId id="326" r:id="rId50"/>
    <p:sldId id="359" r:id="rId51"/>
    <p:sldId id="342" r:id="rId52"/>
    <p:sldId id="339" r:id="rId53"/>
    <p:sldId id="335" r:id="rId54"/>
    <p:sldId id="343" r:id="rId55"/>
    <p:sldId id="336" r:id="rId56"/>
    <p:sldId id="337" r:id="rId57"/>
    <p:sldId id="341" r:id="rId58"/>
    <p:sldId id="277" r:id="rId59"/>
    <p:sldId id="283" r:id="rId60"/>
    <p:sldId id="454" r:id="rId61"/>
    <p:sldId id="293" r:id="rId62"/>
    <p:sldId id="301" r:id="rId63"/>
    <p:sldId id="355" r:id="rId64"/>
    <p:sldId id="328" r:id="rId65"/>
    <p:sldId id="463" r:id="rId66"/>
    <p:sldId id="456" r:id="rId67"/>
    <p:sldId id="457" r:id="rId68"/>
    <p:sldId id="458" r:id="rId69"/>
    <p:sldId id="459" r:id="rId70"/>
    <p:sldId id="464" r:id="rId71"/>
    <p:sldId id="352" r:id="rId72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3241F1-FFDA-4B09-893F-682E38064F38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622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1A60832-BD46-49CF-85CE-91138043CFF5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451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13</a:t>
            </a:fld>
            <a:endParaRPr lang="ru-RU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241F1-FFDA-4B09-893F-682E38064F38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36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241F1-FFDA-4B09-893F-682E38064F38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36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B9A875AE-3B28-4791-B6A0-4BE17DF76F20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29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08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Рисунок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4EDD-6CDB-4D5A-B25E-773DE24DC594}" type="datetimeFigureOut">
              <a:rPr lang="uk-UA" smtClean="0"/>
              <a:pPr/>
              <a:t>30.06.2022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649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Рисунок 12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2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6DB1B-845C-4B74-8AA1-FD524688FAAF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CF2D3-2A17-43A7-B454-BA71EA99AC24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1847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647A8D-C822-4301-9F4C-41ED4DD446DD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99A64-29DF-4070-8165-F98C16F34D6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32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D44B90-D4F0-4924-8824-868093F670FD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01345-A72E-4526-BD9E-DA573F6BE628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698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B97A8-90F5-4524-A411-4C6E326D87F0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DE1D0-F9FF-4387-95AE-40ED3872B512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022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77507-6F57-46D7-892A-D0C1D8AA846D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8A9C5-1F60-46B7-BA7B-17E77A7280A1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05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29AF2-5512-40F6-A324-B125F4CFD3AE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33C99-B813-401B-AA5D-F7769252E1F4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D35E79-E262-4569-954D-B06905B1EF30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95735-7DCD-403C-BE97-DBF26F34944C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4584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765EA9-EB9B-4DC8-8473-E9C7B2025B76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26E19-EFDF-4182-B997-9DA59D5FF061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388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031CCB-0490-467B-A06C-485763398A91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5B889-54C3-40D5-AD6B-D91C8C06F50C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883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384A8-4085-4594-AED0-287A0854F710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4551E-BC11-4CBC-9005-53FB43A8884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838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44D17-DFD5-4954-9DD1-7BA45D95CEC7}" type="datetimeFigureOut">
              <a:rPr lang="uk-UA"/>
              <a:pPr/>
              <a:t>30.06.2022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0DF7D-C4D9-4518-BC62-C33BEF06A21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67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21600" y="1413720"/>
            <a:ext cx="209520" cy="209520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lin ang="0"/>
          </a:gradFill>
          <a:ln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157040" y="1344960"/>
            <a:ext cx="63360" cy="63360"/>
          </a:xfrm>
          <a:prstGeom prst="ellipse">
            <a:avLst/>
          </a:prstGeom>
          <a:noFill/>
          <a:ln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2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6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9" name="PlaceHolder 6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1435680" y="1447920"/>
            <a:ext cx="3658320" cy="4799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91" name="PlaceHolder 8"/>
          <p:cNvSpPr>
            <a:spLocks noGrp="1"/>
          </p:cNvSpPr>
          <p:nvPr>
            <p:ph type="body"/>
          </p:nvPr>
        </p:nvSpPr>
        <p:spPr>
          <a:xfrm>
            <a:off x="5277600" y="1447920"/>
            <a:ext cx="3658320" cy="4799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9FB008-9C22-41D8-9D87-31E3CE58A2DE}" type="datetimeFigureOut">
              <a:rPr lang="uk-UA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30.06.2022</a:t>
            </a:fld>
            <a:endParaRPr lang="uk-UA">
              <a:cs typeface="Arial" pitchFamily="34" charset="0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CFFAB9-2CFA-4E23-AA8B-15744DE37076}" type="slidenum">
              <a:rPr lang="uk-UA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1920" y="2906350"/>
            <a:ext cx="5292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ДИРЕКТОРА НІЖИНСЬКОГО ОБЛАСНОГО ПЕДАГОГІЧНОГО ЛІЦЕЮ ЧЕРНІГІВСЬКОЇ ОБЛАСНОЇ РАДИ ПРО РОБОТУ </a:t>
            </a: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2021-2022 </a:t>
            </a:r>
            <a:r>
              <a:rPr lang="uk-UA" sz="32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0" y="285728"/>
            <a:ext cx="3765812" cy="602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Сліпак\Downloads\gerb_liceya (1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970" y="30218"/>
            <a:ext cx="2146030" cy="29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20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865" y="0"/>
            <a:ext cx="7519270" cy="114264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НАГОРОДЖЕННЯ ПЛ ТА ПГ</a:t>
            </a:r>
            <a:endParaRPr lang="uk-UA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276191" y="937559"/>
            <a:ext cx="7772116" cy="4920982"/>
          </a:xfrm>
        </p:spPr>
        <p:txBody>
          <a:bodyPr numCol="2" anchor="t"/>
          <a:lstStyle/>
          <a:p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ПЛ</a:t>
            </a: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Бобчинець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Діана 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>
              <a:buAutoNum type="arabicPeriod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Буряк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Вікторія 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>
              <a:buAutoNum type="arabicPeriod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Данько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Яна 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Примоченко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Вікторія</a:t>
            </a:r>
          </a:p>
          <a:p>
            <a:pPr marL="457200" indent="-457200">
              <a:buAutoNum type="arabicPeriod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Руденко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Анастасія 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>
              <a:buAutoNum type="arabicPeriod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Сидоренко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Вікторія 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Сукач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Віта</a:t>
            </a: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Федорець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Вікторія</a:t>
            </a: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Шимко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Ольга</a:t>
            </a:r>
          </a:p>
          <a:p>
            <a:pPr marL="457200" indent="-457200">
              <a:buAutoNum type="arabicPeriod"/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Яковлєва Аня</a:t>
            </a:r>
          </a:p>
          <a:p>
            <a:pPr marL="457200" indent="-457200">
              <a:buAutoNum type="arabicPeriod"/>
            </a:pPr>
            <a:r>
              <a:rPr lang="uk-UA" sz="20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Гречуха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Світлана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12.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Краснолуцька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Єлизавета</a:t>
            </a:r>
          </a:p>
          <a:p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13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Нечепа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Анна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14.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Прощенко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Вероніка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15. Шевченко Андрій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16. Шевченко Дмитро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17.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Мехед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Вікторія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18.Лубенець Руслана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19.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Немченко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Арсеній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20.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Кулинко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Вадим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21. Бойко Валерія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22.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Динник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Анастасія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23.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Козачук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Валерія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24.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Кузуб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Дарина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25. Іванова Вікторія</a:t>
            </a:r>
          </a:p>
          <a:p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26. Дорошенко Вікторія</a:t>
            </a:r>
            <a:endParaRPr lang="ru-RU" sz="20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indent="-457200" algn="just">
              <a:lnSpc>
                <a:spcPct val="100000"/>
              </a:lnSpc>
              <a:buFont typeface="+mj-lt"/>
              <a:buAutoNum type="arabicPeriod"/>
            </a:pP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algn="just">
              <a:lnSpc>
                <a:spcPct val="100000"/>
              </a:lnSpc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ПГ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(71)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algn="just">
              <a:lnSpc>
                <a:spcPct val="100000"/>
              </a:lnSpc>
            </a:pP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11 іноземної філології – 23</a:t>
            </a:r>
          </a:p>
          <a:p>
            <a:pPr algn="just">
              <a:lnSpc>
                <a:spcPct val="100000"/>
              </a:lnSpc>
            </a:pP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11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української філології –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22</a:t>
            </a: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algn="just">
              <a:lnSpc>
                <a:spcPct val="100000"/>
              </a:lnSpc>
            </a:pP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11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математичного профілю – </a:t>
            </a:r>
            <a:r>
              <a:rPr lang="uk-UA" sz="20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26</a:t>
            </a:r>
            <a:endParaRPr lang="uk-UA" sz="20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algn="just">
              <a:lnSpc>
                <a:spcPct val="100000"/>
              </a:lnSpc>
            </a:pPr>
            <a:endParaRPr lang="uk-UA" sz="20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algn="just">
              <a:lnSpc>
                <a:spcPct val="100000"/>
              </a:lnSpc>
            </a:pPr>
            <a:endParaRPr lang="uk-UA" sz="20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8761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ЛІЦЕЙСЬКИЙ ОЛІМП - 2022</a:t>
            </a:r>
            <a:endParaRPr lang="uk-UA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329353" y="1329070"/>
            <a:ext cx="7497720" cy="4827181"/>
          </a:xfrm>
        </p:spPr>
        <p:txBody>
          <a:bodyPr numCol="2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Кривуця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Роман</a:t>
            </a:r>
            <a:r>
              <a:rPr lang="en-US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–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відповідальність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Зінченко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Юлія – відкриття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Резвін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Катерина – майстриня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Каїка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Інна – старанність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Хомич Лада – краєзнавець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Примоченко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Марина – співачка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Прощенко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Вероніка – </a:t>
            </a: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майстер поетичного слова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Карпенко Артур – активіст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Кондращенко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Аліна – художник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Лесенко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Софія – фотограф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Приходько Світлана – спортсмен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Дворська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Яна – хореограф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Шевченко Валерія – старанність року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Малецький</a:t>
            </a: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Роман - </a:t>
            </a: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гордість ліцею </a:t>
            </a:r>
            <a:endParaRPr lang="uk-UA" sz="16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Іванова Вікторія  </a:t>
            </a:r>
            <a:r>
              <a:rPr lang="uk-UA" sz="16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- </a:t>
            </a:r>
            <a:r>
              <a:rPr lang="uk-UA" sz="16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надія року </a:t>
            </a:r>
            <a:endParaRPr lang="uk-UA" sz="16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algn="just"/>
            <a:endParaRPr lang="uk-UA" sz="1600" spc="-1" dirty="0">
              <a:solidFill>
                <a:schemeClr val="bg2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10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РЕЗУЛЬТАТИ УЧАСТІ В ПРЕДМЕТНИХ ОЛІМПІАДАХ</a:t>
            </a:r>
            <a:endParaRPr lang="uk-UA" sz="2800" b="1" kern="1200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043608" y="1604520"/>
            <a:ext cx="7642832" cy="3977280"/>
          </a:xfrm>
        </p:spPr>
        <p:txBody>
          <a:bodyPr/>
          <a:lstStyle/>
          <a:p>
            <a:pPr algn="just"/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Сім учнів стали призерами ІІІ етапу, отримавши: </a:t>
            </a:r>
            <a:endParaRPr lang="uk-UA" kern="12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  <a:cs typeface="+mn-cs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1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диплом І ступеня ( екологія, В.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Іванова, вчитель С.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Сліпак), </a:t>
            </a:r>
            <a:endParaRPr lang="uk-UA" kern="12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  <a:cs typeface="+mn-cs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1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диплом ІІ ступеня ( екологія, В.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Шевченко, вчитель С.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Сліпак), </a:t>
            </a:r>
            <a:endParaRPr lang="uk-UA" kern="12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  <a:cs typeface="+mn-cs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5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дипломів ІІІ ступеня (українська мова та література, С.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Гречуха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, вчителі В. Хомич, Ю. Бондаренко; математика, Р.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Малецький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, вчитель Т.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Шмаглій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, Л. Бойко, німецька мова, О.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Шимко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, вчитель Н. Фесенко, географія, А. Руденко, В.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Єсипенко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, вчитель І. 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Гах</a:t>
            </a: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)</a:t>
            </a:r>
          </a:p>
          <a:p>
            <a:pPr algn="just"/>
            <a:endParaRPr lang="uk-UA" kern="12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  <a:cs typeface="+mn-cs"/>
            </a:endParaRPr>
          </a:p>
          <a:p>
            <a:pPr algn="just"/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У</a:t>
            </a: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чні 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були учасниками Всеукраїнської дистанційної олімпіади «</a:t>
            </a:r>
            <a:r>
              <a:rPr lang="uk-UA" kern="12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Всеосвіта</a:t>
            </a:r>
            <a:r>
              <a:rPr lang="uk-UA" kern="12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», Всеукраїнської Інтернет - олімпіади «На урок</a:t>
            </a:r>
            <a:r>
              <a:rPr lang="uk-UA" kern="12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  <a:cs typeface="+mn-cs"/>
              </a:rPr>
              <a:t>»</a:t>
            </a:r>
            <a:endParaRPr lang="uk-UA" kern="12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8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214282" y="188640"/>
            <a:ext cx="8929718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uk-UA" sz="28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ЛІЦЕЙСЬКЕ НАУКОВЕ ТОВАРИСТВО «ІНТЕЛЕКТУАЛ»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4149080"/>
            <a:ext cx="4398639" cy="2448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uk-UA" sz="18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Мария\Documents\2022\Звіт директора\3ab356bac0846e66c7e45d1d39b7b61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862" y="1548800"/>
            <a:ext cx="4648475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рия\Documents\2022\Звіт директора\1f7c9ec260439757544569bb8409250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61" y="3770263"/>
            <a:ext cx="4006476" cy="26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076056" y="1844824"/>
            <a:ext cx="38884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 ІІ етапі конкурсу-захисту МАНУ 9 учасників стали переможцями: диплом І ступеня – 1 </a:t>
            </a:r>
            <a:r>
              <a:rPr lang="uk-UA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(Р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Кривуця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— </a:t>
            </a:r>
            <a:r>
              <a:rPr lang="uk-UA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н.к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. Л. Кузьменко), ІІ ступеня – 5 ( Ю. Зінченко —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н.к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.  О,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Дудченко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; М.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Примоченко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— О.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Капленко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; Р.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Малецький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— Ю.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Дерід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; А. Гаряча -  Л. Дудка, Л. Хомич -  М.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Потапенко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) , ІІІ ступеня – 3 ( А. 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Кондращенко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 -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н.к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. Ю. Давиденко; В.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Прощенко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, Д.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Коченко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— Н. </a:t>
            </a:r>
            <a:r>
              <a:rPr lang="uk-UA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Івахно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), </a:t>
            </a:r>
            <a:r>
              <a:rPr lang="uk-UA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троє учнів </a:t>
            </a:r>
            <a:r>
              <a:rPr lang="uk-UA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беруть участь у ІІІ етапі.</a:t>
            </a:r>
          </a:p>
          <a:p>
            <a:pPr algn="just"/>
            <a:endParaRPr lang="uk-UA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5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91608" y="5263110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</a:t>
            </a:r>
            <a:r>
              <a:rPr lang="en-US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</a:t>
            </a:r>
            <a:r>
              <a:rPr lang="uk-UA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</a:t>
            </a:r>
            <a:r>
              <a:rPr lang="uk-UA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 </a:t>
            </a:r>
            <a:r>
              <a:rPr lang="uk-UA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Регіональний конкурс учнівської творчості “СТЕЖКА ДО ШЕВЧЕНКА” (дистанційно)</a:t>
            </a:r>
            <a:endParaRPr lang="ru-RU" altLang="uk-UA" sz="20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5743420" y="6300350"/>
            <a:ext cx="1460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41 учасник</a:t>
            </a:r>
            <a:endParaRPr lang="uk-UA" sz="20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AutoShape 2" descr="https://nizhen.com.ua/uploads/images/8_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Підзаголовок 2"/>
          <p:cNvSpPr txBox="1">
            <a:spLocks/>
          </p:cNvSpPr>
          <p:nvPr/>
        </p:nvSpPr>
        <p:spPr>
          <a:xfrm>
            <a:off x="214282" y="160338"/>
            <a:ext cx="8929718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ЛІЦЕЙСЬКЕ НАУКОВЕ ТОВАРИСТВО ЮНИХ ФІЛОЛОГІВ</a:t>
            </a:r>
          </a:p>
        </p:txBody>
      </p:sp>
      <p:pic>
        <p:nvPicPr>
          <p:cNvPr id="4098" name="Picture 2" descr="C:\Users\Мария\Documents\2022\Звіт директора\изображение_viber_2022-06-30_07-52-29-3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9507"/>
            <a:ext cx="36957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рия\Documents\2022\Звіт директора\изображение_viber_2022-06-30_07-53-06-0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756" y="1028245"/>
            <a:ext cx="3036769" cy="426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рия\Documents\2022\Звіт директора\изображение_viber_2022-06-30_07-53-05-33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020096" cy="426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41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6156176" y="188640"/>
            <a:ext cx="2808312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Предметні тижні</a:t>
            </a:r>
            <a:endParaRPr lang="uk-UA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392" y="465929"/>
            <a:ext cx="4846320" cy="40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3550" y="1844824"/>
            <a:ext cx="5576922" cy="4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5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kern="1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+mn-cs"/>
              </a:rPr>
              <a:t>ВСТУПНА КАМПАНІЯ – 2022</a:t>
            </a:r>
            <a:endParaRPr lang="uk-UA" sz="3200" b="1" kern="1200" spc="-1" dirty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5380694" y="1604520"/>
            <a:ext cx="3558009" cy="1572452"/>
          </a:xfrm>
        </p:spPr>
        <p:txBody>
          <a:bodyPr/>
          <a:lstStyle/>
          <a:p>
            <a:r>
              <a:rPr lang="uk-UA" sz="20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Зараховано 90 учнів (63/27)</a:t>
            </a:r>
            <a:endParaRPr lang="uk-UA" sz="2000" b="1" kern="1200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739" y="1340768"/>
            <a:ext cx="497069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5925" y="3176972"/>
            <a:ext cx="5042778" cy="349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39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978195" y="217972"/>
            <a:ext cx="7985805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НМТ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822114"/>
            <a:ext cx="7155296" cy="524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040" y="5765194"/>
            <a:ext cx="7598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Червень-липень – організовані 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</a:t>
            </a: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су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ль</a:t>
            </a: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тації </a:t>
            </a: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 складання НМТ</a:t>
            </a:r>
            <a:endParaRPr lang="uk-UA" sz="20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68140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834" y="151198"/>
            <a:ext cx="4109729" cy="2827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1" name="CustomShape 1"/>
          <p:cNvSpPr/>
          <p:nvPr/>
        </p:nvSpPr>
        <p:spPr>
          <a:xfrm>
            <a:off x="5796136" y="225411"/>
            <a:ext cx="3257144" cy="31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Згідно з планом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ліцею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відбулися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засідання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ПЕДАГОГІЧНОЇ РАДИ (8), 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АТЕСТАЦІЙНОЇ 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КОМІСІЇ (3), ПК (4),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НМР (4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),</a:t>
            </a:r>
            <a:r>
              <a:rPr lang="ru-RU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НАРАДИ ПРИ ДИРЕКТОРОВІ (11),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ІНФОРМАЦІЙНІ ДНІ, ОПЕРАТИВНІ НАРАДИ 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ЗАСТУПНИКАХ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2" descr="C:\Users\Мария\Documents\2022\ПР 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4" y="3238156"/>
            <a:ext cx="5409518" cy="34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9244" y="3585051"/>
            <a:ext cx="37447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Опрацьовано та підготовлено документації:</a:t>
            </a:r>
          </a:p>
          <a:p>
            <a:r>
              <a:rPr lang="uk-UA" dirty="0" smtClean="0"/>
              <a:t>вхідної – 325</a:t>
            </a:r>
          </a:p>
          <a:p>
            <a:r>
              <a:rPr lang="uk-UA" dirty="0" smtClean="0"/>
              <a:t>вихідної – 278</a:t>
            </a:r>
          </a:p>
          <a:p>
            <a:r>
              <a:rPr lang="uk-UA" dirty="0" smtClean="0"/>
              <a:t>накази з основної діяльності – 253</a:t>
            </a:r>
          </a:p>
          <a:p>
            <a:r>
              <a:rPr lang="uk-UA" dirty="0" smtClean="0"/>
              <a:t>Накази з кадрових питань – 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115616" y="260648"/>
            <a:ext cx="7811640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АТЕСТАЦІЯ ТА ПІДВИЩЕННЯ КВАЛІФІКАЦІЇ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ПЕДАГОГІВ ЛІЦЕЮ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15345" y="1484784"/>
            <a:ext cx="7416824" cy="415498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ЧЕРГОВА АТЕСТАЦІЯ </a:t>
            </a:r>
          </a:p>
          <a:p>
            <a:r>
              <a:rPr lang="ru-RU" sz="2000" dirty="0">
                <a:latin typeface="Times New Roman"/>
                <a:ea typeface="Times New Roman"/>
              </a:rPr>
              <a:t>І. </a:t>
            </a:r>
            <a:r>
              <a:rPr lang="ru-RU" sz="2000" dirty="0" err="1">
                <a:latin typeface="Times New Roman"/>
                <a:ea typeface="Times New Roman"/>
              </a:rPr>
              <a:t>Гах</a:t>
            </a:r>
            <a:r>
              <a:rPr lang="ru-RU" sz="2000" dirty="0">
                <a:latin typeface="Times New Roman"/>
                <a:ea typeface="Times New Roman"/>
              </a:rPr>
              <a:t>			А. </a:t>
            </a:r>
            <a:r>
              <a:rPr lang="ru-RU" sz="2000" dirty="0" err="1">
                <a:latin typeface="Times New Roman"/>
                <a:ea typeface="Times New Roman"/>
              </a:rPr>
              <a:t>Іващенко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>
                <a:latin typeface="Times New Roman"/>
                <a:ea typeface="Times New Roman"/>
              </a:rPr>
              <a:t>Н. </a:t>
            </a:r>
            <a:r>
              <a:rPr lang="ru-RU" sz="2000" dirty="0" err="1">
                <a:latin typeface="Times New Roman"/>
                <a:ea typeface="Times New Roman"/>
              </a:rPr>
              <a:t>Івахно</a:t>
            </a:r>
            <a:r>
              <a:rPr lang="ru-RU" sz="2000" dirty="0">
                <a:latin typeface="Times New Roman"/>
                <a:ea typeface="Times New Roman"/>
              </a:rPr>
              <a:t>		Л. </a:t>
            </a:r>
            <a:r>
              <a:rPr lang="ru-RU" sz="2000" dirty="0" err="1">
                <a:latin typeface="Times New Roman"/>
                <a:ea typeface="Times New Roman"/>
              </a:rPr>
              <a:t>Кошова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>
                <a:latin typeface="Times New Roman"/>
                <a:ea typeface="Times New Roman"/>
              </a:rPr>
              <a:t>Л. Петренко		Л. Дудка</a:t>
            </a:r>
          </a:p>
          <a:p>
            <a:r>
              <a:rPr lang="ru-RU" sz="2000" dirty="0">
                <a:latin typeface="Times New Roman"/>
                <a:ea typeface="Times New Roman"/>
              </a:rPr>
              <a:t>А. </a:t>
            </a:r>
            <a:r>
              <a:rPr lang="ru-RU" sz="2000" dirty="0" err="1">
                <a:latin typeface="Times New Roman"/>
                <a:ea typeface="Times New Roman"/>
              </a:rPr>
              <a:t>Кайдаш</a:t>
            </a:r>
            <a:r>
              <a:rPr lang="ru-RU" sz="2000" dirty="0">
                <a:latin typeface="Times New Roman"/>
                <a:ea typeface="Times New Roman"/>
              </a:rPr>
              <a:t>		Л. Кузьменко</a:t>
            </a:r>
          </a:p>
          <a:p>
            <a:r>
              <a:rPr lang="ru-RU" sz="2000" dirty="0">
                <a:latin typeface="Times New Roman"/>
                <a:ea typeface="Times New Roman"/>
              </a:rPr>
              <a:t>П. Кузьменко		Н. Пономаренко</a:t>
            </a:r>
          </a:p>
          <a:p>
            <a:pPr lvl="0"/>
            <a:endParaRPr lang="uk-UA" b="1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ПОЗАЧЕРГОВА АТЕСТАЦІЯ </a:t>
            </a:r>
          </a:p>
          <a:p>
            <a:r>
              <a:rPr lang="ru-RU" sz="2000" dirty="0">
                <a:latin typeface="Times New Roman"/>
                <a:ea typeface="Times New Roman"/>
              </a:rPr>
              <a:t>Ю. </a:t>
            </a:r>
            <a:r>
              <a:rPr lang="ru-RU" sz="2000" dirty="0" err="1">
                <a:latin typeface="Times New Roman"/>
                <a:ea typeface="Times New Roman"/>
              </a:rPr>
              <a:t>Дерід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ПІДВИЩЕННЯ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КВАЛІФІКАЦІЇ 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ВІДПОВІДНО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ЗАТВЕРДЖЕНОГО ПЛАНУ</a:t>
            </a:r>
          </a:p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5627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051720" y="936720"/>
            <a:ext cx="699436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4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27" name="CustomShape 2"/>
          <p:cNvSpPr/>
          <p:nvPr/>
        </p:nvSpPr>
        <p:spPr>
          <a:xfrm>
            <a:off x="1115615" y="4653136"/>
            <a:ext cx="7901187" cy="196463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2"/>
          <a:lstStyle/>
          <a:p>
            <a:pPr algn="just"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Педагогічні – 41:</a:t>
            </a:r>
          </a:p>
          <a:p>
            <a:pPr algn="just"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22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– «спеціаліст вищої категорії»;</a:t>
            </a:r>
            <a:endParaRPr lang="uk-UA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8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– «спеціаліст першої категорії»;</a:t>
            </a:r>
            <a:endParaRPr lang="uk-UA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4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– «спеціаліст другої категорії»;</a:t>
            </a:r>
            <a:endParaRPr lang="uk-UA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5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– «спеціаліст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»;</a:t>
            </a: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2 – спеціаліст 12 тар. розряду</a:t>
            </a:r>
            <a:endParaRPr lang="uk-UA" sz="1600" dirty="0">
              <a:solidFill>
                <a:schemeClr val="tx2">
                  <a:lumMod val="75000"/>
                </a:schemeClr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3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доктори наук, професори кафедр НДУ імені Миколи Гоголя;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10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- кандидати наук, доценти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кафедр НДУ імені Миколи Гоголя;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4 - відмінники освіти України;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11 - вчителі-методисти; 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3 - старші вчителі;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4 – лауреати Премії Софії </a:t>
            </a:r>
            <a:r>
              <a:rPr lang="uk-UA" sz="1600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Русової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1 – лауреат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премії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Верховної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ради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Непедагогічні – 14</a:t>
            </a: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028" name="Picture 4" descr="C:\Users\Сліпак\Downloads\DSC_09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940" y="936720"/>
            <a:ext cx="7532914" cy="336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980496-7A05-24B5-6889-AB07EF103809}"/>
              </a:ext>
            </a:extLst>
          </p:cNvPr>
          <p:cNvSpPr txBox="1"/>
          <p:nvPr/>
        </p:nvSpPr>
        <p:spPr>
          <a:xfrm>
            <a:off x="1691680" y="1886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ПРАЦІВНИКИ ЛІЦЕЮ</a:t>
            </a:r>
          </a:p>
        </p:txBody>
      </p:sp>
    </p:spTree>
    <p:extLst>
      <p:ext uri="{BB962C8B-B14F-4D97-AF65-F5344CB8AC3E}">
        <p14:creationId xmlns:p14="http://schemas.microsoft.com/office/powerpoint/2010/main" val="1170334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971600" y="27003"/>
            <a:ext cx="7776864" cy="8817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КОМІСІЇ ГРОМАДСЬКОГО КОНТРОЛЮ ЗА ЯКІСТЮ  ХАРЧУВАННЯ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124744"/>
            <a:ext cx="8100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семестр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протоколу №3  засідання комісії громадського контролю за якістю  харчування та на основі складених актів рекомендуємо:</a:t>
            </a:r>
          </a:p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Завідуючій їдальні</a:t>
            </a:r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 контролювати правильність використання спец. одягу працівниками їдальні.</a:t>
            </a:r>
          </a:p>
          <a:p>
            <a:pPr marL="342900" indent="-342900">
              <a:buFont typeface="+mj-lt"/>
              <a:buAutoNum type="arabicPeriod"/>
            </a:pPr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під час обідньої перерви ліцеїстів: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	наявність  паперових серветок;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	роботу туалету на першому поверсі;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	наявність біля умивальників паперових рушників або сушарок для рук.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Систематично прибирати столи та умивальники в обідній залі.</a:t>
            </a:r>
          </a:p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Медсестрі</a:t>
            </a:r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Слідкувати за наявністю рідкого мила біля умивальників.</a:t>
            </a:r>
          </a:p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Вихователям: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бесіди з ліцеїстами щодо  дотримання санітарно- гігієнічних норм.</a:t>
            </a:r>
          </a:p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Медсестрі, вихователям: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Слідкувати за тим, щоб у ліцеїстів під час перебування в обідній залі волосся не було розпущеним.     </a:t>
            </a:r>
          </a:p>
          <a:p>
            <a:r>
              <a:rPr lang="uk-UA" b="1" i="1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семестр</a:t>
            </a:r>
          </a:p>
          <a:p>
            <a:r>
              <a:rPr lang="uk-UA" dirty="0">
                <a:solidFill>
                  <a:srgbClr val="4D24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Протоколи не велись.</a:t>
            </a:r>
          </a:p>
        </p:txBody>
      </p:sp>
    </p:spTree>
    <p:extLst>
      <p:ext uri="{BB962C8B-B14F-4D97-AF65-F5344CB8AC3E}">
        <p14:creationId xmlns:p14="http://schemas.microsoft.com/office/powerpoint/2010/main" val="31160698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3995936" y="1691497"/>
            <a:ext cx="2088232" cy="1008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МІНІ-</a:t>
            </a:r>
            <a:r>
              <a:rPr lang="en-US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EDCAMP (LYCEUM) </a:t>
            </a:r>
          </a:p>
          <a:p>
            <a:pPr algn="ctr">
              <a:lnSpc>
                <a:spcPct val="100000"/>
              </a:lnSpc>
            </a:pPr>
            <a:r>
              <a:rPr lang="en-US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</a:t>
            </a:r>
            <a:r>
              <a:rPr lang="uk-UA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МОЗАЇКА ПЕДАГОГІЧНИХ ІДЕЙ»</a:t>
            </a:r>
          </a:p>
          <a:p>
            <a:pPr algn="ctr">
              <a:lnSpc>
                <a:spcPct val="100000"/>
              </a:lnSpc>
            </a:pPr>
            <a:r>
              <a:rPr lang="uk-UA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uk-UA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28 </a:t>
            </a:r>
            <a:r>
              <a:rPr lang="uk-UA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грудня 2021)</a:t>
            </a:r>
            <a:endParaRPr lang="uk-UA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61" y="818436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86748"/>
            <a:ext cx="2904270" cy="290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638998"/>
            <a:ext cx="3133094" cy="313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638998"/>
            <a:ext cx="3146826" cy="314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1660" y="217260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МЕТОДИЧНА РОБОТА</a:t>
            </a:r>
            <a:endParaRPr lang="uk-UA" sz="2000" b="1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115616" y="116632"/>
            <a:ext cx="7920880" cy="112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Педагогічні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читання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Життєві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історії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про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гартування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волі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як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научитися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перетворювати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труднощі</a:t>
            </a: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шляхи» </a:t>
            </a:r>
          </a:p>
          <a:p>
            <a:pPr algn="ctr">
              <a:lnSpc>
                <a:spcPct val="100000"/>
              </a:lnSpc>
            </a:pP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(27.10.2021)</a:t>
            </a:r>
          </a:p>
          <a:p>
            <a:pPr algn="ctr">
              <a:lnSpc>
                <a:spcPct val="100000"/>
              </a:lnSpc>
            </a:pP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1376"/>
            <a:ext cx="4804112" cy="342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119" y="3212976"/>
            <a:ext cx="4473013" cy="33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115616" y="5013176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культурно-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науково-дослідний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заклад 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профілю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, музей 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гетьма́нства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м.Київ</a:t>
            </a:r>
            <a:r>
              <a:rPr lang="ru-RU" sz="1600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uk-UA" sz="1600" dirty="0">
              <a:solidFill>
                <a:srgbClr val="4D240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2987864" y="351002"/>
            <a:ext cx="2433334" cy="12949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обласна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мовно-літературна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конференція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algn="ctr"/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Чернігів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18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грудня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2021, </a:t>
            </a:r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Примоченко</a:t>
            </a: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Марина,</a:t>
            </a:r>
            <a:r>
              <a:rPr lang="ru-RU" sz="1400" b="1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О.Капленко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5456"/>
            <a:ext cx="2880360" cy="31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111347"/>
            <a:ext cx="4752528" cy="322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3468" y="5302928"/>
            <a:ext cx="5417730" cy="143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Восьма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обласна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історико-краєзнавча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конференція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учнівської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молоді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присвячена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30-річчю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незалежності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algn="ctr"/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(20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жовтня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2021 р., м.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Чернігів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Ангеліна</a:t>
            </a: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Гаряча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Л. Дудка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3240" y="0"/>
            <a:ext cx="3292927" cy="422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stomShape 1"/>
          <p:cNvSpPr/>
          <p:nvPr/>
        </p:nvSpPr>
        <p:spPr>
          <a:xfrm>
            <a:off x="5602976" y="4077072"/>
            <a:ext cx="3513454" cy="64748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Малецький</a:t>
            </a: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Роман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Дерід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4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5705198" y="4869160"/>
            <a:ext cx="3289505" cy="143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Всеукраїнські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Грищенківські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читання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algn="ctr"/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(7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жовтня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2021 року, НДУ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Миколи</a:t>
            </a:r>
            <a:r>
              <a:rPr lang="ru-RU" sz="14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Гоголя, </a:t>
            </a:r>
          </a:p>
          <a:p>
            <a:pPr algn="ctr"/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Ігнатенко</a:t>
            </a: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Дарина</a:t>
            </a:r>
            <a:r>
              <a:rPr lang="ru-RU" sz="1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А. </a:t>
            </a:r>
            <a:r>
              <a:rPr lang="ru-RU" sz="14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Кайдаш</a:t>
            </a:r>
            <a:r>
              <a:rPr lang="ru-RU" sz="14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4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6026683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992198" y="5092200"/>
            <a:ext cx="8054320" cy="176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Всеукраїнська науково-практична конференція з міжнародною участю </a:t>
            </a: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«Актуальні проблеми підтримки педагогічною спільнотою та громадськістю реформ у сфері загальної середньої освіти», </a:t>
            </a:r>
            <a:r>
              <a:rPr lang="uk-UA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яка була організована </a:t>
            </a:r>
            <a:r>
              <a:rPr lang="uk-UA" sz="20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</a:t>
            </a:r>
            <a:r>
              <a:rPr lang="uk-UA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Інститутом соціальної та політичної психології НАПН України </a:t>
            </a:r>
            <a:r>
              <a:rPr lang="ru-RU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грудень</a:t>
            </a:r>
            <a:r>
              <a:rPr lang="ru-RU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2021)</a:t>
            </a:r>
            <a:endParaRPr lang="ru-RU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4924080" y="378360"/>
            <a:ext cx="41018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ДІЛИМОСЯ ДОСВІДОМ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832964"/>
            <a:ext cx="6984776" cy="43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1034023" y="4437112"/>
            <a:ext cx="3147754" cy="187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Модератор дискусії вчителів учасників пілотного </a:t>
            </a:r>
            <a:r>
              <a:rPr lang="uk-UA" sz="1600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проєкту</a:t>
            </a: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форумах міжнародної платформи ОТС (</a:t>
            </a:r>
            <a:r>
              <a:rPr lang="en-US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British Council) </a:t>
            </a: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 програмою курсу </a:t>
            </a:r>
            <a:r>
              <a:rPr lang="en-US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Teaching English in Basic School</a:t>
            </a: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Л. </a:t>
            </a:r>
            <a:r>
              <a:rPr lang="ru-RU" sz="160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Павлюк</a:t>
            </a:r>
            <a:r>
              <a:rPr lang="ru-RU" sz="16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ru-RU" sz="1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6330475" y="152370"/>
            <a:ext cx="228395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ДІЛИМОСЯ ДОСВІДОМ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5940152" y="1124744"/>
            <a:ext cx="3064596" cy="2232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Проведення он-лайн тренінгів з підвищення кваліфікації вчителів іноземної мови, які навчатимуть учнів 5 – 9 класів за новим Державним стандартом базової середньої освіти </a:t>
            </a:r>
          </a:p>
          <a:p>
            <a:pPr algn="just">
              <a:lnSpc>
                <a:spcPct val="100000"/>
              </a:lnSpc>
            </a:pPr>
            <a:r>
              <a:rPr lang="uk-UA" sz="16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6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Л. </a:t>
            </a:r>
            <a:r>
              <a:rPr lang="ru-RU" sz="160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Павлюк</a:t>
            </a:r>
            <a:r>
              <a:rPr lang="ru-RU" sz="160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ru-RU" sz="1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146"/>
            <a:ext cx="5460255" cy="417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2218" y="3620422"/>
            <a:ext cx="4682530" cy="296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759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2"/>
          <p:cNvSpPr/>
          <p:nvPr/>
        </p:nvSpPr>
        <p:spPr>
          <a:xfrm>
            <a:off x="284678" y="1355656"/>
            <a:ext cx="2797736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ЗАПОЗИЧУЄМО ДОСВІД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235" y="260648"/>
            <a:ext cx="6120765" cy="3825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936314"/>
            <a:ext cx="61214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58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2"/>
          <p:cNvSpPr/>
          <p:nvPr/>
        </p:nvSpPr>
        <p:spPr>
          <a:xfrm>
            <a:off x="1367765" y="918458"/>
            <a:ext cx="2797736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ЗАПОЗИЧУЄМО ДОСВІД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35300"/>
            <a:ext cx="5533266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2576"/>
            <a:ext cx="4572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46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115616" y="1356488"/>
            <a:ext cx="7714840" cy="5168856"/>
          </a:xfrm>
        </p:spPr>
        <p:txBody>
          <a:bodyPr anchor="t"/>
          <a:lstStyle/>
          <a:p>
            <a:pPr algn="just"/>
            <a:r>
              <a:rPr lang="uk-UA" dirty="0" smtClean="0"/>
              <a:t>Вчителі </a:t>
            </a:r>
            <a:r>
              <a:rPr lang="uk-UA" dirty="0"/>
              <a:t>ліцею були </a:t>
            </a:r>
            <a:r>
              <a:rPr lang="uk-UA" dirty="0" err="1"/>
              <a:t>тьюторами</a:t>
            </a:r>
            <a:r>
              <a:rPr lang="uk-UA" dirty="0"/>
              <a:t>, адміністраторами, модераторами, </a:t>
            </a:r>
            <a:r>
              <a:rPr lang="uk-UA" dirty="0" err="1"/>
              <a:t>фасилітаторами</a:t>
            </a:r>
            <a:r>
              <a:rPr lang="uk-UA" dirty="0"/>
              <a:t>, доповідачами, членами журі різних </a:t>
            </a:r>
            <a:r>
              <a:rPr lang="uk-UA" dirty="0" smtClean="0"/>
              <a:t>конкурсів: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входили </a:t>
            </a:r>
            <a:r>
              <a:rPr lang="uk-UA" dirty="0"/>
              <a:t>до складу журі конкурсу-захисту науково-дослідницьких робіт МАНУ -  Н. Бойко (обласний етап), Ю. Давиденко, О. </a:t>
            </a:r>
            <a:r>
              <a:rPr lang="uk-UA" dirty="0" err="1"/>
              <a:t>Капленко</a:t>
            </a:r>
            <a:r>
              <a:rPr lang="uk-UA" dirty="0"/>
              <a:t>  (міський етап); </a:t>
            </a:r>
            <a:endParaRPr lang="uk-UA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до складу журі всеукраїнських учнівських предметних олімпіад (обласний етап)</a:t>
            </a:r>
            <a:r>
              <a:rPr lang="uk-UA" dirty="0"/>
              <a:t> </a:t>
            </a:r>
            <a:r>
              <a:rPr lang="uk-UA" dirty="0" smtClean="0"/>
              <a:t>— Л. </a:t>
            </a:r>
            <a:r>
              <a:rPr lang="uk-UA" dirty="0" smtClean="0"/>
              <a:t>Павлюк</a:t>
            </a:r>
            <a:r>
              <a:rPr lang="uk-UA" dirty="0"/>
              <a:t>, Л. Петренко, Н. Фесенко, Т. </a:t>
            </a:r>
            <a:r>
              <a:rPr lang="uk-UA" dirty="0" err="1" smtClean="0"/>
              <a:t>Шмаглій</a:t>
            </a:r>
            <a:r>
              <a:rPr lang="uk-UA" dirty="0" smtClean="0"/>
              <a:t>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В</a:t>
            </a:r>
            <a:r>
              <a:rPr lang="uk-UA" dirty="0"/>
              <a:t>. Харченко був </a:t>
            </a:r>
            <a:r>
              <a:rPr lang="uk-UA" dirty="0" err="1"/>
              <a:t>тьютором</a:t>
            </a:r>
            <a:r>
              <a:rPr lang="uk-UA" dirty="0"/>
              <a:t> Чернігівської Інтернет - школи «Юний програміст; </a:t>
            </a:r>
            <a:endParaRPr lang="uk-UA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Л</a:t>
            </a:r>
            <a:r>
              <a:rPr lang="uk-UA" dirty="0"/>
              <a:t>. Павлюк – </a:t>
            </a:r>
            <a:r>
              <a:rPr lang="uk-UA" dirty="0" err="1"/>
              <a:t>фасилітатором</a:t>
            </a:r>
            <a:r>
              <a:rPr lang="uk-UA" dirty="0"/>
              <a:t> спільного проєкту МОНУ та Британської Ради в Україні «Професійний розвиток вчителя іноземної мови» на міжнародній ОТС платформі Британської ради по програмі підвищення кваліфікації вчителів англійської мови закладів базової середньої освіти, які навчають учнів 5-9 класів в умовах реформування іншомовної галузі освіти відповідно до положень Концепції «Нова українська школа».</a:t>
            </a:r>
          </a:p>
        </p:txBody>
      </p:sp>
      <p:sp>
        <p:nvSpPr>
          <p:cNvPr id="4" name="CustomShape 2"/>
          <p:cNvSpPr/>
          <p:nvPr/>
        </p:nvSpPr>
        <p:spPr>
          <a:xfrm>
            <a:off x="971600" y="260648"/>
            <a:ext cx="6984776" cy="1095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СПІВПРАЦЯ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 ЧОІППО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ім</a:t>
            </a:r>
            <a:r>
              <a:rPr lang="ru-RU" sz="22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</a:t>
            </a:r>
            <a:r>
              <a:rPr lang="ru-RU" sz="22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К.Д.Ушинського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26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07640" y="-8182"/>
            <a:ext cx="9035640" cy="9904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0000"/>
              </a:lnSpc>
            </a:pP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НАУКОВО-МЕТОДИЧНА ДІЯЛЬНІСТЬ </a:t>
            </a:r>
            <a:r>
              <a:rPr lang="ru-RU" sz="20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ПЕДАГОГІВ</a:t>
            </a:r>
            <a:endParaRPr lang="ru-RU" sz="2000" b="1" strike="noStrike" spc="-1" dirty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aphicFrame>
        <p:nvGraphicFramePr>
          <p:cNvPr id="314" name="Table 2"/>
          <p:cNvGraphicFramePr/>
          <p:nvPr>
            <p:extLst>
              <p:ext uri="{D42A27DB-BD31-4B8C-83A1-F6EECF244321}">
                <p14:modId xmlns:p14="http://schemas.microsoft.com/office/powerpoint/2010/main" val="2932054764"/>
              </p:ext>
            </p:extLst>
          </p:nvPr>
        </p:nvGraphicFramePr>
        <p:xfrm>
          <a:off x="377100" y="982242"/>
          <a:ext cx="8496720" cy="5653550"/>
        </p:xfrm>
        <a:graphic>
          <a:graphicData uri="http://schemas.openxmlformats.org/drawingml/2006/table">
            <a:tbl>
              <a:tblPr/>
              <a:tblGrid>
                <a:gridCol w="3024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99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64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Міжнародний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Всеукраїнський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Обласний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Ліцейський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056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практичні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семінари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вебінари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міні-EdCamp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учителі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 учителів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7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Науково-практичні конференції 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848">
                <a:tc>
                  <a:txBody>
                    <a:bodyPr/>
                    <a:lstStyle/>
                    <a:p>
                      <a:pPr marL="50760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учнів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творчі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проєкти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фестивалі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учителі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228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творчі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проєкти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фестивалі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14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4484">
                <a:tc gridSpan="5"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Науково-методичний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вісник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Ніжинського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обласного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педагогічного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ліцею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№2(20) </a:t>
                      </a: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14290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 ПРЕДМЕТНИХ  КАФЕДР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5280950" y="675955"/>
            <a:ext cx="3733977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03513"/>
            <a:ext cx="4072366" cy="2058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9633" y="1410544"/>
            <a:ext cx="3777546" cy="199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6650" y="3532706"/>
            <a:ext cx="2781091" cy="2196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Сліпак\Downloads\фото різне\кафедра вихователів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7969" y="4598014"/>
            <a:ext cx="3312368" cy="2035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5362831" y="675955"/>
            <a:ext cx="324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суспільно-гуманітарних дисциплін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1098470" y="2981180"/>
            <a:ext cx="3657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іноземних мов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4634434" y="3510241"/>
            <a:ext cx="4380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художньо-естетичного розвитку, фізичної культури, захисту України, технологій та вихователів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1184679" y="6019953"/>
            <a:ext cx="324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природничо-математичних дисциплін</a:t>
            </a:r>
          </a:p>
        </p:txBody>
      </p:sp>
    </p:spTree>
    <p:extLst>
      <p:ext uri="{BB962C8B-B14F-4D97-AF65-F5344CB8AC3E}">
        <p14:creationId xmlns:p14="http://schemas.microsoft.com/office/powerpoint/2010/main" val="349346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475656" y="165707"/>
            <a:ext cx="692244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ПОЗАУРОЧНА ДІЯЛЬНІСТЬ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043608" y="880107"/>
            <a:ext cx="795637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Спецкурси та факультативи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«Стилістика української мови», «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Key to Success», «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Українознавство», «Іноземна мова у професійному самовизначенні», «Підготовка до ДПА та ЗНО з фізики», «Дебати» (англійська мова), «Розв'язування задач з параметрами» «Фінансова грамотність», «Визначні постаті України»;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гуртки за інтересами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 фотографія», «Основи синтаксису», «Школа успіху», «Плетіння бісером», «Що? Де? Коли?», «Юний захисник Вітчизни», «Юні екскурсоводи», «Основи самоврядування», «Театральний», «Хореографія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«Бджільництво» (на волонтерських засадах) </a:t>
            </a:r>
            <a:endParaRPr lang="uk-UA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572" y="3485427"/>
            <a:ext cx="4688967" cy="312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87543"/>
            <a:ext cx="4211960" cy="31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4956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3852189" y="0"/>
            <a:ext cx="5256585" cy="575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Виховна</a:t>
            </a:r>
            <a:r>
              <a:rPr lang="ru-RU" sz="32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робота в </a:t>
            </a:r>
            <a:r>
              <a:rPr lang="ru-RU" sz="3200" b="1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ліцеї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5169387" y="692696"/>
            <a:ext cx="3785400" cy="204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ХУДОЖНЬО-ЕСТЕТИЧНЕ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Свято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Першого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дзвоника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Вечори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знайомств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 День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самоврядування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346498"/>
            <a:ext cx="4392488" cy="329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Фото з телефону\IMG-1c9611b5c6b4153d64490231fe3e612d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8572" y="2479523"/>
            <a:ext cx="3147029" cy="41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з телефону\IMG-4bf07e9a99adce08a0417535c55c2be7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1415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054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2"/>
          <p:cNvSpPr/>
          <p:nvPr/>
        </p:nvSpPr>
        <p:spPr>
          <a:xfrm>
            <a:off x="6096472" y="134072"/>
            <a:ext cx="3047527" cy="812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</a:t>
            </a: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ПОСВЯТА В ЛІЦЕЇСТИ</a:t>
            </a:r>
            <a:endParaRPr lang="ru-RU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2" name="Picture 2" descr="D:\Фото з телефону\IMG-1019d605609fc12682b558e2acc7e3a2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153342"/>
            <a:ext cx="4627084" cy="34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з телефону\IMG-9ad6a30502935705a77da1d54e35e178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888498"/>
            <a:ext cx="3677562" cy="49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 з телефону\IMG-6fb4148b1408ff6b7fd0b6159c008b90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3520577"/>
            <a:ext cx="4301384" cy="32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8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831696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</a:p>
        </p:txBody>
      </p:sp>
      <p:pic>
        <p:nvPicPr>
          <p:cNvPr id="2050" name="Picture 2" descr="C:\Users\Вантух\Documents\Котляр Таня\Фото\2021-2022\день самоврядування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72" y="1130848"/>
            <a:ext cx="4131278" cy="27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нтух\Documents\Котляр Таня\Фото\2021-2022\день самоврядуванн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638" y="1196752"/>
            <a:ext cx="4032448" cy="26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нтух\Documents\Котляр Таня\Фото\2021-2022\день самоврядування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72" y="4005064"/>
            <a:ext cx="4131278" cy="27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нтух\Documents\Котляр Таня\Фото\2021-2022\день самоврядування 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057" y="4056855"/>
            <a:ext cx="4053610" cy="27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498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5724128" y="699089"/>
            <a:ext cx="2919472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4341"/>
            <a:ext cx="44688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53" y="2636912"/>
            <a:ext cx="51317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Фото з телефону\05.10.21\IMG-f1b3eadd55546a30ebc1a6bcd49ded8d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60032" y="4437112"/>
            <a:ext cx="4180134" cy="23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1118094"/>
            <a:ext cx="2919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Малюнок на асфальті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«СКАЖИ РАЗОМ З НАМИ НІ! БУЛІНГУ»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2"/>
          <p:cNvSpPr/>
          <p:nvPr/>
        </p:nvSpPr>
        <p:spPr>
          <a:xfrm>
            <a:off x="5652120" y="548680"/>
            <a:ext cx="3279656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ІНТЕЛЕКТУАЛЬНІ ВЕЧОРНИЦІ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2" descr="C:\Users\Вантух\Documents\Котляр Таня\Фото\2021-2022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63" y="332656"/>
            <a:ext cx="44659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Вантух\Documents\Котляр Таня\Фото\2021-2022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63" y="3284984"/>
            <a:ext cx="4403445" cy="33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антух\Documents\Котляр Таня\Фото\2021-2022\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546" y="2203233"/>
            <a:ext cx="339523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22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759688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НОВОРІЧНИЙ КОНЦЕРТ</a:t>
            </a:r>
          </a:p>
        </p:txBody>
      </p:sp>
      <p:pic>
        <p:nvPicPr>
          <p:cNvPr id="1026" name="Picture 2" descr="C:\Users\Вантух\Documents\Котляр Таня\Фото\2021-2022\Фото новий рік\IMG-488d31e892621f4d40c20417ab891355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657" y="1052736"/>
            <a:ext cx="469900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нтух\Documents\Котляр Таня\Фото\2021-2022\Фото новий рік\IMG-87dd8b66cea791dcdfd1720d57fee3d0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670" y="1052737"/>
            <a:ext cx="3718361" cy="49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нтух\Documents\Котляр Таня\Фото\2021-2022\Фото новий рік\IMG-ffe06c68b2b49590d2002221922ac3fa-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427" y="3861048"/>
            <a:ext cx="4733259" cy="19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27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948141" y="148985"/>
            <a:ext cx="7857360" cy="28540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ПРАВОВЕ ТА ПРЕВЕНТИВНЕ ВИХОВАННЯ УЧНІВ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години спілкування «Право, обов’язок, свобода й відповідальність», «Кримінальна та адміністративна відповідальність неповнолітніх», «Твої права та обов’язки», «Особиста відповідальність – пріоритетна риса громадянина»;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зустрічі із завідуючою сектором профілактики правопорушень серед дітей служби у справах дітей виконавчого комітету Ніжинської міської ради на теми: «</a:t>
            </a:r>
            <a:r>
              <a:rPr lang="uk-UA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Кібербулінг</a:t>
            </a:r>
            <a:r>
              <a:rPr lang="uk-UA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або агресія в Інтернеті», «Шкільний </a:t>
            </a:r>
            <a:r>
              <a:rPr lang="uk-UA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булінг</a:t>
            </a:r>
            <a:r>
              <a:rPr lang="uk-UA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»;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заступником директора Ніжинського молодіжного центру на теми «Профілактика насильства», «</a:t>
            </a:r>
            <a:r>
              <a:rPr lang="uk-UA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Булінг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</a:t>
            </a:r>
            <a:endParaRPr lang="uk-UA" sz="1800" b="0" strike="noStrike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marL="285750" indent="-285750" algn="just">
              <a:lnSpc>
                <a:spcPct val="100000"/>
              </a:lnSpc>
              <a:buFontTx/>
              <a:buChar char="-"/>
            </a:pP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2" descr="D:\Фото з телефону\IMG_20211220_083707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336" y="3517517"/>
            <a:ext cx="4038600" cy="30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о з телефону\IMG-c05f93d70c4ff2476b246b593e387609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41" y="3315569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560680" y="0"/>
            <a:ext cx="518040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ФІЗИЧНЕ ВИХОВАННЯ УЧНІВ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5868144" y="6021288"/>
            <a:ext cx="2739911" cy="50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ctr">
              <a:lnSpc>
                <a:spcPct val="100000"/>
              </a:lnSpc>
              <a:buClr>
                <a:srgbClr val="4B2103"/>
              </a:buClr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ПЕРШІСТЬ ЛІЦЕЮ З ФУТБОЛУ 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Picture 2" descr="D:\Фото з телефону\05.10.21\IMG-ed010db99d6637b4d732ab1aad9a22a9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980728"/>
            <a:ext cx="8892480" cy="479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85184"/>
            <a:ext cx="4211960" cy="1250280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ЛЕГКОАТЛЕТИЧНІ </a:t>
            </a:r>
            <a:b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</a:p>
        </p:txBody>
      </p:sp>
      <p:pic>
        <p:nvPicPr>
          <p:cNvPr id="3" name="Picture 2" descr="D:\Фото з телефону\05.10.21\IMG-74e952c764cd1110cd04e9f6d0eae700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8" y="764704"/>
            <a:ext cx="5064510" cy="37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 з телефону\05.10.21\IMG-903b64b21b0c46ce2186e26498486dc2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845" y="237626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1"/>
          <p:cNvSpPr/>
          <p:nvPr/>
        </p:nvSpPr>
        <p:spPr>
          <a:xfrm>
            <a:off x="2483768" y="0"/>
            <a:ext cx="518040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ФІЗИЧНЕ ВИХОВАННЯ УЧНІВ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87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41BEE2-ABE5-6F77-9BBD-49F1BC96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374732"/>
          </a:xfrm>
        </p:spPr>
        <p:txBody>
          <a:bodyPr/>
          <a:lstStyle/>
          <a:p>
            <a:r>
              <a:rPr lang="uk-UA" sz="2000" b="1" kern="1200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ГЕОГРАФІЯ ПРОЖИВАННЯ ТА ПЕРЕБУВАННЯ ЛІЦЕЇСТІВ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8F207D4A-ED1A-F56C-8867-3C967C9EB79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xmlns="" id="{BBDA988C-816F-BE74-82CF-FF7E536C0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15517"/>
              </p:ext>
            </p:extLst>
          </p:nvPr>
        </p:nvGraphicFramePr>
        <p:xfrm>
          <a:off x="467364" y="790892"/>
          <a:ext cx="4104456" cy="479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9383">
                  <a:extLst>
                    <a:ext uri="{9D8B030D-6E8A-4147-A177-3AD203B41FA5}">
                      <a16:colId xmlns:a16="http://schemas.microsoft.com/office/drawing/2014/main" xmlns="" val="2677631212"/>
                    </a:ext>
                  </a:extLst>
                </a:gridCol>
                <a:gridCol w="1475073">
                  <a:extLst>
                    <a:ext uri="{9D8B030D-6E8A-4147-A177-3AD203B41FA5}">
                      <a16:colId xmlns:a16="http://schemas.microsoft.com/office/drawing/2014/main" xmlns="" val="87111723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Назва громади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</a:rPr>
                        <a:t>Загальний</a:t>
                      </a:r>
                      <a:r>
                        <a:rPr lang="ru-RU" sz="1400" u="none" strike="noStrike" dirty="0">
                          <a:effectLst/>
                        </a:rPr>
                        <a:t> контингент </a:t>
                      </a:r>
                      <a:r>
                        <a:rPr lang="ru-RU" sz="1400" u="none" strike="noStrike" dirty="0" err="1">
                          <a:effectLst/>
                        </a:rPr>
                        <a:t>дітей</a:t>
                      </a:r>
                      <a:r>
                        <a:rPr lang="ru-RU" sz="1400" u="none" strike="noStrike" dirty="0">
                          <a:effectLst/>
                        </a:rPr>
                        <a:t> станом на 10 вересня  2021 року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39987718"/>
                  </a:ext>
                </a:extLst>
              </a:tr>
              <a:tr h="69080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 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Всього дітей в закладі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103939185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u="none" strike="noStrike">
                          <a:effectLst/>
                        </a:rPr>
                        <a:t>Корюківська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962372178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u="none" strike="noStrike" dirty="0">
                          <a:effectLst/>
                        </a:rPr>
                        <a:t>Менська міська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975047274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u="none" strike="noStrike">
                          <a:effectLst/>
                        </a:rPr>
                        <a:t>Сосницька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4014642148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Бахмацька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815841592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</a:rPr>
                        <a:t>Бобровицька міська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349947070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Борзнянська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5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16226816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Вертіївська</a:t>
                      </a:r>
                      <a:r>
                        <a:rPr lang="uk-UA" sz="1400" u="none" strike="noStrike" dirty="0">
                          <a:effectLst/>
                        </a:rPr>
                        <a:t> сільська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7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997169838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Височанська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202877549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</a:rPr>
                        <a:t>Дмитрівська селищна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648357070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Комарівська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5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3367236873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Лосинівська</a:t>
                      </a:r>
                      <a:r>
                        <a:rPr lang="uk-UA" sz="1400" u="none" strike="noStrike" dirty="0">
                          <a:effectLst/>
                        </a:rPr>
                        <a:t>  селищна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17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665140475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</a:rPr>
                        <a:t>Макіївська сільська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4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358226331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Мринська</a:t>
                      </a:r>
                      <a:r>
                        <a:rPr lang="uk-UA" sz="1400" u="none" strike="noStrike" dirty="0">
                          <a:effectLst/>
                        </a:rPr>
                        <a:t>  сільська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3467844412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</a:rPr>
                        <a:t>Ніжинська міська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54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837478012"/>
                  </a:ext>
                </a:extLst>
              </a:tr>
            </a:tbl>
          </a:graphicData>
        </a:graphic>
      </p:graphicFrame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xmlns="" id="{17A32AEE-A011-188B-2D68-3AABB7162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107675"/>
              </p:ext>
            </p:extLst>
          </p:nvPr>
        </p:nvGraphicFramePr>
        <p:xfrm>
          <a:off x="4860032" y="792109"/>
          <a:ext cx="4042792" cy="479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7719">
                  <a:extLst>
                    <a:ext uri="{9D8B030D-6E8A-4147-A177-3AD203B41FA5}">
                      <a16:colId xmlns:a16="http://schemas.microsoft.com/office/drawing/2014/main" xmlns="" val="2677631212"/>
                    </a:ext>
                  </a:extLst>
                </a:gridCol>
                <a:gridCol w="1475073">
                  <a:extLst>
                    <a:ext uri="{9D8B030D-6E8A-4147-A177-3AD203B41FA5}">
                      <a16:colId xmlns:a16="http://schemas.microsoft.com/office/drawing/2014/main" xmlns="" val="87111723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Назва громади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Загальний контингент дітей станом на 10 вересня  2021 року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39987718"/>
                  </a:ext>
                </a:extLst>
              </a:tr>
              <a:tr h="69080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 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Всього дітей в закладі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103939185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>
                          <a:effectLst/>
                        </a:rPr>
                        <a:t>Носівська міська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22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880450835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Плисківська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328804124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Талалаївська 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10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4240916808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Ічнянська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12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361748832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Ладанська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725891636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Линовицька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3417923691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Парафіївська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5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873503941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Прилуцька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202837840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Городнянська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2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826883390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Іванівська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746426683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Кіптівська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4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481097659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Куликівська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2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1345057208"/>
                  </a:ext>
                </a:extLst>
              </a:tr>
              <a:tr h="191488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Тупичівська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2500895705"/>
                  </a:ext>
                </a:extLst>
              </a:tr>
              <a:tr h="97332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Чернігівська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3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84" marR="3084" marT="3084" marB="0" anchor="ctr"/>
                </a:tc>
                <a:extLst>
                  <a:ext uri="{0D108BD9-81ED-4DB2-BD59-A6C34878D82A}">
                    <a16:rowId xmlns:a16="http://schemas.microsoft.com/office/drawing/2014/main" xmlns="" val="41771455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B95F9D-201A-587C-A4CC-C6B13972595D}"/>
              </a:ext>
            </a:extLst>
          </p:cNvPr>
          <p:cNvSpPr txBox="1"/>
          <p:nvPr/>
        </p:nvSpPr>
        <p:spPr>
          <a:xfrm>
            <a:off x="457200" y="5651633"/>
            <a:ext cx="844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 ПЕРІОД ВОЄННОГО СТАНУ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498BA4-40A0-A01E-7954-2175D3CA2EFE}"/>
              </a:ext>
            </a:extLst>
          </p:cNvPr>
          <p:cNvSpPr txBox="1"/>
          <p:nvPr/>
        </p:nvSpPr>
        <p:spPr>
          <a:xfrm>
            <a:off x="1115616" y="616530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 межами територіальної громади </a:t>
            </a:r>
            <a:r>
              <a:rPr lang="uk-UA" dirty="0" smtClean="0"/>
              <a:t>– 0 (4)</a:t>
            </a:r>
            <a:endParaRPr lang="uk-UA" dirty="0"/>
          </a:p>
          <a:p>
            <a:r>
              <a:rPr lang="uk-UA" dirty="0"/>
              <a:t>За межами України </a:t>
            </a:r>
            <a:r>
              <a:rPr lang="uk-UA" dirty="0" smtClean="0"/>
              <a:t>– 16 (22)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8145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951846"/>
            <a:ext cx="5338936" cy="773153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ПЕРШІСТЬ ЛІЦЕЮ З ВОЛЕЙБОЛУ</a:t>
            </a:r>
          </a:p>
        </p:txBody>
      </p:sp>
      <p:pic>
        <p:nvPicPr>
          <p:cNvPr id="3" name="Picture 4" descr="D:\Фото з телефону\IMG_20211220_155207_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225" y="607446"/>
            <a:ext cx="4038600" cy="27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Фото з телефону\IMG-fc33579a8b50f001971a0194c6a562ac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960" y="33584"/>
            <a:ext cx="3172528" cy="30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Фото з телефону\IMG-f504eafefcbb8545cf2473c7da795603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11" y="3564803"/>
            <a:ext cx="4164627" cy="312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 з телефону\IMG-7a5f8efc4f5a51238ddb0bf97a273d3a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538736" cy="30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1"/>
          <p:cNvSpPr/>
          <p:nvPr/>
        </p:nvSpPr>
        <p:spPr>
          <a:xfrm>
            <a:off x="611560" y="-102053"/>
            <a:ext cx="5180400" cy="180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ФІЗИЧНЕ ВИХОВАННЯ УЧНІВ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688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240" cy="792088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ОСІННІЙ ПОКРОВСЬКИЙ </a:t>
            </a:r>
            <a:b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ЛЕГКОАТЛЕТИЧНИЙ ПРОБІГ</a:t>
            </a:r>
          </a:p>
        </p:txBody>
      </p:sp>
      <p:pic>
        <p:nvPicPr>
          <p:cNvPr id="3" name="Picture 2" descr="C:\Users\Вантух\Documents\Котляр Таня\Фото\2021-2022\легкоатлетичний пробіг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51589" cy="476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181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762720" y="499101"/>
            <a:ext cx="3352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КОЗАЦЬКІ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РОЗВАГИ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5" descr="D:\Фото з телефону\козацькі розваги\IMG_20211206_15434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880" y="115170"/>
            <a:ext cx="5420120" cy="30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283137"/>
            <a:ext cx="4536392" cy="340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Фото з телефону\козацькі розваги\IMG_20211206_16002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9763" y="2132856"/>
            <a:ext cx="3242917" cy="30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391034" y="101282"/>
            <a:ext cx="72093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903940" y="4365104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ГІДНОСТІ ТА СВОБОДИ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95285"/>
            <a:ext cx="4368472" cy="2648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1" y="3550039"/>
            <a:ext cx="5293987" cy="320445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323" y="947535"/>
            <a:ext cx="4124418" cy="257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4258815" cy="903704"/>
          </a:xfrm>
        </p:spPr>
        <p:txBody>
          <a:bodyPr lIns="0" tIns="0" rIns="0" bIns="0" anchor="ctr"/>
          <a:lstStyle/>
          <a:p>
            <a:pPr algn="ctr"/>
            <a:r>
              <a:rPr lang="uk-UA" sz="24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ТВОРЧИЙ ПРОЄКТ</a:t>
            </a:r>
            <a:br>
              <a:rPr lang="uk-UA" sz="24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</a:br>
            <a:r>
              <a:rPr lang="uk-UA" sz="24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 «ПОВЕРТАЙТЕСЯ ЖИВИМИ!»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643061"/>
            <a:ext cx="4399166" cy="329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Місце для вмісту 3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6"/>
          <a:stretch/>
        </p:blipFill>
        <p:spPr>
          <a:xfrm>
            <a:off x="4572000" y="1628800"/>
            <a:ext cx="4431323" cy="482453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44508" y="620688"/>
            <a:ext cx="4258815" cy="90370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24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ВИШИВАНКИ</a:t>
            </a:r>
          </a:p>
        </p:txBody>
      </p:sp>
    </p:spTree>
    <p:extLst>
      <p:ext uri="{BB962C8B-B14F-4D97-AF65-F5344CB8AC3E}">
        <p14:creationId xmlns:p14="http://schemas.microsoft.com/office/powerpoint/2010/main" val="1860578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uk-UA" sz="2400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СВЯТО ОСТАНЬОГО ДЗВОНИКА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052736"/>
            <a:ext cx="5544616" cy="56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566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696091" y="116632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1563812" y="4977392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</a:t>
            </a:r>
            <a:r>
              <a:rPr lang="uk-UA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ПАМ'ЯТІ ЖЕРТВ ГОЛОДОМОРІВ</a:t>
            </a:r>
            <a:r>
              <a:rPr lang="ru-RU" sz="20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2" descr="D:\Фото з телефону\IMG-f28d6b209f4b0d0c3571898283d372cc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8" y="977142"/>
            <a:ext cx="5082208" cy="381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 з телефону\IMG-29103e07891bc2ba8fc98f3d840e1d23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967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830623" cy="1656184"/>
          </a:xfrm>
        </p:spPr>
        <p:txBody>
          <a:bodyPr/>
          <a:lstStyle/>
          <a:p>
            <a:pPr algn="ctr"/>
            <a:r>
              <a:rPr lang="uk-UA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ЕКСКУРСІЯ ДО МЕМОРІАЛЬНОГО КОМПЛЕКСУ «ПАМ’ЯТІ ГЕРОЇВ КРУТ» НАЦІОНАЛЬНОГО ВІЙСЬКОВО-ПАТРІОТИЧНОГО </a:t>
            </a:r>
            <a:br>
              <a:rPr lang="uk-UA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</a:br>
            <a:r>
              <a:rPr lang="uk-UA" b="1" kern="12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МУЗЕЮ УКРАЇНИ</a:t>
            </a:r>
          </a:p>
        </p:txBody>
      </p:sp>
      <p:pic>
        <p:nvPicPr>
          <p:cNvPr id="2050" name="Picture 2" descr="C:\Users\Вантух\Documents\Котляр Таня\Фото\2021-2022\крути\IMG-6480bd0f4e6ec8166ac9df3dcae89068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95645"/>
            <a:ext cx="4032450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нтух\Documents\Котляр Таня\Фото\2021-2022\крути\IMG-addeb0d0cd4da7377171b4c19443cbb4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65799" cy="31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5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35" y="5157192"/>
            <a:ext cx="8229240" cy="1250280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УРОК ПАМ'ЯТІ</a:t>
            </a:r>
            <a:br>
              <a:rPr lang="uk-UA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«80-РІЧЧЯ БАБИНОГО ЯРУ В КОНТЕКСТІ ГОЛОКОСТУ </a:t>
            </a:r>
            <a:br>
              <a:rPr lang="ru-RU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У ПЕРІОД ДРУГОЇ СВІТОВОЇ ВІЙНИ»</a:t>
            </a:r>
            <a:endParaRPr lang="uk-UA" sz="2000" b="1" dirty="0">
              <a:solidFill>
                <a:srgbClr val="4D24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Фото з телефону\05.10.21\IMG-609ac4a39a769ede949d0a67c8d126fa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6" y="105273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 з телефону\IMG-a53d21054a76fbb884887a407793c7c2-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1277" y="1916832"/>
            <a:ext cx="510272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1475656" y="107963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538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775821"/>
            <a:ext cx="7031758" cy="893539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БЛАГОДІЙНА АКЦІЯ «5 КАРТОПЛИН»</a:t>
            </a:r>
          </a:p>
        </p:txBody>
      </p:sp>
      <p:pic>
        <p:nvPicPr>
          <p:cNvPr id="3" name="Picture 2" descr="D:\Фото з телефону\05.10.21\IMG-e9153440771fd388d9a3cd030e2c178d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1" y="1124744"/>
            <a:ext cx="3488307" cy="46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Фото з телефону\19.10.21\FB_IMG_163190253150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9905" y="2060848"/>
            <a:ext cx="2736304" cy="23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Фото з телефону\19.10.21\FB_IMG_16319025531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536" y="892064"/>
            <a:ext cx="2843808" cy="50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1"/>
          <p:cNvSpPr/>
          <p:nvPr/>
        </p:nvSpPr>
        <p:spPr>
          <a:xfrm>
            <a:off x="1187624" y="188640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33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436096" y="131040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4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ОСВІТНЯ ДІЯЛЬНІСТЬ</a:t>
            </a:r>
          </a:p>
        </p:txBody>
      </p:sp>
      <p:sp>
        <p:nvSpPr>
          <p:cNvPr id="190" name="CustomShape 2"/>
          <p:cNvSpPr/>
          <p:nvPr/>
        </p:nvSpPr>
        <p:spPr>
          <a:xfrm>
            <a:off x="4602240" y="6120"/>
            <a:ext cx="4427280" cy="13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TextShape 3"/>
          <p:cNvSpPr txBox="1"/>
          <p:nvPr/>
        </p:nvSpPr>
        <p:spPr>
          <a:xfrm>
            <a:off x="5544000" y="432000"/>
            <a:ext cx="280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5401064" y="3065333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4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 ЗАКЛАДІ </a:t>
            </a:r>
          </a:p>
        </p:txBody>
      </p:sp>
      <p:sp>
        <p:nvSpPr>
          <p:cNvPr id="9" name="CustomShape 1"/>
          <p:cNvSpPr/>
          <p:nvPr/>
        </p:nvSpPr>
        <p:spPr>
          <a:xfrm>
            <a:off x="827584" y="2460765"/>
            <a:ext cx="4078192" cy="500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ru-RU" sz="2400" b="1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ДИСТАНЦІЙНО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564715" y="3330570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/>
                <a:ea typeface="Calibri"/>
              </a:rPr>
              <a:t>єдина платформа </a:t>
            </a:r>
            <a:r>
              <a:rPr lang="en-US" dirty="0">
                <a:latin typeface="Times New Roman"/>
                <a:ea typeface="Calibri"/>
              </a:rPr>
              <a:t>G Suite for Education </a:t>
            </a:r>
            <a:r>
              <a:rPr lang="uk-UA" dirty="0">
                <a:latin typeface="Times New Roman"/>
                <a:ea typeface="Calibri"/>
              </a:rPr>
              <a:t>додатково (</a:t>
            </a:r>
            <a:r>
              <a:rPr lang="uk-UA" dirty="0" err="1">
                <a:latin typeface="Times New Roman"/>
                <a:ea typeface="Calibri"/>
              </a:rPr>
              <a:t>Zoom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uk-UA" dirty="0" err="1">
                <a:latin typeface="Times New Roman"/>
                <a:ea typeface="Calibri"/>
              </a:rPr>
              <a:t>Wizer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uk-UA" dirty="0" err="1">
                <a:latin typeface="Times New Roman"/>
                <a:ea typeface="Calibri"/>
              </a:rPr>
              <a:t>SvitPр</a:t>
            </a:r>
            <a:r>
              <a:rPr lang="en-US" dirty="0">
                <a:latin typeface="Times New Roman"/>
                <a:ea typeface="Calibri"/>
              </a:rPr>
              <a:t>t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uk-UA" dirty="0" err="1">
                <a:latin typeface="Times New Roman"/>
                <a:ea typeface="Calibri"/>
              </a:rPr>
              <a:t>Google</a:t>
            </a:r>
            <a:r>
              <a:rPr lang="uk-UA" dirty="0">
                <a:latin typeface="Times New Roman"/>
                <a:ea typeface="Calibri"/>
              </a:rPr>
              <a:t> </a:t>
            </a:r>
            <a:r>
              <a:rPr lang="uk-UA" dirty="0" err="1">
                <a:latin typeface="Times New Roman"/>
                <a:ea typeface="Calibri"/>
              </a:rPr>
              <a:t>classroom</a:t>
            </a:r>
            <a:r>
              <a:rPr lang="uk-UA" dirty="0">
                <a:latin typeface="Times New Roman"/>
                <a:ea typeface="Calibri"/>
              </a:rPr>
              <a:t>, sites.google.com, </a:t>
            </a:r>
            <a:r>
              <a:rPr lang="en-US" dirty="0">
                <a:latin typeface="Times New Roman"/>
                <a:ea typeface="Calibri"/>
              </a:rPr>
              <a:t>Google</a:t>
            </a:r>
            <a:r>
              <a:rPr lang="ru-RU" dirty="0">
                <a:latin typeface="Times New Roman"/>
                <a:ea typeface="Calibri"/>
              </a:rPr>
              <a:t> диск, </a:t>
            </a:r>
            <a:r>
              <a:rPr lang="uk-UA" dirty="0">
                <a:latin typeface="Times New Roman"/>
                <a:ea typeface="Calibri"/>
              </a:rPr>
              <a:t>УНІКОМ; </a:t>
            </a:r>
            <a:r>
              <a:rPr lang="uk-UA" dirty="0" err="1">
                <a:latin typeface="Times New Roman"/>
                <a:ea typeface="Calibri"/>
              </a:rPr>
              <a:t>онлайн</a:t>
            </a:r>
            <a:r>
              <a:rPr lang="uk-UA" dirty="0">
                <a:latin typeface="Times New Roman"/>
                <a:ea typeface="Calibri"/>
              </a:rPr>
              <a:t> тести «На урок», </a:t>
            </a:r>
            <a:r>
              <a:rPr lang="en-US" dirty="0" err="1">
                <a:latin typeface="Times New Roman"/>
                <a:ea typeface="Calibri"/>
              </a:rPr>
              <a:t>testzno</a:t>
            </a:r>
            <a:r>
              <a:rPr lang="ru-RU" dirty="0">
                <a:latin typeface="Times New Roman"/>
                <a:ea typeface="Calibri"/>
              </a:rPr>
              <a:t>.</a:t>
            </a:r>
            <a:r>
              <a:rPr lang="en-US" dirty="0">
                <a:latin typeface="Times New Roman"/>
                <a:ea typeface="Calibri"/>
              </a:rPr>
              <a:t>com</a:t>
            </a:r>
            <a:r>
              <a:rPr lang="ru-RU" dirty="0">
                <a:latin typeface="Times New Roman"/>
                <a:ea typeface="Calibri"/>
              </a:rPr>
              <a:t>.</a:t>
            </a:r>
            <a:r>
              <a:rPr lang="en-US" dirty="0" err="1">
                <a:latin typeface="Times New Roman"/>
                <a:ea typeface="Calibri"/>
              </a:rPr>
              <a:t>ua</a:t>
            </a:r>
            <a:r>
              <a:rPr lang="uk-UA" dirty="0">
                <a:latin typeface="Times New Roman"/>
                <a:ea typeface="Calibri"/>
              </a:rPr>
              <a:t>; власні </a:t>
            </a:r>
            <a:r>
              <a:rPr lang="uk-UA" dirty="0" err="1">
                <a:latin typeface="Times New Roman"/>
                <a:ea typeface="Calibri"/>
              </a:rPr>
              <a:t>блоги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Viber</a:t>
            </a:r>
            <a:r>
              <a:rPr lang="uk-UA" dirty="0">
                <a:latin typeface="Times New Roman"/>
                <a:ea typeface="Calibri"/>
              </a:rPr>
              <a:t>,</a:t>
            </a:r>
            <a:r>
              <a:rPr lang="en-US" dirty="0">
                <a:latin typeface="Times New Roman"/>
                <a:ea typeface="Calibri"/>
              </a:rPr>
              <a:t> Skype</a:t>
            </a:r>
            <a:r>
              <a:rPr lang="uk-UA" dirty="0">
                <a:latin typeface="Times New Roman"/>
                <a:ea typeface="Calibri"/>
              </a:rPr>
              <a:t>, електронна пошта та ін.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uk-UA" dirty="0">
                <a:latin typeface="Times New Roman"/>
                <a:ea typeface="Calibri"/>
              </a:rPr>
              <a:t> </a:t>
            </a:r>
            <a:endParaRPr lang="uk-UA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46" y="2982898"/>
            <a:ext cx="2269900" cy="36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693161"/>
            <a:ext cx="2194620" cy="292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765" y="131040"/>
            <a:ext cx="5406954" cy="22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692" y="811970"/>
            <a:ext cx="3863936" cy="230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кутник 2"/>
          <p:cNvSpPr/>
          <p:nvPr/>
        </p:nvSpPr>
        <p:spPr>
          <a:xfrm>
            <a:off x="2591023" y="5915893"/>
            <a:ext cx="337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/>
                <a:ea typeface="Times New Roman"/>
              </a:rPr>
              <a:t>Із</a:t>
            </a:r>
            <a:r>
              <a:rPr lang="ru-RU" dirty="0">
                <a:latin typeface="Times New Roman"/>
                <a:ea typeface="Times New Roman"/>
              </a:rPr>
              <a:t> 35 - 16 </a:t>
            </a:r>
            <a:r>
              <a:rPr lang="ru-RU" dirty="0" err="1">
                <a:latin typeface="Times New Roman"/>
                <a:ea typeface="Times New Roman"/>
              </a:rPr>
              <a:t>тижнів</a:t>
            </a:r>
            <a:r>
              <a:rPr lang="ru-RU" dirty="0">
                <a:latin typeface="Times New Roman"/>
                <a:ea typeface="Times New Roman"/>
              </a:rPr>
              <a:t> – </a:t>
            </a:r>
            <a:r>
              <a:rPr lang="ru-RU" dirty="0" err="1">
                <a:latin typeface="Times New Roman"/>
                <a:ea typeface="Times New Roman"/>
              </a:rPr>
              <a:t>дистанційно</a:t>
            </a:r>
            <a:r>
              <a:rPr lang="ru-RU" dirty="0">
                <a:latin typeface="Times New Roman"/>
                <a:ea typeface="Times New Roman"/>
              </a:rPr>
              <a:t>,</a:t>
            </a:r>
          </a:p>
          <a:p>
            <a:r>
              <a:rPr lang="ru-RU" dirty="0">
                <a:latin typeface="Times New Roman"/>
                <a:ea typeface="Times New Roman"/>
              </a:rPr>
              <a:t>3 </a:t>
            </a:r>
            <a:r>
              <a:rPr lang="ru-RU" dirty="0" err="1">
                <a:latin typeface="Times New Roman"/>
                <a:ea typeface="Times New Roman"/>
              </a:rPr>
              <a:t>тижні</a:t>
            </a:r>
            <a:r>
              <a:rPr lang="ru-RU" dirty="0">
                <a:latin typeface="Times New Roman"/>
                <a:ea typeface="Times New Roman"/>
              </a:rPr>
              <a:t> – </a:t>
            </a:r>
            <a:r>
              <a:rPr lang="ru-RU" dirty="0" err="1">
                <a:latin typeface="Times New Roman"/>
                <a:ea typeface="Times New Roman"/>
              </a:rPr>
              <a:t>додаткові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канікули</a:t>
            </a:r>
            <a:r>
              <a:rPr lang="ru-RU" dirty="0">
                <a:latin typeface="Times New Roman"/>
                <a:ea typeface="Times New Roman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4444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48709"/>
            <a:ext cx="4680520" cy="792088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«МОЛОДЬ ЗА ДЕМОКРАТІЮ </a:t>
            </a:r>
            <a:b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УКРАЇНІ»</a:t>
            </a:r>
          </a:p>
        </p:txBody>
      </p:sp>
      <p:pic>
        <p:nvPicPr>
          <p:cNvPr id="3" name="Picture 2" descr="D:\Фото з телефону\IMG-cec1ba1e1f26c858c607a2cf2972e017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1" y="692696"/>
            <a:ext cx="4038600" cy="26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Фото з телефону\IMG-d11af389915d0e9e01e776aec461d468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99519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 з телефону\IMG-c6ed29bf3f159527c88d9bfc630e07f2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181" y="874708"/>
            <a:ext cx="4038600" cy="26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Фото з телефону\IMG-fc1a2659053c42f3015850cda117188d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181" y="3717032"/>
            <a:ext cx="4069700" cy="27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1547664" y="116632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26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31" y="4915024"/>
            <a:ext cx="3404704" cy="1250280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СТРАТЕГІЧНА СЕСІЯ</a:t>
            </a:r>
          </a:p>
        </p:txBody>
      </p:sp>
      <p:pic>
        <p:nvPicPr>
          <p:cNvPr id="3074" name="Picture 2" descr="D:\Фото з телефону\IMG-00d605b6a69ea07512a019fcc3fb6818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1" y="980728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з телефону\IMG-4c0ce852a9a85b9c009caede5bfc6142-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3223554"/>
            <a:ext cx="4930598" cy="29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1696091" y="116632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788024" y="1028056"/>
            <a:ext cx="41174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21.02.2022 </a:t>
            </a:r>
            <a:r>
              <a:rPr lang="uk-UA" dirty="0"/>
              <a:t>року А. Карпенко, О. </a:t>
            </a:r>
            <a:r>
              <a:rPr lang="uk-UA" dirty="0" err="1"/>
              <a:t>Шимко</a:t>
            </a:r>
            <a:r>
              <a:rPr lang="uk-UA" dirty="0"/>
              <a:t>, А.Руденко стали </a:t>
            </a:r>
            <a:r>
              <a:rPr lang="uk-UA" dirty="0" smtClean="0"/>
              <a:t>учасниками </a:t>
            </a:r>
            <a:r>
              <a:rPr lang="uk-UA" dirty="0"/>
              <a:t>молодіжного світового кафе «Ініціатива на розвиток громади» організованого відділом у справах сім’ї та молоді Ніжинського молодіжного центру Ніжинської міської ради.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8129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4509120"/>
            <a:ext cx="3456384" cy="1250280"/>
          </a:xfrm>
        </p:spPr>
        <p:txBody>
          <a:bodyPr/>
          <a:lstStyle/>
          <a:p>
            <a:pPr algn="ctr"/>
            <a: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МАЙСТЕР-КЛАС З ВИГОТОВЛЕННЯ </a:t>
            </a:r>
            <a:b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СВІТЛОВІДБИВАЮЧИХ ФЛІКЕРІВ</a:t>
            </a:r>
          </a:p>
        </p:txBody>
      </p:sp>
      <p:pic>
        <p:nvPicPr>
          <p:cNvPr id="3" name="Picture 2" descr="D:\Фото з телефону\IMG-bd610ec2199e6a05309472e6ca5b1f92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4" y="116632"/>
            <a:ext cx="50797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Фото з телефону\IMG-72932a40c2dc02b37ae25c920700e960-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8628" y="3068960"/>
            <a:ext cx="584244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5220072" y="620688"/>
            <a:ext cx="3757387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031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590605"/>
            <a:ext cx="3960440" cy="125028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МИКОЛАЯ</a:t>
            </a:r>
          </a:p>
        </p:txBody>
      </p:sp>
      <p:pic>
        <p:nvPicPr>
          <p:cNvPr id="3" name="Picture 2" descr="D:\Фото з телефону\IMG-9d01a08aadb062092d79c6948b1c00d2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519827" cy="26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Фото з телефону\IMG-9bb512001fcbb52136d530f20ad5e533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202" y="3260558"/>
            <a:ext cx="3303957" cy="24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 з телефону\IMG-36c029a874d94c1da23620a546eff07c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159" y="87090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Фото з телефону\IMG_20211217_112127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832" y="3923966"/>
            <a:ext cx="3528392" cy="2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1696091" y="116632"/>
            <a:ext cx="7209360" cy="720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066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УКРАЇНСЬКОЇ ХУСТКИ</a:t>
            </a:r>
          </a:p>
        </p:txBody>
      </p:sp>
      <p:pic>
        <p:nvPicPr>
          <p:cNvPr id="3" name="Picture 2" descr="D:\Фото з телефону\IMG-be535a19baa2524fb78d0c5f8b68745c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92" y="1673354"/>
            <a:ext cx="5115188" cy="5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673353"/>
            <a:ext cx="3563571" cy="51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77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267744" y="537540"/>
            <a:ext cx="550368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ПРОФОРІЄНТАЦІЙНА РОБОТА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59632" y="1052736"/>
            <a:ext cx="756084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години спілкування «Хочу, можу, треба – коли обираєш професію!», «Вибір майбутньої професії. Темперамент і професія», «Від мрії до професії»;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зустрічі з працівниками Ніжинського об’єднаного міського територіального центру комплектування та соціальної підтримки;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зустрічі із викладачами Ніжинського  державного університету імені Миколи Гоголя;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очно-заочна екскурсія у вищі навчальні заклади міста та України;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диспут «Вища освіта – мета чи засіб?»; 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індивідуальні бесіди з учнями «Психологія і вибір професії»;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батьківські збори у режимі онлайн «Роль батьків у професійному визначенні учнів», «Здібності та професійна </a:t>
            </a:r>
            <a:r>
              <a:rPr lang="uk-UA" sz="1400" dirty="0" err="1">
                <a:latin typeface="Times New Roman"/>
                <a:ea typeface="Times New Roman"/>
              </a:rPr>
              <a:t>самовизначеність</a:t>
            </a:r>
            <a:r>
              <a:rPr lang="uk-UA" sz="1400" dirty="0">
                <a:latin typeface="Times New Roman"/>
                <a:ea typeface="Times New Roman"/>
              </a:rPr>
              <a:t> підлітків», «Ранній вибір майбутньої професії: проблема професійного самовизначення»;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тренінги «Ваш час – у ваших руках», «Як стати лідером», «мислення, що дарує здоров’я та успіх»;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індивідуальні консультації «Професійне самовизначення учні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в»;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400" dirty="0">
                <a:latin typeface="Times New Roman"/>
                <a:ea typeface="Times New Roman"/>
              </a:rPr>
              <a:t>зустріч із ліцеїстами-випускниками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.</a:t>
            </a:r>
            <a:endParaRPr lang="uk-UA" sz="1400" dirty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204219" y="260648"/>
            <a:ext cx="749736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З БАТЬКАМИ: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57334" y="785160"/>
            <a:ext cx="7591130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2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100" dirty="0">
                <a:latin typeface="Times New Roman"/>
                <a:ea typeface="Times New Roman"/>
                <a:cs typeface="Times New Roman"/>
              </a:rPr>
              <a:t>роз'яснювальна робота щодо необхідності впровадження в ліцеї обмежувальних заходів стосовно відвідування ліцею сторонніми особами;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100" dirty="0">
                <a:latin typeface="Times New Roman"/>
                <a:ea typeface="Times New Roman"/>
                <a:cs typeface="Times New Roman"/>
              </a:rPr>
              <a:t> педагогічні консультації з проблем: «Як допомогти дитині не зневіритись у своїх силах?», «Труднощі, які зазнає дитина, адаптуючись до нового колективу», «Контроль батьків за раціональним розподілом часу дітей під час канікул», «Про відповідальність батьків за доступ до інформації в мережі Інтернет, що становить загрозу фізичному, інтелектуальному, морально-психологічному стану дитини»;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100" dirty="0">
                <a:latin typeface="Times New Roman"/>
                <a:ea typeface="Times New Roman"/>
                <a:cs typeface="Times New Roman"/>
              </a:rPr>
              <a:t>бесіди щодо дотримання правил внутрішнього розпорядку ліцею, організації самоконтролю та самопідготовки учнів;</a:t>
            </a:r>
            <a:r>
              <a:rPr lang="uk-UA" sz="1100" dirty="0">
                <a:latin typeface="Calibri"/>
                <a:ea typeface="Times New Roman"/>
                <a:cs typeface="Times New Roman"/>
              </a:rPr>
              <a:t> </a:t>
            </a:r>
            <a:r>
              <a:rPr lang="uk-UA" sz="1100" dirty="0">
                <a:latin typeface="Times New Roman"/>
                <a:ea typeface="Times New Roman"/>
                <a:cs typeface="Times New Roman"/>
              </a:rPr>
              <a:t>режиму роботи ліцею, контролю за ефективним навчанням учнів; відвідування учнями позаурочних форм роботи  як засобу поглибленої предметної підготовки та всебічного розвитку учнів ліцею (факультативи, спецкурси, консультації); про необхідність гарячого харчування дітей; контролю за поведінкою дітей у громадських місцях та вдома;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100" dirty="0">
                <a:latin typeface="Times New Roman"/>
                <a:ea typeface="Times New Roman"/>
                <a:cs typeface="Times New Roman"/>
              </a:rPr>
              <a:t>бесіди на різні теми: «Культура поведінки в гуртожитку», «Культура спілкування між людьми», «Дотримання санітарно-гігієнічних норм – запорука здоров’я дитини», «Значення спілкування в розвитку особистісних якостей ран-нього юнацького віку» та ін.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276225" algn="just">
              <a:lnSpc>
                <a:spcPct val="150000"/>
              </a:lnSpc>
              <a:spcAft>
                <a:spcPts val="0"/>
              </a:spcAft>
            </a:pPr>
            <a:r>
              <a:rPr lang="uk-UA" sz="1100" dirty="0">
                <a:latin typeface="Times New Roman"/>
                <a:ea typeface="Times New Roman"/>
                <a:cs typeface="Times New Roman"/>
              </a:rPr>
              <a:t>Під час дистанційної форми навчання робота з батьками проводилася за допомогою: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100" dirty="0" err="1">
                <a:latin typeface="Times New Roman"/>
                <a:ea typeface="Times New Roman"/>
                <a:cs typeface="Times New Roman"/>
              </a:rPr>
              <a:t>вайберу</a:t>
            </a:r>
            <a:r>
              <a:rPr lang="uk-UA" sz="1100" dirty="0">
                <a:latin typeface="Times New Roman"/>
                <a:ea typeface="Times New Roman"/>
                <a:cs typeface="Times New Roman"/>
              </a:rPr>
              <a:t> (чату для переписки та обміну файлами);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100" dirty="0">
                <a:latin typeface="Times New Roman"/>
                <a:ea typeface="Times New Roman"/>
                <a:cs typeface="Times New Roman"/>
              </a:rPr>
              <a:t>платформи для онлайн-конференцій </a:t>
            </a:r>
            <a:r>
              <a:rPr lang="en-US" sz="1100" dirty="0">
                <a:latin typeface="Times New Roman"/>
                <a:ea typeface="Times New Roman"/>
                <a:cs typeface="Times New Roman"/>
              </a:rPr>
              <a:t>zoom.</a:t>
            </a:r>
            <a:endParaRPr lang="uk-UA" sz="1100" dirty="0">
              <a:latin typeface="Calibri"/>
              <a:ea typeface="Times New Roman"/>
              <a:cs typeface="Times New Roman"/>
            </a:endParaRPr>
          </a:p>
          <a:p>
            <a:pPr indent="276225" algn="just">
              <a:lnSpc>
                <a:spcPct val="150000"/>
              </a:lnSpc>
              <a:spcAft>
                <a:spcPts val="0"/>
              </a:spcAft>
            </a:pPr>
            <a:r>
              <a:rPr lang="uk-UA" sz="11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uk-UA" sz="1100" dirty="0">
                <a:latin typeface="Times New Roman"/>
                <a:ea typeface="Times New Roman"/>
                <a:cs typeface="Times New Roman"/>
              </a:rPr>
              <a:t>Робота з батьками була спрямована  на те, як організувати освітній процес вдома під час дистанційного навчання, щодо необхідності чергування онлайн-навчання з іншими видами навчальної діяльності, мотивації дитини до успіху, причетності батьків до організації навчання.</a:t>
            </a:r>
            <a:endParaRPr lang="uk-UA" sz="11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2985298" y="164684"/>
            <a:ext cx="4539030" cy="562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БЕЗПЕКА ЖИТТЄДІЯЛЬНОСТІ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5146855" y="3197035"/>
            <a:ext cx="3817633" cy="1153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Відпрацювання практичних навичок застосування </a:t>
            </a: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вогнегасників, порядок переміщення до ПРУ, інструктаж в період воєнного стану</a:t>
            </a:r>
            <a:endParaRPr lang="uk-UA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79" y="1237918"/>
            <a:ext cx="5145710" cy="385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1029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43608" y="6079680"/>
            <a:ext cx="7813832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Педагоги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О.Єрмоленко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</a:t>
            </a:r>
            <a:r>
              <a:rPr lang="ru-RU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Л.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Павлюк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Т. 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Шмаглій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діляться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досвідом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власних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блогах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645" y="72494"/>
            <a:ext cx="422727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72494"/>
            <a:ext cx="4320480" cy="31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3270" y="2816693"/>
            <a:ext cx="4241475" cy="330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827584" y="5665320"/>
            <a:ext cx="8214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Основні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події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висвітлюються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сайті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ліцею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836712"/>
            <a:ext cx="8614021" cy="384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978195" y="217972"/>
            <a:ext cx="7985805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РІЧНА АТЕСТАЦІЯ  </a:t>
            </a:r>
            <a:r>
              <a:rPr lang="ru-RU" sz="24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ЛІЦЕЇСТІВ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/>
        </p:nvGraphicFramePr>
        <p:xfrm>
          <a:off x="1244241" y="972516"/>
          <a:ext cx="7453712" cy="54607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609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0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81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07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33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№ п/</a:t>
                      </a:r>
                      <a:r>
                        <a:rPr lang="uk-UA" sz="14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954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початок І семестру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100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1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35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навчальний рік усього учнів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178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100 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0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78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100 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100 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212">
                <a:tc gridSpan="6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33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навчальний рік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достатньому рівні 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650">
                <a:tc gridSpan="6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996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навчальний рік 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5031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навчальний рік 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160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659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116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334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95766" y="260648"/>
            <a:ext cx="76328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/>
              <a:t>Фінансування ліцею за  202</a:t>
            </a:r>
            <a:r>
              <a:rPr lang="en-US" sz="1600" b="1" i="1" dirty="0"/>
              <a:t>1</a:t>
            </a:r>
            <a:r>
              <a:rPr lang="uk-UA" sz="1600" b="1" i="1" dirty="0"/>
              <a:t>– 202</a:t>
            </a:r>
            <a:r>
              <a:rPr lang="en-US" sz="1600" b="1" i="1" dirty="0"/>
              <a:t>2 </a:t>
            </a:r>
            <a:r>
              <a:rPr lang="uk-UA" sz="1600" b="1" i="1" dirty="0"/>
              <a:t>н. р. ( з 01.06.202</a:t>
            </a:r>
            <a:r>
              <a:rPr lang="en-US" sz="1600" b="1" i="1" dirty="0"/>
              <a:t>1 </a:t>
            </a:r>
            <a:r>
              <a:rPr lang="uk-UA" sz="1600" b="1" i="1" dirty="0"/>
              <a:t> р. по 31.05.202</a:t>
            </a:r>
            <a:r>
              <a:rPr lang="en-US" sz="1600" b="1" i="1" dirty="0"/>
              <a:t>2 </a:t>
            </a:r>
            <a:r>
              <a:rPr lang="uk-UA" sz="1600" b="1" i="1" dirty="0"/>
              <a:t> р.)</a:t>
            </a:r>
            <a:endParaRPr lang="uk-UA" sz="1600" dirty="0"/>
          </a:p>
          <a:p>
            <a:r>
              <a:rPr lang="uk-UA" sz="1600" i="1" u="sng" dirty="0"/>
              <a:t>За рахунок коштів  </a:t>
            </a:r>
            <a:r>
              <a:rPr lang="uk-UA" sz="1600" b="1" i="1" u="sng" dirty="0"/>
              <a:t>загального фонду бюджету</a:t>
            </a:r>
            <a:r>
              <a:rPr lang="uk-UA" sz="1600" i="1" u="sng" dirty="0"/>
              <a:t> профінансовано витрати на загальну </a:t>
            </a:r>
            <a:r>
              <a:rPr lang="uk-UA" sz="1600" b="1" i="1" u="sng" dirty="0"/>
              <a:t>суму 9775,5</a:t>
            </a:r>
            <a:r>
              <a:rPr lang="uk-UA" sz="1600" i="1" u="sng" dirty="0"/>
              <a:t>  тис. грн. , в т.ч. :</a:t>
            </a:r>
            <a:endParaRPr lang="uk-UA" sz="1600" dirty="0"/>
          </a:p>
          <a:p>
            <a:r>
              <a:rPr lang="uk-UA" sz="1600" i="1" dirty="0"/>
              <a:t>1).  Заробітна плата – </a:t>
            </a:r>
            <a:r>
              <a:rPr lang="uk-UA" sz="1600" b="1" i="1" dirty="0"/>
              <a:t>6648,8</a:t>
            </a:r>
            <a:r>
              <a:rPr lang="uk-UA" sz="1600" i="1" dirty="0"/>
              <a:t> </a:t>
            </a:r>
            <a:r>
              <a:rPr lang="uk-UA" sz="1600" b="1" i="1" dirty="0"/>
              <a:t>тис. грн</a:t>
            </a:r>
            <a:r>
              <a:rPr lang="uk-UA" sz="1600" i="1" dirty="0"/>
              <a:t>., в т.ч. матеріальна допомога на оздоровлення педагогічних працівників </a:t>
            </a:r>
            <a:r>
              <a:rPr lang="uk-UA" sz="1600" b="1" i="1" dirty="0"/>
              <a:t>– 142,1  тис. грн.</a:t>
            </a:r>
            <a:endParaRPr lang="uk-UA" sz="1600" dirty="0"/>
          </a:p>
          <a:p>
            <a:r>
              <a:rPr lang="uk-UA" sz="1600" b="1" i="1" dirty="0"/>
              <a:t>2</a:t>
            </a:r>
            <a:r>
              <a:rPr lang="uk-UA" sz="1600" i="1" dirty="0"/>
              <a:t>). Нарахування на заробітну плату</a:t>
            </a:r>
            <a:r>
              <a:rPr lang="uk-UA" sz="1600" b="1" i="1" dirty="0"/>
              <a:t>  -  1402,0 тис. грн. </a:t>
            </a:r>
            <a:endParaRPr lang="uk-UA" sz="1600" dirty="0"/>
          </a:p>
          <a:p>
            <a:r>
              <a:rPr lang="uk-UA" sz="1600" i="1" dirty="0"/>
              <a:t>2). Предмети, матеріали, обладнання та інвентар – </a:t>
            </a:r>
            <a:r>
              <a:rPr lang="uk-UA" sz="1600" b="1" i="1" dirty="0"/>
              <a:t>88,8</a:t>
            </a:r>
            <a:r>
              <a:rPr lang="uk-UA" sz="1600" i="1" dirty="0"/>
              <a:t> </a:t>
            </a:r>
            <a:r>
              <a:rPr lang="uk-UA" sz="1600" b="1" i="1" dirty="0"/>
              <a:t>тис. грн.</a:t>
            </a:r>
            <a:r>
              <a:rPr lang="uk-UA" sz="1600" i="1" dirty="0"/>
              <a:t>:</a:t>
            </a:r>
            <a:endParaRPr lang="uk-UA" sz="1600" dirty="0"/>
          </a:p>
          <a:p>
            <a:pPr lvl="0"/>
            <a:r>
              <a:rPr lang="uk-UA" sz="1600" i="1" dirty="0"/>
              <a:t>Канцтовари -  13,8  тис. грн.</a:t>
            </a:r>
            <a:endParaRPr lang="uk-UA" sz="1600" dirty="0"/>
          </a:p>
          <a:p>
            <a:pPr lvl="0"/>
            <a:r>
              <a:rPr lang="uk-UA" sz="1600" i="1" dirty="0"/>
              <a:t>Комутаційний  щит в комплекті з обладнанням – 7,8 тис. грн.;</a:t>
            </a:r>
            <a:endParaRPr lang="uk-UA" sz="1600" dirty="0"/>
          </a:p>
          <a:p>
            <a:pPr lvl="0"/>
            <a:r>
              <a:rPr lang="uk-UA" sz="1600" i="1" dirty="0"/>
              <a:t>Бездротовий маршрутизатор – 11,5 тис. грн.;</a:t>
            </a:r>
            <a:endParaRPr lang="uk-UA" sz="1600" dirty="0"/>
          </a:p>
          <a:p>
            <a:pPr lvl="0"/>
            <a:r>
              <a:rPr lang="uk-UA" sz="1600" i="1" dirty="0"/>
              <a:t>Джерела безперервного живлення (5 шт.) – 13,0 тис. грн.;</a:t>
            </a:r>
            <a:endParaRPr lang="uk-UA" sz="1600" dirty="0"/>
          </a:p>
          <a:p>
            <a:pPr lvl="0"/>
            <a:r>
              <a:rPr lang="uk-UA" sz="1600" i="1" dirty="0"/>
              <a:t>Наочність для предметів Захист Вітчизни, фізика, географія  - 7,3 </a:t>
            </a:r>
            <a:r>
              <a:rPr lang="uk-UA" sz="1600" i="1" dirty="0" err="1"/>
              <a:t>тис.грн</a:t>
            </a:r>
            <a:r>
              <a:rPr lang="uk-UA" sz="1600" i="1" dirty="0"/>
              <a:t>.;</a:t>
            </a:r>
            <a:endParaRPr lang="uk-UA" sz="1600" dirty="0"/>
          </a:p>
          <a:p>
            <a:pPr lvl="0"/>
            <a:r>
              <a:rPr lang="uk-UA" sz="1600" i="1" dirty="0"/>
              <a:t>Класні журнали – 1,7 тис. грн. </a:t>
            </a:r>
            <a:endParaRPr lang="uk-UA" sz="1600" dirty="0"/>
          </a:p>
          <a:p>
            <a:pPr lvl="0"/>
            <a:r>
              <a:rPr lang="uk-UA" sz="1600" i="1" dirty="0"/>
              <a:t>Передплата періодичних видань – 11,5 тис. грн.</a:t>
            </a:r>
            <a:endParaRPr lang="uk-UA" sz="1600" dirty="0"/>
          </a:p>
          <a:p>
            <a:pPr lvl="0"/>
            <a:r>
              <a:rPr lang="uk-UA" sz="1600" i="1" dirty="0"/>
              <a:t>Світильники (13 шт.), подовжувачі  – 3,7 тис. грн.</a:t>
            </a:r>
            <a:endParaRPr lang="uk-UA" sz="1600" dirty="0"/>
          </a:p>
          <a:p>
            <a:pPr lvl="0"/>
            <a:r>
              <a:rPr lang="uk-UA" sz="1600" i="1" dirty="0" err="1"/>
              <a:t>Токени</a:t>
            </a:r>
            <a:r>
              <a:rPr lang="uk-UA" sz="1600" i="1" dirty="0"/>
              <a:t> – 0,7 тис. грн.</a:t>
            </a:r>
            <a:endParaRPr lang="uk-UA" sz="1600" dirty="0"/>
          </a:p>
          <a:p>
            <a:pPr lvl="0"/>
            <a:r>
              <a:rPr lang="uk-UA" sz="1600" i="1" dirty="0"/>
              <a:t>Картриджі  – 1,0  тис. грн.</a:t>
            </a:r>
            <a:endParaRPr lang="uk-UA" sz="1600" dirty="0"/>
          </a:p>
          <a:p>
            <a:pPr lvl="0"/>
            <a:r>
              <a:rPr lang="uk-UA" sz="1600" i="1" dirty="0"/>
              <a:t>Лампи настільні </a:t>
            </a:r>
            <a:r>
              <a:rPr lang="uk-UA" sz="1600" i="1" dirty="0" err="1"/>
              <a:t>світлодіодні</a:t>
            </a:r>
            <a:r>
              <a:rPr lang="uk-UA" sz="1600" i="1" dirty="0"/>
              <a:t> (5 шт.) -  –2,7 тис. грн.</a:t>
            </a:r>
            <a:endParaRPr lang="uk-UA" sz="1600" dirty="0"/>
          </a:p>
          <a:p>
            <a:pPr lvl="0"/>
            <a:r>
              <a:rPr lang="uk-UA" sz="1600" i="1" dirty="0"/>
              <a:t> Будівельні матеріали (шпалери, щітки, валики, рукавички і т.п.) – 2,5 тис. грн.</a:t>
            </a:r>
            <a:endParaRPr lang="uk-UA" sz="1600" dirty="0"/>
          </a:p>
          <a:p>
            <a:pPr lvl="0"/>
            <a:r>
              <a:rPr lang="uk-UA" sz="1600" i="1" dirty="0"/>
              <a:t>Документи про освіту державного зразка  - 0,6 тис. грн.</a:t>
            </a:r>
            <a:endParaRPr lang="uk-UA" sz="1600" dirty="0"/>
          </a:p>
          <a:p>
            <a:pPr lvl="0"/>
            <a:r>
              <a:rPr lang="uk-UA" sz="1600" i="1" dirty="0"/>
              <a:t>Миючі засоби – 4,3  тис. грн. </a:t>
            </a:r>
            <a:endParaRPr lang="uk-UA" sz="1600" dirty="0"/>
          </a:p>
          <a:p>
            <a:pPr lvl="0"/>
            <a:r>
              <a:rPr lang="uk-UA" sz="1600" i="1" dirty="0"/>
              <a:t>Туалетний папір – 5,6 тис. грн.; </a:t>
            </a:r>
            <a:endParaRPr lang="uk-UA" sz="1600" dirty="0"/>
          </a:p>
          <a:p>
            <a:pPr lvl="0"/>
            <a:r>
              <a:rPr lang="uk-UA" sz="1600" i="1" dirty="0"/>
              <a:t>Дозатори мила – 1,1 тис. грн.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96804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36334" y="332656"/>
            <a:ext cx="77048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/>
              <a:t>3). Медикаменти для кабінету медсестри </a:t>
            </a:r>
            <a:r>
              <a:rPr lang="uk-UA" sz="1600" b="1" i="1" dirty="0"/>
              <a:t>–33,7  тис. грн</a:t>
            </a:r>
            <a:r>
              <a:rPr lang="uk-UA" sz="1600" i="1" dirty="0"/>
              <a:t>.</a:t>
            </a:r>
            <a:endParaRPr lang="uk-UA" sz="1600" dirty="0"/>
          </a:p>
          <a:p>
            <a:r>
              <a:rPr lang="uk-UA" sz="1600" i="1" dirty="0"/>
              <a:t>    в </a:t>
            </a:r>
            <a:r>
              <a:rPr lang="uk-UA" sz="1600" i="1" dirty="0" err="1"/>
              <a:t>т.ч.–</a:t>
            </a:r>
            <a:r>
              <a:rPr lang="uk-UA" sz="1600" i="1" dirty="0"/>
              <a:t> тонометри – 1,1  тис. </a:t>
            </a:r>
            <a:r>
              <a:rPr lang="uk-UA" sz="1600" i="1" dirty="0" err="1"/>
              <a:t>грн</a:t>
            </a:r>
            <a:r>
              <a:rPr lang="uk-UA" sz="1600" i="1" dirty="0"/>
              <a:t> ; </a:t>
            </a:r>
            <a:endParaRPr lang="uk-UA" sz="1600" dirty="0"/>
          </a:p>
          <a:p>
            <a:r>
              <a:rPr lang="uk-UA" sz="1600" i="1" dirty="0"/>
              <a:t>             - </a:t>
            </a:r>
            <a:r>
              <a:rPr lang="uk-UA" sz="1600" i="1" dirty="0" err="1"/>
              <a:t>пульсоксиметр</a:t>
            </a:r>
            <a:r>
              <a:rPr lang="uk-UA" sz="1600" i="1" dirty="0"/>
              <a:t> – 0,7 тис. грн.</a:t>
            </a:r>
            <a:endParaRPr lang="uk-UA" sz="1600" dirty="0"/>
          </a:p>
          <a:p>
            <a:r>
              <a:rPr lang="uk-UA" sz="1600" i="1" dirty="0"/>
              <a:t>4). Послуги харчування учнів – </a:t>
            </a:r>
            <a:r>
              <a:rPr lang="uk-UA" sz="1600" b="1" i="1" dirty="0"/>
              <a:t>1087,4 тис. грн</a:t>
            </a:r>
            <a:r>
              <a:rPr lang="uk-UA" sz="1600" i="1" dirty="0"/>
              <a:t>.;</a:t>
            </a:r>
            <a:endParaRPr lang="uk-UA" sz="1600" dirty="0"/>
          </a:p>
          <a:p>
            <a:r>
              <a:rPr lang="uk-UA" sz="1600" dirty="0"/>
              <a:t>5). </a:t>
            </a:r>
            <a:r>
              <a:rPr lang="uk-UA" sz="1600" i="1" dirty="0"/>
              <a:t>Інші послуги </a:t>
            </a:r>
            <a:r>
              <a:rPr lang="uk-UA" sz="1600" b="1" i="1" dirty="0"/>
              <a:t>– 210,7 тис. грн.</a:t>
            </a:r>
            <a:r>
              <a:rPr lang="uk-UA" sz="1600" i="1" dirty="0"/>
              <a:t> (оренда майна – 152,2 тис. грн., Інтернет, телефон – 5,7 тис. грн., обслуговування комп’ютерів – 37,3 тис. грн., дератизація, </a:t>
            </a:r>
            <a:r>
              <a:rPr lang="uk-UA" sz="1600" i="1" dirty="0" err="1"/>
              <a:t>дезинсекція</a:t>
            </a:r>
            <a:r>
              <a:rPr lang="uk-UA" sz="1600" i="1" dirty="0"/>
              <a:t>  – 2,9 тис. грн., страхування майна –4,9 тис. грн., оцінка нерухомого майна – 2,0 тис. грн., послуги оновлення програмного забезпечення та формування електронних ключів   – 2,3  тис. грн.,, перезарядка вогнегасників – 0,8 тис. грн., зарядка та ремонт картриджів – 2,0 тис. грн., оформлення виготовлення документів про освіту – 0,6 тис. грн. );</a:t>
            </a:r>
            <a:endParaRPr lang="uk-UA" sz="1600" dirty="0"/>
          </a:p>
          <a:p>
            <a:r>
              <a:rPr lang="uk-UA" sz="1600" i="1" dirty="0"/>
              <a:t>6). Відрядження – </a:t>
            </a:r>
            <a:r>
              <a:rPr lang="uk-UA" sz="1600" b="1" i="1" dirty="0"/>
              <a:t>4,1 тис. грн</a:t>
            </a:r>
            <a:r>
              <a:rPr lang="uk-UA" sz="1600" i="1" dirty="0"/>
              <a:t>.;</a:t>
            </a:r>
            <a:endParaRPr lang="uk-UA" sz="1600" dirty="0"/>
          </a:p>
          <a:p>
            <a:r>
              <a:rPr lang="uk-UA" sz="1600" i="1" dirty="0"/>
              <a:t>7). Енергоносії (тепло, електроенергія, вода ) </a:t>
            </a:r>
            <a:r>
              <a:rPr lang="uk-UA" sz="1600" b="1" i="1" dirty="0"/>
              <a:t>– 261,0 тис. грн.;</a:t>
            </a:r>
            <a:endParaRPr lang="uk-UA" sz="1600" dirty="0"/>
          </a:p>
          <a:p>
            <a:r>
              <a:rPr lang="uk-UA" sz="1600" i="1" dirty="0"/>
              <a:t>8). Навчання на  курсах :</a:t>
            </a:r>
            <a:endParaRPr lang="uk-UA" sz="1600" dirty="0"/>
          </a:p>
          <a:p>
            <a:r>
              <a:rPr lang="uk-UA" sz="1600" i="1" dirty="0"/>
              <a:t>   - педпрацівників  </a:t>
            </a:r>
            <a:r>
              <a:rPr lang="uk-UA" sz="1600" b="1" i="1" dirty="0"/>
              <a:t>–10,4 тис. грн.</a:t>
            </a:r>
            <a:endParaRPr lang="uk-UA" sz="1600" dirty="0"/>
          </a:p>
          <a:p>
            <a:r>
              <a:rPr lang="uk-UA" sz="1600" b="1" i="1" dirty="0"/>
              <a:t>   - </a:t>
            </a:r>
            <a:r>
              <a:rPr lang="uk-UA" sz="1600" i="1" dirty="0"/>
              <a:t>в сфері державних закупівель</a:t>
            </a:r>
            <a:r>
              <a:rPr lang="uk-UA" sz="1600" b="1" i="1" dirty="0"/>
              <a:t> – 2,8 тис. грн. </a:t>
            </a:r>
            <a:endParaRPr lang="uk-UA" sz="1600" dirty="0"/>
          </a:p>
          <a:p>
            <a:r>
              <a:rPr lang="uk-UA" sz="1600" i="1" dirty="0"/>
              <a:t>9). Забезпечувальний депозит за договорами оренди нерухомого майна  - </a:t>
            </a:r>
            <a:r>
              <a:rPr lang="uk-UA" sz="1600" b="1" i="1" dirty="0"/>
              <a:t>25,8 тис. грн. </a:t>
            </a:r>
            <a:endParaRPr lang="uk-UA" sz="1600" dirty="0"/>
          </a:p>
          <a:p>
            <a:r>
              <a:rPr lang="uk-UA" sz="1600" i="1" u="sng" dirty="0"/>
              <a:t>Надходження плати за надані додаткові освітні послуги на спеціальний рахунок  - </a:t>
            </a:r>
            <a:r>
              <a:rPr lang="uk-UA" sz="1600" b="1" i="1" u="sng" dirty="0"/>
              <a:t>165,1 </a:t>
            </a:r>
            <a:r>
              <a:rPr lang="uk-UA" sz="1600" i="1" u="sng" dirty="0"/>
              <a:t> </a:t>
            </a:r>
            <a:r>
              <a:rPr lang="uk-UA" sz="1600" b="1" i="1" u="sng" dirty="0"/>
              <a:t>тис. грн.</a:t>
            </a:r>
            <a:endParaRPr lang="uk-UA" sz="1600" dirty="0"/>
          </a:p>
          <a:p>
            <a:r>
              <a:rPr lang="uk-UA" sz="1600" i="1" u="sng" dirty="0"/>
              <a:t>Використання </a:t>
            </a:r>
            <a:r>
              <a:rPr lang="uk-UA" sz="1600" b="1" i="1" u="sng" dirty="0"/>
              <a:t>коштів спеціального фонду  159,2 тис. грн</a:t>
            </a:r>
            <a:r>
              <a:rPr lang="uk-UA" sz="1600" i="1" u="sng" dirty="0"/>
              <a:t>.., в т.ч. :</a:t>
            </a:r>
            <a:endParaRPr lang="uk-UA" sz="1600" dirty="0"/>
          </a:p>
          <a:p>
            <a:pPr lvl="0"/>
            <a:r>
              <a:rPr lang="uk-UA" sz="1600" i="1" dirty="0"/>
              <a:t>Заробітна плата – 149,2 тис. грн.;</a:t>
            </a:r>
            <a:endParaRPr lang="uk-UA" sz="1600" dirty="0"/>
          </a:p>
          <a:p>
            <a:pPr lvl="0"/>
            <a:r>
              <a:rPr lang="uk-UA" sz="1600" i="1" dirty="0"/>
              <a:t>Оплата послуг – 3,6 тис. грн. («Інтернет»);</a:t>
            </a:r>
            <a:endParaRPr lang="uk-UA" sz="1600" dirty="0"/>
          </a:p>
          <a:p>
            <a:pPr lvl="0"/>
            <a:r>
              <a:rPr lang="uk-UA" sz="1600" i="1" dirty="0"/>
              <a:t>Енергоносії (тепло, електроенергія, вода ) </a:t>
            </a:r>
            <a:r>
              <a:rPr lang="uk-UA" sz="1600" b="1" i="1" dirty="0"/>
              <a:t>– 6,4</a:t>
            </a:r>
            <a:r>
              <a:rPr lang="uk-UA" sz="1600" i="1" dirty="0"/>
              <a:t> тис. грн</a:t>
            </a:r>
            <a:r>
              <a:rPr lang="uk-UA" sz="1600" i="1" dirty="0" smtClean="0"/>
              <a:t>.;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908914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259632" y="188640"/>
            <a:ext cx="75608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/>
              <a:t>Отримано</a:t>
            </a:r>
            <a:r>
              <a:rPr lang="uk-UA" u="sng" dirty="0"/>
              <a:t> </a:t>
            </a:r>
            <a:r>
              <a:rPr lang="uk-UA" b="1" u="sng" dirty="0"/>
              <a:t>благодійної допомоги  - 100,6 тис. грн</a:t>
            </a:r>
            <a:r>
              <a:rPr lang="uk-UA" u="sng" dirty="0"/>
              <a:t>., в т.ч. в натуральній формі </a:t>
            </a:r>
            <a:r>
              <a:rPr lang="uk-UA" dirty="0"/>
              <a:t> </a:t>
            </a:r>
            <a:r>
              <a:rPr lang="uk-UA" b="1" dirty="0"/>
              <a:t>63,1 тис. грн.</a:t>
            </a:r>
            <a:r>
              <a:rPr lang="uk-UA" dirty="0"/>
              <a:t>:</a:t>
            </a:r>
          </a:p>
          <a:p>
            <a:r>
              <a:rPr lang="uk-UA" dirty="0" err="1"/>
              <a:t>термопот</a:t>
            </a:r>
            <a:r>
              <a:rPr lang="uk-UA" dirty="0"/>
              <a:t> </a:t>
            </a:r>
            <a:r>
              <a:rPr lang="en-US" dirty="0"/>
              <a:t>STALGAST 751192 </a:t>
            </a:r>
            <a:r>
              <a:rPr lang="uk-UA" dirty="0"/>
              <a:t>- </a:t>
            </a:r>
            <a:r>
              <a:rPr lang="uk-UA" b="1" dirty="0"/>
              <a:t>3,9</a:t>
            </a:r>
            <a:r>
              <a:rPr lang="uk-UA" dirty="0"/>
              <a:t> </a:t>
            </a:r>
            <a:r>
              <a:rPr lang="uk-UA" b="1" dirty="0"/>
              <a:t>тис. грн</a:t>
            </a:r>
            <a:r>
              <a:rPr lang="uk-UA" dirty="0"/>
              <a:t>. грн. мікрохвильові печі </a:t>
            </a:r>
            <a:r>
              <a:rPr lang="en-US" dirty="0"/>
              <a:t>SAMSUNG VS23R3614AS/BW  (2 </a:t>
            </a:r>
            <a:r>
              <a:rPr lang="uk-UA" dirty="0"/>
              <a:t>шт.</a:t>
            </a:r>
            <a:r>
              <a:rPr lang="en-US" dirty="0"/>
              <a:t>/)</a:t>
            </a:r>
            <a:r>
              <a:rPr lang="uk-UA" dirty="0"/>
              <a:t>- </a:t>
            </a:r>
            <a:r>
              <a:rPr lang="uk-UA" b="1" dirty="0"/>
              <a:t>6,4</a:t>
            </a:r>
            <a:r>
              <a:rPr lang="uk-UA" dirty="0"/>
              <a:t> </a:t>
            </a:r>
            <a:r>
              <a:rPr lang="uk-UA" b="1" dirty="0"/>
              <a:t>тис. грн</a:t>
            </a:r>
            <a:r>
              <a:rPr lang="uk-UA" dirty="0"/>
              <a:t>., БФП </a:t>
            </a:r>
            <a:r>
              <a:rPr lang="uk-UA" dirty="0" err="1"/>
              <a:t>струменевий</a:t>
            </a:r>
            <a:r>
              <a:rPr lang="uk-UA" dirty="0"/>
              <a:t> </a:t>
            </a:r>
            <a:r>
              <a:rPr lang="en-US" dirty="0"/>
              <a:t>HP </a:t>
            </a:r>
            <a:r>
              <a:rPr lang="en-US" dirty="0" err="1"/>
              <a:t>DeskJet</a:t>
            </a:r>
            <a:r>
              <a:rPr lang="en-US" dirty="0"/>
              <a:t> 2710 </a:t>
            </a:r>
            <a:r>
              <a:rPr lang="uk-UA" dirty="0"/>
              <a:t>з </a:t>
            </a:r>
            <a:r>
              <a:rPr lang="en-US" dirty="0"/>
              <a:t>Wi-Fi </a:t>
            </a:r>
            <a:r>
              <a:rPr lang="uk-UA" dirty="0"/>
              <a:t> - </a:t>
            </a:r>
            <a:r>
              <a:rPr lang="uk-UA" b="1" dirty="0"/>
              <a:t>2,1 тис. грн.,</a:t>
            </a:r>
            <a:r>
              <a:rPr lang="uk-UA" dirty="0"/>
              <a:t> точки доступу </a:t>
            </a:r>
            <a:r>
              <a:rPr lang="en-US" dirty="0" err="1"/>
              <a:t>Ubiquiti</a:t>
            </a:r>
            <a:r>
              <a:rPr lang="en-US" dirty="0"/>
              <a:t> Unifi 6 Lite </a:t>
            </a:r>
            <a:r>
              <a:rPr lang="uk-UA" dirty="0"/>
              <a:t>(4 шт.)-  </a:t>
            </a:r>
            <a:r>
              <a:rPr lang="uk-UA" b="1" dirty="0"/>
              <a:t>19,9 тис. грн</a:t>
            </a:r>
            <a:r>
              <a:rPr lang="uk-UA" dirty="0"/>
              <a:t>., точки доступу  </a:t>
            </a:r>
            <a:r>
              <a:rPr lang="en-US" dirty="0" err="1"/>
              <a:t>Ubiquiti</a:t>
            </a:r>
            <a:r>
              <a:rPr lang="en-US" dirty="0"/>
              <a:t> Unifi 6 Lite </a:t>
            </a:r>
            <a:r>
              <a:rPr lang="uk-UA" dirty="0"/>
              <a:t>(4 шт.)– </a:t>
            </a:r>
            <a:r>
              <a:rPr lang="uk-UA" b="1" dirty="0"/>
              <a:t>18,1</a:t>
            </a:r>
            <a:r>
              <a:rPr lang="uk-UA" dirty="0"/>
              <a:t>  </a:t>
            </a:r>
            <a:r>
              <a:rPr lang="uk-UA" b="1" dirty="0"/>
              <a:t>тис. грн</a:t>
            </a:r>
            <a:r>
              <a:rPr lang="uk-UA" dirty="0"/>
              <a:t>., гумові килимки (2 шт.) – </a:t>
            </a:r>
            <a:r>
              <a:rPr lang="uk-UA" b="1" dirty="0"/>
              <a:t>0,4</a:t>
            </a:r>
            <a:r>
              <a:rPr lang="uk-UA" dirty="0"/>
              <a:t> тис. грн.; пилосос – </a:t>
            </a:r>
            <a:r>
              <a:rPr lang="uk-UA" b="1" dirty="0"/>
              <a:t>3,0</a:t>
            </a:r>
            <a:r>
              <a:rPr lang="uk-UA" dirty="0"/>
              <a:t> </a:t>
            </a:r>
            <a:r>
              <a:rPr lang="uk-UA" b="1" dirty="0"/>
              <a:t>тис. грн</a:t>
            </a:r>
            <a:r>
              <a:rPr lang="uk-UA" dirty="0"/>
              <a:t>.; благодійна допомога вчителям, що проводили заняття в ШМЛ – </a:t>
            </a:r>
            <a:r>
              <a:rPr lang="uk-UA" b="1" dirty="0"/>
              <a:t>7,2 тис. грн</a:t>
            </a:r>
            <a:r>
              <a:rPr lang="uk-UA" dirty="0"/>
              <a:t>.; відра - </a:t>
            </a:r>
            <a:r>
              <a:rPr lang="uk-UA" b="1" dirty="0"/>
              <a:t>0,2 тис. грн</a:t>
            </a:r>
            <a:r>
              <a:rPr lang="uk-UA" dirty="0"/>
              <a:t>.; плакат – </a:t>
            </a:r>
            <a:r>
              <a:rPr lang="uk-UA" b="1" dirty="0"/>
              <a:t>0,4 тис. гр</a:t>
            </a:r>
            <a:r>
              <a:rPr lang="uk-UA" dirty="0"/>
              <a:t>н.; лампи настільні </a:t>
            </a:r>
            <a:r>
              <a:rPr lang="uk-UA" dirty="0" err="1"/>
              <a:t>світлодіодні</a:t>
            </a:r>
            <a:r>
              <a:rPr lang="uk-UA" dirty="0"/>
              <a:t> (3 шт.)– </a:t>
            </a:r>
            <a:r>
              <a:rPr lang="uk-UA" b="1" dirty="0"/>
              <a:t>1,5 тис. грн</a:t>
            </a:r>
            <a:r>
              <a:rPr lang="uk-UA" dirty="0"/>
              <a:t>. </a:t>
            </a:r>
          </a:p>
          <a:p>
            <a:r>
              <a:rPr lang="uk-UA" dirty="0"/>
              <a:t>Використано в грошовій формі : </a:t>
            </a:r>
            <a:r>
              <a:rPr lang="uk-UA" b="1" dirty="0"/>
              <a:t>47,0 тис. грн</a:t>
            </a:r>
            <a:r>
              <a:rPr lang="uk-UA" dirty="0"/>
              <a:t>. (ліцензування кабінету медсестри – </a:t>
            </a:r>
            <a:r>
              <a:rPr lang="uk-UA" b="1" dirty="0"/>
              <a:t>2,3 тис. грн</a:t>
            </a:r>
            <a:r>
              <a:rPr lang="uk-UA" dirty="0"/>
              <a:t>., комутатори </a:t>
            </a:r>
            <a:r>
              <a:rPr lang="en-US" dirty="0"/>
              <a:t>UBNT Unifi </a:t>
            </a:r>
            <a:r>
              <a:rPr lang="en-US" dirty="0" err="1"/>
              <a:t>Swich</a:t>
            </a:r>
            <a:r>
              <a:rPr lang="en-US" dirty="0"/>
              <a:t> </a:t>
            </a:r>
            <a:r>
              <a:rPr lang="uk-UA" dirty="0"/>
              <a:t>(5 шт.) – </a:t>
            </a:r>
            <a:r>
              <a:rPr lang="uk-UA" b="1" dirty="0"/>
              <a:t>20,0</a:t>
            </a:r>
            <a:r>
              <a:rPr lang="uk-UA" dirty="0"/>
              <a:t> тис. грн., телекомунікаційні кабелі, короби – </a:t>
            </a:r>
            <a:r>
              <a:rPr lang="uk-UA" b="1" dirty="0"/>
              <a:t>4,7 тис</a:t>
            </a:r>
            <a:r>
              <a:rPr lang="uk-UA" dirty="0"/>
              <a:t>. грн., оплата послуги з побудови, створення та впровадження локальної мережі доступу до </a:t>
            </a:r>
            <a:r>
              <a:rPr lang="en-US" dirty="0"/>
              <a:t>Internet</a:t>
            </a:r>
            <a:r>
              <a:rPr lang="uk-UA" dirty="0"/>
              <a:t> -  </a:t>
            </a:r>
            <a:r>
              <a:rPr lang="en-US" b="1" dirty="0"/>
              <a:t>20</a:t>
            </a:r>
            <a:r>
              <a:rPr lang="uk-UA" b="1" dirty="0"/>
              <a:t>,0</a:t>
            </a:r>
            <a:r>
              <a:rPr lang="uk-UA" dirty="0"/>
              <a:t> тис. грн.</a:t>
            </a:r>
            <a:r>
              <a:rPr lang="en-US" dirty="0"/>
              <a:t>)</a:t>
            </a:r>
            <a:endParaRPr lang="uk-UA" dirty="0"/>
          </a:p>
          <a:p>
            <a:r>
              <a:rPr lang="uk-UA" dirty="0"/>
              <a:t>Станом на 01.06.2022 р. </a:t>
            </a:r>
            <a:br>
              <a:rPr lang="uk-UA" dirty="0"/>
            </a:br>
            <a:r>
              <a:rPr lang="uk-UA" dirty="0"/>
              <a:t>Залишок коштів на рахунку благодійного фонду «</a:t>
            </a:r>
            <a:r>
              <a:rPr lang="uk-UA" dirty="0" err="1"/>
              <a:t>Ніжен</a:t>
            </a:r>
            <a:r>
              <a:rPr lang="uk-UA" dirty="0"/>
              <a:t>»  - </a:t>
            </a:r>
            <a:r>
              <a:rPr lang="uk-UA" b="1" dirty="0"/>
              <a:t>23 712,38грн.</a:t>
            </a:r>
            <a:r>
              <a:rPr lang="uk-UA" dirty="0"/>
              <a:t> </a:t>
            </a:r>
          </a:p>
          <a:p>
            <a:r>
              <a:rPr lang="uk-UA" dirty="0"/>
              <a:t>Залишок коштів на благодійному рахунку в казначействі – </a:t>
            </a:r>
            <a:r>
              <a:rPr lang="uk-UA" b="1" dirty="0"/>
              <a:t>45 168,84 грн. </a:t>
            </a:r>
            <a:endParaRPr lang="uk-UA" dirty="0"/>
          </a:p>
          <a:p>
            <a:r>
              <a:rPr lang="uk-UA" dirty="0"/>
              <a:t>Залишок коштів на спеціальному рахунку (додаткові освітні послуги)  - </a:t>
            </a:r>
            <a:r>
              <a:rPr lang="uk-UA" b="1" dirty="0"/>
              <a:t>25 053,46 грн.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74742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836712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СПІВПРАЦЯ З БЛАГОДІЙНИМ ФОНДОМ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60" y="6021288"/>
            <a:ext cx="856895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Залишок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коштів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на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рахунку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благодійного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фонду «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Ніжен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»  - 23 712,38грн. </a:t>
            </a:r>
          </a:p>
        </p:txBody>
      </p:sp>
    </p:spTree>
    <p:extLst>
      <p:ext uri="{BB962C8B-B14F-4D97-AF65-F5344CB8AC3E}">
        <p14:creationId xmlns:p14="http://schemas.microsoft.com/office/powerpoint/2010/main" val="1921910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МОРАЛЬНЕ І МАТЕРІАЛЬНЕ ЗАОХОЧЕННЯ УЧАСНИКІВ ОСВІТНЬОГО ПРОЦЕСУ</a:t>
            </a:r>
            <a:endParaRPr lang="uk-UA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041991" y="1818168"/>
            <a:ext cx="7561798" cy="3675080"/>
          </a:xfrm>
        </p:spPr>
        <p:txBody>
          <a:bodyPr anchor="t"/>
          <a:lstStyle/>
          <a:p>
            <a:pPr lvl="0" indent="265113" algn="ctr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НАГОРОДЖЕННЯ</a:t>
            </a:r>
            <a:endParaRPr lang="uk-UA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 algn="just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Сліпак Світлани Михайлівни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заступника директора з НВР –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Почесною грамотою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Міністерства освіти і науки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України за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сумлінну працю, професіоналізм, вагомий внесок у справу навчання й виховання підростаючого покоління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.</a:t>
            </a:r>
          </a:p>
          <a:p>
            <a:pPr lvl="0" indent="265113" algn="just"/>
            <a:endParaRPr lang="uk-UA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 algn="just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Почесною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грамотою Управління освіти і науки Чернігівської обласної державної адміністрації за вагомий внесок у справу навчання й виховання підростаючого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покоління</a:t>
            </a:r>
          </a:p>
          <a:p>
            <a:pPr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Гах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Інни Михайлівни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географії.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Дерід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Юлії Юріївни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фізики та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астрономії.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Дудки Лариси Олексіївни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історії.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Івахно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Наталії Олексіївни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української мови і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літератури.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Потапенка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Максима Васильовича – керівника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гуртка.</a:t>
            </a:r>
          </a:p>
          <a:p>
            <a:pPr indent="265113" algn="just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Фесенко Наталії Миколаївни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німецької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мови.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Хомич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Вікторії Іванівни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української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мови.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Шмаглій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Тетяни Михайлівни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– вчителя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математики.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874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МОРАЛЬНЕ І МАТЕРІАЛЬНЕ ЗАОХОЧЕННЯ УЧАСНИКІВ ОСВІТНЬОГО ПРОЦЕСУ</a:t>
            </a:r>
            <a:endParaRPr lang="uk-UA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041991" y="1412776"/>
            <a:ext cx="7561798" cy="4837813"/>
          </a:xfrm>
        </p:spPr>
        <p:txBody>
          <a:bodyPr anchor="t"/>
          <a:lstStyle/>
          <a:p>
            <a:pPr lvl="0" indent="265113" algn="ctr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ОГОЛОШЕНО ПОДЯКУ ПЕДАГОГАМ </a:t>
            </a:r>
          </a:p>
          <a:p>
            <a:pPr lvl="0" indent="265113" algn="ctr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(накази по ліцею від 23.02.2022 № 41-Н, від 12.05.2022 № 52-Н)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Бойко Лідії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Бондаренку Юрію 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Гах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Інні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Давиденку Юрію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Дерід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Юлії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Дудці Ларисі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Івахно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Наталії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Капленко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Оксані  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Кузьменко Людмилі 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Потапенку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Максиму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Сліпак Світлані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Фесенко Наталії</a:t>
            </a:r>
          </a:p>
          <a:p>
            <a:pPr lvl="0" indent="265113" algn="just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Хомич Вікторії</a:t>
            </a:r>
          </a:p>
          <a:p>
            <a:pPr lvl="0" indent="265113" algn="just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Шмаглій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Тетяні</a:t>
            </a:r>
          </a:p>
          <a:p>
            <a:pPr lvl="0" indent="265113"/>
            <a:endParaRPr lang="uk-UA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ОГОЛОШЕНО ПОДЯКУ БАТЬКАМ УЧНІВ, ЯКІ ЗАВЕРШИЛИ НАВЧАЛЬНИЙ РІК НА 10-12 БАЛІВ (45)</a:t>
            </a:r>
          </a:p>
          <a:p>
            <a:pPr lvl="0" indent="265113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71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МОРАЛЬНЕ І МАТЕРІАЛЬНЕ ЗАОХОЧЕННЯ УЧАСНИКІВ ОСВІТНЬОГО ПРОЦЕСУ</a:t>
            </a:r>
            <a:endParaRPr lang="uk-UA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041991" y="1818168"/>
            <a:ext cx="7561798" cy="4284920"/>
          </a:xfrm>
        </p:spPr>
        <p:txBody>
          <a:bodyPr anchor="t"/>
          <a:lstStyle/>
          <a:p>
            <a:pPr lvl="0" indent="265113" algn="ctr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НАДАНО МАТЕРІАЛЬНУ ДОПОМОГУ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ПЕДАГОГАМ, ЯКІ ПРОВОДИЛИ ЗАНЯТТЯ В ШМЛ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 algn="ctr"/>
            <a:endParaRPr lang="en-US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Бойко 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Лідія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Бойко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Юлія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Бондаренко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Юрій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Івахно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Наталія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Іващенко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Алла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Кайдаш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Алла</a:t>
            </a:r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Капленко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Оксана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Карпенко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Світлана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Мухінська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Світлана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Павлюк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Лариса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Петренко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Лариса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Хомич </a:t>
            </a:r>
            <a:r>
              <a:rPr lang="uk-UA" sz="18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Вікторія </a:t>
            </a:r>
            <a:endParaRPr lang="en-US" sz="1800" spc="-1" dirty="0" smtClean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indent="265113"/>
            <a:r>
              <a:rPr lang="uk-UA" sz="1800" spc="-1" dirty="0" err="1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Шмаглій</a:t>
            </a:r>
            <a:r>
              <a:rPr lang="uk-UA" sz="1800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Calibri"/>
              </a:rPr>
              <a:t> Тетяна</a:t>
            </a:r>
          </a:p>
          <a:p>
            <a:pPr lvl="0" indent="265113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566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опросительный знак, вопрос, разное, угол, текст png | PNGWi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32655"/>
            <a:ext cx="5328592" cy="57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420888"/>
            <a:ext cx="3888432" cy="4360088"/>
          </a:xfrm>
        </p:spPr>
        <p:txBody>
          <a:bodyPr/>
          <a:lstStyle/>
          <a:p>
            <a:pPr algn="l"/>
            <a:r>
              <a:rPr lang="uk-UA" sz="28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ЯК ЗАБЕЗПЕЧИТИ БЕЗПЕКУ ЖИТТЄДІЯЛЬНОСТІ  ТА ЯКІСТЬ ОСВІТИ ПІД ЧАС ВОЄННОГО СТАНУ</a:t>
            </a:r>
          </a:p>
        </p:txBody>
      </p:sp>
    </p:spTree>
    <p:extLst>
      <p:ext uri="{BB962C8B-B14F-4D97-AF65-F5344CB8AC3E}">
        <p14:creationId xmlns:p14="http://schemas.microsoft.com/office/powerpoint/2010/main" val="37225304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2384336" y="5589240"/>
            <a:ext cx="4218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uk-UA" sz="32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sz="3200" dirty="0">
              <a:solidFill>
                <a:srgbClr val="4D2403"/>
              </a:solidFill>
              <a:cs typeface="Arial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115616" y="332656"/>
            <a:ext cx="6449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uk-UA" sz="3200" b="1" dirty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ДЯКУЄМО </a:t>
            </a:r>
            <a:r>
              <a:rPr lang="ru-RU" altLang="uk-UA" sz="3200" b="1" dirty="0" smtClean="0">
                <a:solidFill>
                  <a:srgbClr val="4D2403"/>
                </a:solidFill>
                <a:latin typeface="Times New Roman" pitchFamily="18" charset="0"/>
                <a:cs typeface="Times New Roman" pitchFamily="18" charset="0"/>
              </a:rPr>
              <a:t>ЗСУ ЗА МОЖЛИВІСТЬ НАВЧАТИСЬ ТА ПРАЦЮВАТИ</a:t>
            </a:r>
            <a:endParaRPr lang="ru-RU" sz="3200" dirty="0">
              <a:solidFill>
                <a:srgbClr val="4D2403"/>
              </a:solidFill>
              <a:cs typeface="Arial" charset="0"/>
            </a:endParaRPr>
          </a:p>
        </p:txBody>
      </p:sp>
      <p:pic>
        <p:nvPicPr>
          <p:cNvPr id="9218" name="Picture 2" descr="https://zbruc.eu/sites/default/files/images/2018/02/z1519573812a14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676" y="1902316"/>
            <a:ext cx="56197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4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xmlns="" id="{5879AD69-E6A1-6CF5-6091-A504A79A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ВНУТРІШНІЙ МОНІТОРИНГ ЯКОСТІ ОСВІТИ</a:t>
            </a:r>
          </a:p>
          <a:p>
            <a:pPr marL="27360" lvl="0" algn="ctr"/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marL="27360">
              <a:lnSpc>
                <a:spcPct val="100000"/>
              </a:lnSpc>
            </a:pPr>
            <a:endParaRPr lang="ru-RU" sz="2400" strike="noStrike" spc="-1" dirty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BDA306B6-4E7D-9A33-21C8-50890CE69F2C}"/>
              </a:ext>
            </a:extLst>
          </p:cNvPr>
          <p:cNvSpPr/>
          <p:nvPr/>
        </p:nvSpPr>
        <p:spPr>
          <a:xfrm>
            <a:off x="1145739" y="1052736"/>
            <a:ext cx="7571880" cy="4808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/>
            <a:r>
              <a:rPr lang="uk-UA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Зрізи знань:</a:t>
            </a:r>
          </a:p>
          <a:p>
            <a:pPr algn="ctr"/>
            <a:r>
              <a:rPr lang="uk-UA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 семестр</a:t>
            </a:r>
            <a:endParaRPr lang="uk-UA" sz="2400" b="1" strike="noStrike" spc="-1" dirty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із технологій:</a:t>
            </a:r>
          </a:p>
          <a:p>
            <a:pPr lvl="0" algn="just"/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клас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10 учнів (40%) - високий рівень, 15 (60%) – достатній рівень;</a:t>
            </a:r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/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клас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18 учнів (72%) – високий,  7 (28%) – достатній рівень</a:t>
            </a:r>
          </a:p>
          <a:p>
            <a:pPr lvl="0" algn="just"/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4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із предмета «Захист України»:</a:t>
            </a:r>
          </a:p>
          <a:p>
            <a:pPr algn="just"/>
            <a:r>
              <a:rPr lang="uk-UA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клас </a:t>
            </a:r>
            <a:r>
              <a:rPr lang="uk-UA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(40%) –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15 (60%) </a:t>
            </a:r>
            <a:r>
              <a:rPr lang="uk-UA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uk-UA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uk-UA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/>
            <a:r>
              <a:rPr lang="uk-UA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клас </a:t>
            </a:r>
            <a:r>
              <a:rPr lang="uk-UA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(72%) </a:t>
            </a:r>
            <a:r>
              <a:rPr lang="uk-UA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7 (28%) –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pc="-1" dirty="0" err="1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endParaRPr lang="uk-UA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0" algn="just"/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4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із біології і екології:</a:t>
            </a:r>
          </a:p>
          <a:p>
            <a:pPr lvl="0" algn="just"/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клас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8 учнів (32%) - високий рівень, 15 (60%) – достатній, 2 (8%) – середній рівень;</a:t>
            </a:r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just"/>
            <a:r>
              <a:rPr lang="uk-UA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клас </a:t>
            </a:r>
            <a:r>
              <a:rPr lang="uk-UA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24 учнів (33%) – високий,  38 (48%) – достатній, 11 (15%) – середній рівень</a:t>
            </a:r>
          </a:p>
          <a:p>
            <a:pPr lvl="0" algn="ctr"/>
            <a:r>
              <a:rPr lang="uk-UA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 семестр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із англійської мови – не проводились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uk-UA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uk-UA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uk-UA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82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246158" y="228240"/>
            <a:ext cx="7694503" cy="648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ВНУТРІШНІЙ МОНІТОРИНГ ЯКОСТІ ОСВІТИ</a:t>
            </a:r>
          </a:p>
          <a:p>
            <a:pPr marL="27360" algn="ctr">
              <a:lnSpc>
                <a:spcPct val="100000"/>
              </a:lnSpc>
            </a:pPr>
            <a:r>
              <a:rPr lang="ru-RU" sz="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marL="27360"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директорські контрольні роботи</a:t>
            </a:r>
            <a:r>
              <a:rPr lang="ru-RU" sz="2400" b="1" strike="noStrike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800" b="1" strike="noStrike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244119" y="1196752"/>
            <a:ext cx="7571880" cy="4808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buClr>
                <a:srgbClr val="3B1D15"/>
              </a:buClr>
            </a:pPr>
            <a:r>
              <a:rPr lang="uk-UA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 семестр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120 (76%)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37 (23%)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2(1%)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початковий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літератури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132 (87%)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18 (12%)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 (1 %)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початковий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англійської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48 (86%)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справилися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завданнями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й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достатньому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рівнях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8 (14%) – на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середньому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рівні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історії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48 (71%)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виконали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й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достатньому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рівнях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16 (29%) – на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середньому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рівні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ru-RU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математики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22 (44%)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28 (56%) –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27360" algn="ctr"/>
            <a:r>
              <a:rPr lang="uk-UA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 семестр</a:t>
            </a:r>
          </a:p>
          <a:p>
            <a:pPr marL="216000" indent="-215640" algn="just">
              <a:buClr>
                <a:srgbClr val="3B1D15"/>
              </a:buClr>
              <a:buFont typeface="Wingdings" charset="2"/>
              <a:buChar char=""/>
            </a:pP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 проводились</a:t>
            </a: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0" y="43920"/>
            <a:ext cx="183960" cy="36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+mn-ea"/>
                <a:cs typeface="+mn-cs"/>
              </a:rPr>
              <a:t>ВІДМІННІ УСПІХИ В НАВЧАННІ (11 КЛАС)</a:t>
            </a:r>
            <a:endParaRPr lang="ru-RU" sz="2800" b="1" spc="-1" dirty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Book Antiqua"/>
              <a:ea typeface="+mn-ea"/>
              <a:cs typeface="+mn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1041991" y="1818168"/>
            <a:ext cx="7561798" cy="3675080"/>
          </a:xfrm>
        </p:spPr>
        <p:txBody>
          <a:bodyPr anchor="t"/>
          <a:lstStyle/>
          <a:p>
            <a:pPr lvl="0" indent="265113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  <a:p>
            <a:pPr lvl="0" algn="just"/>
            <a:endParaRPr lang="uk-UA" sz="1800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  <a:ea typeface="Calibri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03586" y="1350334"/>
            <a:ext cx="2890664" cy="31468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Золото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/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1. Каїка Інна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2. Хомич Лада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3.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Примоченко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Марина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4.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Збаратська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Руслана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5.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Малецький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Роман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6. Михайленко Дарина</a:t>
            </a:r>
            <a:b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</a:b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7. Страшна Інна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52214" y="1350334"/>
            <a:ext cx="2660742" cy="33843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000" b="1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Срібло</a:t>
            </a:r>
          </a:p>
          <a:p>
            <a:pPr marL="457200" indent="-457200" algn="just">
              <a:buAutoNum type="arabicPeriod"/>
            </a:pP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Булда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Катерина</a:t>
            </a:r>
          </a:p>
          <a:p>
            <a:pPr marL="457200" indent="-457200" algn="just">
              <a:buAutoNum type="arabicPeriod"/>
            </a:pP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Ткаленко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Діана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3. Карпенко Артур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4. Гаряча Ангеліна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5. Мостова Дарина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6.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Яловська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Яна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7.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Кривуця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Роман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79429" y="4104166"/>
            <a:ext cx="3382878" cy="22974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000" b="1" spc="-1" dirty="0" smtClean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10-12 балів</a:t>
            </a:r>
            <a:endParaRPr lang="uk-UA" sz="2000" b="1" spc="-1" dirty="0">
              <a:solidFill>
                <a:srgbClr val="3B1D15"/>
              </a:solidFill>
              <a:uFill>
                <a:solidFill>
                  <a:srgbClr val="FFFFFF"/>
                </a:solidFill>
              </a:uFill>
              <a:latin typeface="Book Antiqua"/>
            </a:endParaRPr>
          </a:p>
          <a:p>
            <a:pPr marL="457200" indent="-457200" algn="just">
              <a:buAutoNum type="arabicPeriod"/>
            </a:pP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Давиденко Віталій</a:t>
            </a:r>
          </a:p>
          <a:p>
            <a:pPr marL="457200" indent="-457200" algn="just">
              <a:buAutoNum type="arabicPeriod"/>
            </a:pP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Дубина Анастасія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3.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Кондращенко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Аліна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4. </a:t>
            </a:r>
            <a:r>
              <a:rPr lang="uk-UA" sz="2000" spc="-1" dirty="0" err="1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Талалаївська</a:t>
            </a:r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 Наталія</a:t>
            </a:r>
          </a:p>
          <a:p>
            <a:pPr algn="just"/>
            <a:r>
              <a:rPr lang="uk-UA" sz="2000" spc="-1" dirty="0">
                <a:solidFill>
                  <a:srgbClr val="3B1D15"/>
                </a:solidFill>
                <a:uFill>
                  <a:solidFill>
                    <a:srgbClr val="FFFFFF"/>
                  </a:solidFill>
                </a:uFill>
                <a:latin typeface="Book Antiqua"/>
              </a:rPr>
              <a:t>5. Шевченко Валерія</a:t>
            </a:r>
          </a:p>
        </p:txBody>
      </p:sp>
    </p:spTree>
    <p:extLst>
      <p:ext uri="{BB962C8B-B14F-4D97-AF65-F5344CB8AC3E}">
        <p14:creationId xmlns:p14="http://schemas.microsoft.com/office/powerpoint/2010/main" val="141117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7649</TotalTime>
  <Words>3584</Words>
  <Application>Microsoft Office PowerPoint</Application>
  <PresentationFormat>Екран (4:3)</PresentationFormat>
  <Paragraphs>600</Paragraphs>
  <Slides>68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68</vt:i4>
      </vt:variant>
    </vt:vector>
  </HeadingPairs>
  <TitlesOfParts>
    <vt:vector size="72" baseType="lpstr">
      <vt:lpstr>Office Theme</vt:lpstr>
      <vt:lpstr>Office Theme</vt:lpstr>
      <vt:lpstr>Office Theme</vt:lpstr>
      <vt:lpstr>Тема Office</vt:lpstr>
      <vt:lpstr>Презентація PowerPoint</vt:lpstr>
      <vt:lpstr>Презентація PowerPoint</vt:lpstr>
      <vt:lpstr>Презентація PowerPoint</vt:lpstr>
      <vt:lpstr>ГЕОГРАФІЯ ПРОЖИВАННЯ ТА ПЕРЕБУВАННЯ ЛІЦЕЇСТІВ</vt:lpstr>
      <vt:lpstr>Презентація PowerPoint</vt:lpstr>
      <vt:lpstr>Презентація PowerPoint</vt:lpstr>
      <vt:lpstr> ВНУТРІШНІЙ МОНІТОРИНГ ЯКОСТІ ОСВІТИ    </vt:lpstr>
      <vt:lpstr>Презентація PowerPoint</vt:lpstr>
      <vt:lpstr>ВІДМІННІ УСПІХИ В НАВЧАННІ (11 КЛАС)</vt:lpstr>
      <vt:lpstr>НАГОРОДЖЕННЯ ПЛ ТА ПГ</vt:lpstr>
      <vt:lpstr>ЛІЦЕЙСЬКИЙ ОЛІМП - 2022</vt:lpstr>
      <vt:lpstr>РЕЗУЛЬТАТИ УЧАСТІ В ПРЕДМЕТНИХ ОЛІМПІАДАХ</vt:lpstr>
      <vt:lpstr>Презентація PowerPoint</vt:lpstr>
      <vt:lpstr>Презентація PowerPoint</vt:lpstr>
      <vt:lpstr>Презентація PowerPoint</vt:lpstr>
      <vt:lpstr>ВСТУПНА КАМПАНІЯ – 2022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ДЕНЬ САМОВРЯДУВАННЯ</vt:lpstr>
      <vt:lpstr>Презентація PowerPoint</vt:lpstr>
      <vt:lpstr>Презентація PowerPoint</vt:lpstr>
      <vt:lpstr>НОВОРІЧНИЙ КОНЦЕРТ</vt:lpstr>
      <vt:lpstr>Презентація PowerPoint</vt:lpstr>
      <vt:lpstr>Презентація PowerPoint</vt:lpstr>
      <vt:lpstr>ЛЕГКОАТЛЕТИЧНІ  ЗМАГАННЯ</vt:lpstr>
      <vt:lpstr>ПЕРШІСТЬ ЛІЦЕЮ З ВОЛЕЙБОЛУ</vt:lpstr>
      <vt:lpstr> ОСІННІЙ ПОКРОВСЬКИЙ  ЛЕГКОАТЛЕТИЧНИЙ ПРОБІГ</vt:lpstr>
      <vt:lpstr>Презентація PowerPoint</vt:lpstr>
      <vt:lpstr>Презентація PowerPoint</vt:lpstr>
      <vt:lpstr>ТВОРЧИЙ ПРОЄКТ  «ПОВЕРТАЙТЕСЯ ЖИВИМИ!»</vt:lpstr>
      <vt:lpstr>СВЯТО ОСТАНЬОГО ДЗВОНИКА</vt:lpstr>
      <vt:lpstr>Презентація PowerPoint</vt:lpstr>
      <vt:lpstr>ЕКСКУРСІЯ ДО МЕМОРІАЛЬНОГО КОМПЛЕКСУ «ПАМ’ЯТІ ГЕРОЇВ КРУТ» НАЦІОНАЛЬНОГО ВІЙСЬКОВО-ПАТРІОТИЧНОГО  МУЗЕЮ УКРАЇНИ</vt:lpstr>
      <vt:lpstr>УРОК ПАМ'ЯТІ  «80-РІЧЧЯ БАБИНОГО ЯРУ В КОНТЕКСТІ ГОЛОКОСТУ  У ПЕРІОД ДРУГОЇ СВІТОВОЇ ВІЙНИ»</vt:lpstr>
      <vt:lpstr>БЛАГОДІЙНА АКЦІЯ «5 КАРТОПЛИН»</vt:lpstr>
      <vt:lpstr>«МОЛОДЬ ЗА ДЕМОКРАТІЮ  В УКРАЇНІ»</vt:lpstr>
      <vt:lpstr>СТРАТЕГІЧНА СЕСІЯ</vt:lpstr>
      <vt:lpstr>МАЙСТЕР-КЛАС З ВИГОТОВЛЕННЯ  СВІТЛОВІДБИВАЮЧИХ ФЛІКЕРІВ</vt:lpstr>
      <vt:lpstr>СВЯТО МИКОЛАЯ</vt:lpstr>
      <vt:lpstr>ДЕНЬ УКРАЇНСЬКОЇ ХУСТКИ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СПІВПРАЦЯ З БЛАГОДІЙНИМ ФОНДОМ</vt:lpstr>
      <vt:lpstr>МОРАЛЬНЕ І МАТЕРІАЛЬНЕ ЗАОХОЧЕННЯ УЧАСНИКІВ ОСВІТНЬОГО ПРОЦЕСУ</vt:lpstr>
      <vt:lpstr>МОРАЛЬНЕ І МАТЕРІАЛЬНЕ ЗАОХОЧЕННЯ УЧАСНИКІВ ОСВІТНЬОГО ПРОЦЕСУ</vt:lpstr>
      <vt:lpstr>МОРАЛЬНЕ І МАТЕРІАЛЬНЕ ЗАОХОЧЕННЯ УЧАСНИКІВ ОСВІТНЬОГО ПРОЦЕСУ</vt:lpstr>
      <vt:lpstr>ЯК ЗАБЕЗПЕЧИТИ БЕЗПЕКУ ЖИТТЄДІЯЛЬНОСТІ  ТА ЯКІСТЬ ОСВІТИ ПІД ЧАС ВОЄННОГО СТАНУ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Учень</dc:creator>
  <dc:description/>
  <cp:lastModifiedBy>Мария</cp:lastModifiedBy>
  <cp:revision>580</cp:revision>
  <cp:lastPrinted>2019-01-08T06:27:27Z</cp:lastPrinted>
  <dcterms:created xsi:type="dcterms:W3CDTF">2015-01-06T07:03:33Z</dcterms:created>
  <dcterms:modified xsi:type="dcterms:W3CDTF">2022-06-30T17:50:34Z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54</vt:i4>
  </property>
</Properties>
</file>