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26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311" r:id="rId8"/>
    <p:sldId id="312" r:id="rId9"/>
    <p:sldId id="314" r:id="rId10"/>
    <p:sldId id="363" r:id="rId11"/>
    <p:sldId id="400" r:id="rId12"/>
    <p:sldId id="420" r:id="rId13"/>
    <p:sldId id="421" r:id="rId14"/>
    <p:sldId id="263" r:id="rId15"/>
    <p:sldId id="360" r:id="rId16"/>
    <p:sldId id="321" r:id="rId17"/>
    <p:sldId id="266" r:id="rId18"/>
    <p:sldId id="267" r:id="rId19"/>
    <p:sldId id="328" r:id="rId20"/>
    <p:sldId id="323" r:id="rId21"/>
    <p:sldId id="361" r:id="rId22"/>
    <p:sldId id="401" r:id="rId23"/>
    <p:sldId id="403" r:id="rId24"/>
    <p:sldId id="404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355" r:id="rId40"/>
    <p:sldId id="356" r:id="rId41"/>
    <p:sldId id="322" r:id="rId42"/>
    <p:sldId id="299" r:id="rId43"/>
    <p:sldId id="357" r:id="rId44"/>
    <p:sldId id="301" r:id="rId45"/>
    <p:sldId id="319" r:id="rId46"/>
    <p:sldId id="303" r:id="rId47"/>
    <p:sldId id="304" r:id="rId48"/>
    <p:sldId id="422" r:id="rId49"/>
    <p:sldId id="423" r:id="rId50"/>
    <p:sldId id="320" r:id="rId51"/>
    <p:sldId id="424" r:id="rId52"/>
    <p:sldId id="306" r:id="rId53"/>
    <p:sldId id="358" r:id="rId54"/>
    <p:sldId id="310" r:id="rId55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2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9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29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29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29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3BD4EDD-EDF2-4D39-B689-C3CC94A7A785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284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080" cy="446580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850560" y="9428760"/>
            <a:ext cx="294444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7D17DE70-C8A8-4B80-BDA1-9BBD0B359A1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29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1" name="Рисунок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" name="Рисунок 8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8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3" name="Рисунок 29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29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65760" indent="-255600">
              <a:lnSpc>
                <a:spcPct val="100000"/>
              </a:lnSpc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структурыЗразок тексту</a:t>
            </a:r>
          </a:p>
          <a:p>
            <a:pPr marL="621720" lvl="1" indent="-228240">
              <a:lnSpc>
                <a:spcPct val="100000"/>
              </a:lnSpc>
              <a:buClr>
                <a:srgbClr val="2DA2BF"/>
              </a:buClr>
              <a:buFont typeface="Verdana"/>
              <a:buChar char="◦"/>
            </a:pPr>
            <a:r>
              <a:rPr lang="uk-UA" sz="2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Другий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859680" lvl="2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Третій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143000" lvl="3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Четвертий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371600" lvl="4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П'ятий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A89F24E5-2C3A-492F-871A-30571212E3F1}" type="datetime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15.01.2026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8AB2DCD-068C-43D9-86FE-57ECD2A8A4B4}" type="slidenum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uk-UA" sz="4100" b="1" strike="noStrike" spc="-1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Зразок заголовка</a:t>
            </a:r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PlaceHolder 5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6D6FE348-83FA-4340-9815-A5E248100FEC}" type="datetime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15.01.2026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0542397-8F05-4B2D-B508-1A1EAC96B2C0}" type="slidenum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текста заголовка щёлкните мышью</a:t>
            </a:r>
          </a:p>
        </p:txBody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A160262-1E65-462D-98F6-7328EAB1F52C}" type="datetime">
              <a:rPr lang="ru-RU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15.01.2026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D5F9EAE-6705-466B-A369-56F9862EF942}" type="slidenum">
              <a:rPr lang="ru-RU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26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812960" y="5346000"/>
            <a:ext cx="604764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1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ПЕДАГОГІЧНА РАДА №1
 січень </a:t>
            </a:r>
            <a:r>
              <a:rPr lang="uk-UA" sz="41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2026</a:t>
            </a:r>
            <a:r>
              <a:rPr lang="uk-UA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1026" name="Picture 2" descr="C:\Users\Сліпак\Desktop\зображення_viber_2024-01-15_08-38-20-1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633" y="1784982"/>
            <a:ext cx="5060373" cy="379528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ліпак\Downloads\gerb_liceya (1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631627"/>
            <a:ext cx="1372418" cy="18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dirty="0" smtClean="0"/>
              <a:t>Організація роботи опорної локації для проведення І етапу Всеукраїнських учнівських олімпіад з навчальних предметів на базі ліцею</a:t>
            </a:r>
            <a:endParaRPr lang="uk-UA" sz="24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 descr="C:\Users\Сліпак\Desktop\зображення_viber_2026-01-07_11-54-03-9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917" y="1631804"/>
            <a:ext cx="3062061" cy="20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ліпак\Desktop\зображення_viber_2026-01-07_11-54-03-7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ліпак\Desktop\зображення_viber_2026-01-07_11-54-03-59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917" y="3995635"/>
            <a:ext cx="3062061" cy="21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dirty="0" smtClean="0"/>
              <a:t>Впровадження у роботу закладу електронного журналу Мрія</a:t>
            </a:r>
            <a:endParaRPr lang="uk-UA" sz="32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9218" name="Picture 2" descr="C:\Users\Сліпак\Desktop\Мрія\завантаженн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829199" cy="38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 rot="10800000" flipV="1">
            <a:off x="6012160" y="690840"/>
            <a:ext cx="2919080" cy="1370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ОСВІТНЯ ДІЯЛЬНІСТЬ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4602240" y="6120"/>
            <a:ext cx="442692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5544000" y="432000"/>
            <a:ext cx="2807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4"/>
          <p:cNvSpPr/>
          <p:nvPr/>
        </p:nvSpPr>
        <p:spPr>
          <a:xfrm>
            <a:off x="996840" y="4293000"/>
            <a:ext cx="3495240" cy="170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Навчаємося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 1 </a:t>
            </a:r>
            <a:r>
              <a:rPr lang="ru-RU" sz="16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вересня</a:t>
            </a:r>
            <a:r>
              <a:rPr lang="ru-RU" sz="16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</a:t>
            </a:r>
            <a:r>
              <a:rPr lang="ru-RU" sz="16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ліцеї</a:t>
            </a:r>
            <a:r>
              <a:rPr lang="ru-RU" sz="16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організовано</a:t>
            </a:r>
            <a:r>
              <a:rPr lang="ru-RU" sz="3200" b="1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змішану</a:t>
            </a:r>
            <a:r>
              <a:rPr lang="ru-RU" sz="1600" b="0" strike="noStrike" spc="-1" dirty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форму </a:t>
            </a:r>
            <a:r>
              <a:rPr lang="ru-RU" sz="1600" b="0" strike="noStrike" spc="-1" dirty="0" err="1" smtClean="0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2" name="Picture 2" descr="C:\Users\Сліпак\Desktop\зображення_viber_2026-01-07_09-18-12-8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998219" cy="28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ліпак\Desktop\зображення_viber_2026-01-13_09-28-32-8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080" y="3212976"/>
            <a:ext cx="4357456" cy="326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336426"/>
            <a:ext cx="8229600" cy="716310"/>
          </a:xfrm>
        </p:spPr>
        <p:txBody>
          <a:bodyPr/>
          <a:lstStyle/>
          <a:p>
            <a:pPr algn="ctr"/>
            <a:r>
              <a:rPr lang="uk-UA" sz="2800" dirty="0" smtClean="0"/>
              <a:t>Освітня діяльність</a:t>
            </a:r>
            <a:endParaRPr lang="uk-UA" sz="2800" dirty="0"/>
          </a:p>
        </p:txBody>
      </p:sp>
      <p:pic>
        <p:nvPicPr>
          <p:cNvPr id="3" name="Picture 2" descr="C:\Users\Сліпак\Desktop\зображення_viber_2026-01-13_09-27-16-3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372" y="-13060832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ліпак\Desktop\зображення_viber_2026-01-13_09-27-16-3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ліпак\Desktop\зображення_viber_2026-01-13_09-27-46-8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ліпак\Desktop\зображення_viber_2026-01-13_09-28-32-6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414631"/>
            <a:ext cx="3323515" cy="20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Сліпак\Desktop\зображення_viber_2026-01-13_09-27-55-49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997" y="1087962"/>
            <a:ext cx="2295839" cy="30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Сліпак\Desktop\зображення_viber_2026-01-13_09-28-32-8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6" y="4414631"/>
            <a:ext cx="2751060" cy="206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1144588"/>
          </a:xfrm>
        </p:spPr>
        <p:txBody>
          <a:bodyPr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   Показники навчальної діяльності учнів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51100" y="1565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27388"/>
              </p:ext>
            </p:extLst>
          </p:nvPr>
        </p:nvGraphicFramePr>
        <p:xfrm>
          <a:off x="2051720" y="980728"/>
          <a:ext cx="5544617" cy="5400598"/>
        </p:xfrm>
        <a:graphic>
          <a:graphicData uri="http://schemas.openxmlformats.org/drawingml/2006/table">
            <a:tbl>
              <a:tblPr/>
              <a:tblGrid>
                <a:gridCol w="515062"/>
                <a:gridCol w="140779"/>
                <a:gridCol w="2478969"/>
                <a:gridCol w="140779"/>
                <a:gridCol w="140779"/>
                <a:gridCol w="509394"/>
                <a:gridCol w="1020049"/>
                <a:gridCol w="598806"/>
              </a:tblGrid>
              <a:tr h="351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початок І семестру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178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515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Закінчило І семестр. усього учнів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178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88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418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8720">
                <a:tc gridSpan="8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515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Закінчило І семестр на високому рівні 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3087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достатньому рівні 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75782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8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515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9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Закінчило І семестр  на високому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75782">
                <a:tc gridSpan="3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8370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Закінчило І семестр  на високому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134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70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3340"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360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894" marR="5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1246320" y="228240"/>
            <a:ext cx="769428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ВНУТРІШНІЙ МОНІТОРИНГ ЯКОСТІ ОСВІТИ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r>
              <a:rPr lang="ru-RU" sz="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r>
              <a:rPr lang="ru-RU" sz="2400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Директорські</a:t>
            </a: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контрольні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395536" y="2204864"/>
            <a:ext cx="8406104" cy="4159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16000" indent="-215280" algn="just">
              <a:lnSpc>
                <a:spcPct val="100000"/>
              </a:lnSpc>
              <a:buClr>
                <a:srgbClr val="3B1D15"/>
              </a:buClr>
              <a:buFont typeface="Wingdings" charset="2"/>
              <a:buChar char=""/>
            </a:pP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142 (89%) продемонстрували високий і достатній рівень знань, 16 (11%) – середній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216000" indent="-215280" algn="just">
              <a:lnSpc>
                <a:spcPct val="100000"/>
              </a:lnSpc>
              <a:buClr>
                <a:srgbClr val="3B1D15"/>
              </a:buClr>
              <a:buFont typeface="Wingdings" charset="2"/>
              <a:buChar char=""/>
            </a:pP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англійської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169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учнів,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що становить 95%, справилися із завданнями на високому й достатньому рівнях, 6 (5%) – на середньому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рівні.</a:t>
            </a:r>
          </a:p>
          <a:p>
            <a:pPr marL="216000" indent="-215280" algn="just">
              <a:lnSpc>
                <a:spcPct val="100000"/>
              </a:lnSpc>
              <a:buClr>
                <a:srgbClr val="3B1D15"/>
              </a:buClr>
              <a:buFont typeface="Wingdings" charset="2"/>
              <a:buChar char=""/>
            </a:pPr>
            <a:r>
              <a:rPr lang="uk-UA" sz="2000" dirty="0" smtClean="0"/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історії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127 (79%) учнів контрольну роботу виконали на високому й достатньому рівнях, 32 учні, що становить 21 % – на середньому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uk-UA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216000" indent="-215280" algn="just">
              <a:lnSpc>
                <a:spcPct val="100000"/>
              </a:lnSpc>
              <a:buClr>
                <a:srgbClr val="3B1D15"/>
              </a:buClr>
              <a:buFont typeface="Wingdings" charset="2"/>
              <a:buChar char=""/>
            </a:pPr>
            <a:r>
              <a:rPr lang="uk-UA" sz="2000" dirty="0" smtClean="0">
                <a:latin typeface="Times New Roman"/>
                <a:ea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математики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152 учнів (89%) продемонстрували високий і достатній рівень знань, 19 (11%) – середній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uk-UA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0" y="43920"/>
            <a:ext cx="183600" cy="36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83568" y="180360"/>
            <a:ext cx="8214912" cy="10163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2400" b="1" strike="noStrike" spc="-1" dirty="0" smtClean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7360" algn="ctr"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ВНУТРІШНІЙ 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МОНІТОРИНГ ЯКОСТІ ОСВІТИ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r>
              <a:rPr lang="ru-RU" sz="8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1145880" y="1052736"/>
            <a:ext cx="7571520" cy="4808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ЗРІЗ ЗНАНЬ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під</a:t>
            </a: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час </a:t>
            </a:r>
            <a:r>
              <a:rPr lang="ru-RU" sz="2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вивчення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стану </a:t>
            </a:r>
            <a:r>
              <a:rPr lang="ru-RU" sz="2400" b="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викладання</a:t>
            </a:r>
            <a:r>
              <a:rPr lang="ru-RU" sz="2400" b="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історії</a:t>
            </a:r>
            <a:endParaRPr lang="ru-RU" sz="2400" b="1" strike="noStrike" spc="-1" dirty="0" smtClean="0"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i="1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2000" b="1" i="1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України</a:t>
            </a:r>
            <a:endParaRPr lang="ru-RU" sz="2000" b="1" i="1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10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клас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53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учні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(64%)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високий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рівень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23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(28%)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достатній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рівень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(8%)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середній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рівень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;</a:t>
            </a:r>
            <a:endParaRPr lang="ru-RU" sz="20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11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клас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47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учнів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(59%)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високий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26 (33%)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достатній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рівень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 (8%)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середній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рівень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 lang="ru-RU" sz="20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i="1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Всесвітня</a:t>
            </a:r>
            <a:r>
              <a:rPr lang="ru-RU" sz="2000" b="1" i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000" b="1" i="1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2000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77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(97%)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-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3%)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ru-RU" sz="2000" spc="-1" dirty="0"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2000" b="1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73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учні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(96%)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3 (4%)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20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2000" spc="-1" dirty="0"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6D1014"/>
              </a:buClr>
              <a:buFont typeface="Wingdings" charset="2"/>
              <a:buChar char=""/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0" y="43920"/>
            <a:ext cx="183600" cy="36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тексту 4"/>
          <p:cNvSpPr>
            <a:spLocks noGrp="1"/>
          </p:cNvSpPr>
          <p:nvPr>
            <p:ph type="body"/>
          </p:nvPr>
        </p:nvSpPr>
        <p:spPr>
          <a:xfrm>
            <a:off x="457200" y="1196752"/>
            <a:ext cx="4015800" cy="1512168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VІ обласна мовно-літературної конференції учнівської молоді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(ОКПНЗ «Чернігівська Мала академія наук учнівської молоді», 17.12.2025 р.)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Олеся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Калайда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та Руслана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Фастовець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(під керівництвом Н. 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); Анастасія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Джулай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, Ірина Сич, Анна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Нефедова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та Наталія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Потапенко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(під керівництвом О. 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Капленко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/>
          </p:nvPr>
        </p:nvSpPr>
        <p:spPr>
          <a:xfrm>
            <a:off x="4674240" y="1052736"/>
            <a:ext cx="4015800" cy="1584176"/>
          </a:xfrm>
        </p:spPr>
        <p:txBody>
          <a:bodyPr/>
          <a:lstStyle/>
          <a:p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Всеукраїнська наукова конференція з міжнародною участю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«Ніжинський історико-філологічний інститут (1875–1919 рр.): традиції, спадщина, сучасність» (Ніжинський державний університет імені Миколи Гоголя, 31.10-01.11.2025 р.)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Руслана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Фастовець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(під керівництвом Н. 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240" cy="576064"/>
          </a:xfrm>
        </p:spPr>
        <p:txBody>
          <a:bodyPr/>
          <a:lstStyle/>
          <a:p>
            <a:pPr algn="ctr"/>
            <a:r>
              <a:rPr lang="ru-RU" sz="2400" b="0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Участь у </a:t>
            </a:r>
            <a:r>
              <a:rPr lang="ru-RU" sz="2400" b="0" i="1" strike="noStrike" spc="-1" dirty="0" err="1" smtClean="0">
                <a:uFill>
                  <a:solidFill>
                    <a:srgbClr val="FFFFFF"/>
                  </a:solidFill>
                </a:uFill>
                <a:latin typeface="Arial"/>
              </a:rPr>
              <a:t>конференціях</a:t>
            </a:r>
            <a:r>
              <a:rPr lang="ru-RU" sz="2400" b="0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2400" b="0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uk-UA" dirty="0"/>
          </a:p>
        </p:txBody>
      </p:sp>
      <p:pic>
        <p:nvPicPr>
          <p:cNvPr id="6146" name="Picture 2" descr="C:\Users\Сліпак\Downloads\Screenshot 2025-12-17 14.18.3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46" y="3573016"/>
            <a:ext cx="391526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ліпак\Downloads\Screenshot 2025-12-17 15.11.2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792" y="3861048"/>
            <a:ext cx="42230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7330008" cy="2448272"/>
          </a:xfrm>
        </p:spPr>
        <p:txBody>
          <a:bodyPr/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Дар’я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Шара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учениця 11 класу іноземної філології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переможниця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 (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обласного) етапу Всеукраїнської учнівської олімпіади з англійської мови (диплом І ступеня, учитель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Л.Павлюк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Олеся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Калайда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учениця 11 класу іноземної філології – переможниця у ХХ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Всеукраїнському конкурсі учнівської творчості під гаслом «Об’єднаймося ж, брати мої!»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(диплом ІІІ ступеня, учитель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ліпак\Desktop\зображення_viber_2026-01-07_10-38-42-8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429021"/>
            <a:ext cx="2554699" cy="37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ліпак\Desktop\зображення_viber_2026-01-07_10-37-41-86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401863"/>
            <a:ext cx="2519183" cy="37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4588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Олімпіади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4294967295"/>
          </p:nvPr>
        </p:nvSpPr>
        <p:spPr>
          <a:xfrm>
            <a:off x="683568" y="1268760"/>
            <a:ext cx="7992888" cy="4968552"/>
          </a:xfrm>
        </p:spPr>
        <p:txBody>
          <a:bodyPr/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жовтні-листопаді 2025 року відбувся І етап Всеукраїнських учнівських олімпіад з навчальних предметів. Переможцями районного етапу стали:</a:t>
            </a: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Українська мова та література – Колісник Софія,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Цокур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Анна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Англійська мова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Шкабура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Аріна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Шара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Дар’я</a:t>
            </a: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3. Біологія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Квіта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Марина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4. Фізика – Абдуллаєв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Самір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5. Німецька мова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Шкабура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Аріна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Юрченко Анна</a:t>
            </a: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6. Математика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Дмитрук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Анастасія, Бутко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Дарья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Черевко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Денис, Черняк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Глєб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Градобик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Максим</a:t>
            </a: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7. Географія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Кантур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Марія, Степанюк Дмитро</a:t>
            </a: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8. ІКТ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Дмитрук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Анастасія</a:t>
            </a:r>
          </a:p>
          <a:p>
            <a:pPr algn="just"/>
            <a:endParaRPr lang="uk-UA" dirty="0" smtClean="0"/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51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71360" y="642960"/>
            <a:ext cx="7676640" cy="69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>
              <a:lnSpc>
                <a:spcPct val="100000"/>
              </a:lnSpc>
            </a:pPr>
            <a:r>
              <a:rPr lang="ru-RU" sz="32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ПИТАННЯ ДЛЯ </a:t>
            </a: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ОБГОВОРЕННЯ: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 algn="ctr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45040" indent="-456840" algn="just">
              <a:lnSpc>
                <a:spcPct val="100000"/>
              </a:lnSpc>
              <a:buClr>
                <a:srgbClr val="361309"/>
              </a:buClr>
              <a:buFont typeface="Lucida Sans Unicode"/>
              <a:buAutoNum type="arabicPeriod"/>
            </a:pP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Про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підсумки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за І 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семестр </a:t>
            </a:r>
          </a:p>
          <a:p>
            <a:pPr marL="88200" algn="just">
              <a:lnSpc>
                <a:spcPct val="100000"/>
              </a:lnSpc>
              <a:buClr>
                <a:srgbClr val="361309"/>
              </a:buClr>
            </a:pPr>
            <a:r>
              <a:rPr lang="ru-RU" sz="24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    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2025-2026 </a:t>
            </a:r>
            <a:r>
              <a:rPr lang="ru-RU" sz="24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531813" indent="-444500" algn="just">
              <a:lnSpc>
                <a:spcPct val="100000"/>
              </a:lnSpc>
              <a:buClr>
                <a:srgbClr val="361309"/>
              </a:buClr>
            </a:pP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2. Про </a:t>
            </a:r>
            <a:r>
              <a:rPr lang="ru-RU" sz="24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результати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впровадження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освітньої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екосистеми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           </a:t>
            </a:r>
            <a:r>
              <a:rPr lang="ru-RU" sz="24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Мрія</a:t>
            </a:r>
            <a:r>
              <a:rPr lang="ru-RU" sz="24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1813" indent="-439738" algn="just">
              <a:lnSpc>
                <a:spcPct val="100000"/>
              </a:lnSpc>
              <a:buClr>
                <a:srgbClr val="361309"/>
              </a:buClr>
            </a:pP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3.  Про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організацію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фізичного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ліцеї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та про медико-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педагогічний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контроль за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фізичним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вихованням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у І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семестрі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2025-2026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7840" algn="just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720" indent="-422640" algn="just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1A025C-E157-9F73-700D-DDF0FA1C6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4509120"/>
            <a:ext cx="3820177" cy="191064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Зачепінг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інспектор сектору «Служба освітньої безпеки» Ніжинського РУП ГУНП в Чернігівській області старший лейтенант поліції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Дарʼя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Яремченко</a:t>
            </a:r>
            <a:r>
              <a:rPr lang="uk-UA" sz="2400" dirty="0"/>
              <a:t/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72D04B98-68F2-978F-1144-78BC48530F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199"/>
            <a:ext cx="4618200" cy="3534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BA0CD2-3821-D0DE-3795-0C49EE9FF3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46719"/>
            <a:ext cx="4490883" cy="358653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F1A025C-E157-9F73-700D-DDF0FA1C645F}"/>
              </a:ext>
            </a:extLst>
          </p:cNvPr>
          <p:cNvSpPr txBox="1">
            <a:spLocks/>
          </p:cNvSpPr>
          <p:nvPr/>
        </p:nvSpPr>
        <p:spPr>
          <a:xfrm>
            <a:off x="5110843" y="1029966"/>
            <a:ext cx="3233057" cy="592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ПРЕВЕНТИВНЕ ВИХОВАННЯ</a:t>
            </a:r>
            <a:b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CB5601-B4AA-C916-B94E-1458B2E0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472" y="4386944"/>
            <a:ext cx="3641742" cy="21062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Інформаційно-просвітницька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міськрайонного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контролю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 МОЗ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5E8CA53F-2DEE-2668-C35C-B541FC479B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32656"/>
            <a:ext cx="3257550" cy="35678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9" y="1278675"/>
            <a:ext cx="5073008" cy="431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738813" cy="1050018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«Безпечна дорога додому»,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А.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Компанець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88840"/>
            <a:ext cx="4207842" cy="2984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620688"/>
            <a:ext cx="3887471" cy="47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6DD2C6-A12E-CBFB-4EBC-FC496B47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3" y="415140"/>
            <a:ext cx="3350926" cy="15660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«Повага починається зі слова: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комунікація з людьми з інвалідністю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ветерана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Чернігівщини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Ященка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особи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C4080283-90CF-9E2D-77A6-42006AD060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28" y="2204864"/>
            <a:ext cx="4118775" cy="3681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22FA5C1-1A2D-D9D4-1821-31B5F94C07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620689"/>
            <a:ext cx="3785421" cy="35283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58A7EDD7-24B2-0675-F3EF-082C68D0D561}"/>
              </a:ext>
            </a:extLst>
          </p:cNvPr>
          <p:cNvSpPr txBox="1">
            <a:spLocks/>
          </p:cNvSpPr>
          <p:nvPr/>
        </p:nvSpPr>
        <p:spPr>
          <a:xfrm>
            <a:off x="4658327" y="5223114"/>
            <a:ext cx="3350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6682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AD4FF7-449C-AE5C-D447-70533AFC1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76" y="4509121"/>
            <a:ext cx="3780068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НОВОРІЧНИЙ ФЕСТИВАЛЬ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ТАЛАНТІВ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 І.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Гах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Кошова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D45E73AE-D179-5283-4F36-06D53BB116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3530"/>
            <a:ext cx="4351338" cy="3930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4E5D92-507E-256E-0F35-67C75AA533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90689"/>
            <a:ext cx="4498540" cy="42585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1AD4FF7-449C-AE5C-D447-70533AFC12B1}"/>
              </a:ext>
            </a:extLst>
          </p:cNvPr>
          <p:cNvSpPr txBox="1">
            <a:spLocks/>
          </p:cNvSpPr>
          <p:nvPr/>
        </p:nvSpPr>
        <p:spPr>
          <a:xfrm>
            <a:off x="4860277" y="233530"/>
            <a:ext cx="4031060" cy="728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 ВИХОВАННЯ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CEE58B-B69C-768C-10A2-7A7094EB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8" y="137666"/>
            <a:ext cx="7886700" cy="834410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Костюмована вечірка, присвячена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Хелловіну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керівники Н. Полянська, Ю.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Дерід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Компанець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2C5C0D61-C0AB-9FAB-41AF-643B6E86F6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3" y="1466726"/>
            <a:ext cx="3326975" cy="4842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FC7C43-3188-7C3D-4B99-1E84B6344A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144112"/>
            <a:ext cx="2434037" cy="5184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6BA089-789A-7315-5E69-62DD67AF97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938" y="1486095"/>
            <a:ext cx="3166661" cy="48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2050" y="605758"/>
            <a:ext cx="3919287" cy="1325563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ПОСВЯТА В ЛІЦЕЇСТИ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керівники 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Компанець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Ю.Дерід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Полянська, Л. Кошова, Ю.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98" y="3761125"/>
            <a:ext cx="4262555" cy="2764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336635"/>
            <a:ext cx="4507706" cy="4332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0" y="169717"/>
            <a:ext cx="3523206" cy="33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9558" y="4287040"/>
            <a:ext cx="22138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Флешпривітаня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«Мить дива для ліцейської родини»,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Гах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Кошова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1422" y="116632"/>
            <a:ext cx="4401524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515" y="3534208"/>
            <a:ext cx="2625169" cy="2685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02" y="468803"/>
            <a:ext cx="3585410" cy="59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73E44-5FA0-1047-D051-73CC1BF6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980728"/>
            <a:ext cx="4117471" cy="1623714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Чернігівщини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A8520F27-2156-FFD0-AF85-460A1E82C4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1" y="86200"/>
            <a:ext cx="4353818" cy="4134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B40C18D-8801-3A21-25F9-E70EB18A2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5" y="3463744"/>
            <a:ext cx="5038973" cy="301467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8D069CE-9418-F4F5-549A-D60BAEB567F6}"/>
              </a:ext>
            </a:extLst>
          </p:cNvPr>
          <p:cNvSpPr txBox="1">
            <a:spLocks/>
          </p:cNvSpPr>
          <p:nvPr/>
        </p:nvSpPr>
        <p:spPr>
          <a:xfrm>
            <a:off x="395536" y="4725144"/>
            <a:ext cx="31429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Ламберг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філології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67837-11EF-2B9E-48E0-49CFC525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0" y="3657601"/>
            <a:ext cx="3092948" cy="2277979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 ДЕНЬ ПРИБИРАННЯ,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 І.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Компанець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Полянська,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Болох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Кошова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5F383AE0-9600-3A38-F75C-8646973A44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60" y="104980"/>
            <a:ext cx="3288382" cy="29639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B7C501-FCCA-3E1A-655A-69B49C2DDC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598" y="1609215"/>
            <a:ext cx="2952443" cy="4628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B4B1CAC-AC35-8F8B-EBA2-1BC66D2F13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447" y="332656"/>
            <a:ext cx="285315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71320" y="285840"/>
            <a:ext cx="8280000" cy="9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ЗАВДАННЯ 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ПЕДАГОГІЧНОЇ  </a:t>
            </a: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РАДИ: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571320" y="1535760"/>
            <a:ext cx="8392680" cy="515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 algn="just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Здійснити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аналіз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освітньої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діяльності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за  І семестр та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скоригувати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основні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напрями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роботи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закладу на ІІ семестр 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2025-2026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н.р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Проаналізувати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ефективність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впровадження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освітньої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екосистеми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Мрія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для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вчителів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учнів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батьків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</a:t>
            </a:r>
            <a:r>
              <a:rPr lang="ru-RU" sz="22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адміністрації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33000"/>
              </a:lnSpc>
              <a:buClr>
                <a:srgbClr val="3B1D15"/>
              </a:buClr>
              <a:buFont typeface="Liberation Serif"/>
              <a:buAutoNum type="arabicPeriod"/>
            </a:pP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Розглянути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питання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організації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фізичного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виховання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ліцеї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медико-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педагогічного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контролю за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фізичним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вихованням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учнів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у І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семестрі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2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2025-2026 </a:t>
            </a:r>
            <a:r>
              <a:rPr lang="ru-RU" sz="22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н.р</a:t>
            </a:r>
            <a:r>
              <a:rPr lang="ru-RU" sz="22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3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720" indent="-36252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3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745" y="365124"/>
            <a:ext cx="4304297" cy="20893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Літературно-музична світлиця </a:t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«Слухаю твій голос…», вихователь </a:t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Полянська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07" y="3068960"/>
            <a:ext cx="5363870" cy="3299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728" y="1027907"/>
            <a:ext cx="3592272" cy="513739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8D069CE-9418-F4F5-549A-D60BAEB567F6}"/>
              </a:ext>
            </a:extLst>
          </p:cNvPr>
          <p:cNvSpPr txBox="1">
            <a:spLocks/>
          </p:cNvSpPr>
          <p:nvPr/>
        </p:nvSpPr>
        <p:spPr>
          <a:xfrm>
            <a:off x="4848727" y="66279"/>
            <a:ext cx="4162926" cy="655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 ВИХОВАННЯ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541DE9-04DB-CE98-F99C-0C5D4A2B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1" y="365126"/>
            <a:ext cx="7704189" cy="11392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акція зі збору монет #</a:t>
            </a:r>
            <a:r>
              <a:rPr lang="de-D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PowerCoins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допомогу для тварин, які постраждали внаслідок війни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07772E4F-9BD7-28FE-2469-3BE1998B93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17" y="1937389"/>
            <a:ext cx="2727659" cy="4515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F9B047-C865-3FA6-1237-B26794973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550" y="1917291"/>
            <a:ext cx="2727659" cy="4536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2FAD14-6974-8775-9FB9-31AC410F4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082" y="1430717"/>
            <a:ext cx="2847712" cy="50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595390-71D7-9AF0-F071-BE232826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099760" cy="11195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Подаруй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частинку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добра – стань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Миколаєм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ЗСУ!»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060848"/>
            <a:ext cx="2801056" cy="3893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69" y="404664"/>
            <a:ext cx="3609473" cy="58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7E4ADE-C828-FB0A-71E3-E8F26E93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98" y="247139"/>
            <a:ext cx="4712784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захисників і захисниць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 покладання квітів на Алеї Слави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BE1ACD9C-DDFD-9B59-4946-DB48B098EF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41" y="3573016"/>
            <a:ext cx="3348625" cy="2840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AD4A46-0ED2-962E-958C-6EB50EC79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697" y="1645532"/>
            <a:ext cx="5116279" cy="4951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FF8218-285F-C60D-269F-5361C89F41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3" y="110767"/>
            <a:ext cx="3420633" cy="31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61C11B-2B30-8D88-BF60-F5ED01F3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5" y="1306286"/>
            <a:ext cx="4572000" cy="89603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змагання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Козацькі розваги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вчитель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Боровик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8" y="2371057"/>
            <a:ext cx="4183653" cy="3650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924420"/>
            <a:ext cx="3600400" cy="464915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561C11B-2B30-8D88-BF60-F5ED01F30BA3}"/>
              </a:ext>
            </a:extLst>
          </p:cNvPr>
          <p:cNvSpPr txBox="1">
            <a:spLocks/>
          </p:cNvSpPr>
          <p:nvPr/>
        </p:nvSpPr>
        <p:spPr>
          <a:xfrm>
            <a:off x="302079" y="326787"/>
            <a:ext cx="3377866" cy="73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 ВИХОВАННЯ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853" y="345240"/>
            <a:ext cx="5029200" cy="149960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 зі стрільби з пневматичної гвинтівки,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І.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Кирєєв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1" y="2292099"/>
            <a:ext cx="2447627" cy="4089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085" y="2244057"/>
            <a:ext cx="2737380" cy="4137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284"/>
          <a:stretch/>
        </p:blipFill>
        <p:spPr>
          <a:xfrm>
            <a:off x="5633409" y="476672"/>
            <a:ext cx="3479211" cy="671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7211"/>
            <a:ext cx="3224236" cy="875846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Відеоролик «30 листопада – Всесвітній день домашніх тварин»,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Л. Кошова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236" y="234934"/>
            <a:ext cx="2719136" cy="5930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459" y="234935"/>
            <a:ext cx="2715902" cy="5930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855993"/>
            <a:ext cx="2319087" cy="43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267744" y="188640"/>
            <a:ext cx="5503680" cy="74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ПРОФОРІЄНТАЦІЙНА </a:t>
            </a: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360"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23528" y="692697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години </a:t>
            </a:r>
            <a:r>
              <a:rPr lang="uk-UA" sz="1600" dirty="0">
                <a:latin typeface="Times New Roman"/>
                <a:ea typeface="Times New Roman"/>
              </a:rPr>
              <a:t>спілкування «Вибір професії, або задача з багатьма невідомими», «Шлях до самореалізації, або як стати успішним», «Хочу, можу, треба – коли обираєш професію!», «Знайомимося з маловідомими професіями», «Вибір майбутньої професії. Темперамент і професія», «Людина і світ професій»;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бесіди </a:t>
            </a:r>
            <a:r>
              <a:rPr lang="uk-UA" sz="1600" dirty="0">
                <a:latin typeface="Times New Roman"/>
                <a:ea typeface="Times New Roman"/>
              </a:rPr>
              <a:t>«Математичний профіль навчання: можливості та перспективи», «Держава потребує професіоналів», «Яким ти бачиш своє майбутнє?», «Мої професійні інтереси»;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очно-заочна </a:t>
            </a:r>
            <a:r>
              <a:rPr lang="uk-UA" sz="1600" dirty="0">
                <a:latin typeface="Times New Roman"/>
                <a:ea typeface="Times New Roman"/>
              </a:rPr>
              <a:t>екскурсія у заклади вищої освіти міста та України;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поширення </a:t>
            </a:r>
            <a:r>
              <a:rPr lang="uk-UA" sz="1600" dirty="0">
                <a:latin typeface="Times New Roman"/>
                <a:ea typeface="Times New Roman"/>
              </a:rPr>
              <a:t>інформації про курс «З учнями про освіту та кар’єру (мережа </a:t>
            </a:r>
            <a:r>
              <a:rPr lang="en-US" sz="1600" dirty="0">
                <a:latin typeface="Times New Roman"/>
                <a:ea typeface="Times New Roman"/>
              </a:rPr>
              <a:t>Education USA </a:t>
            </a:r>
            <a:r>
              <a:rPr lang="uk-UA" sz="1600" dirty="0">
                <a:latin typeface="Times New Roman"/>
                <a:ea typeface="Times New Roman"/>
              </a:rPr>
              <a:t>в Україні за підтримки США)»;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індивідуальні </a:t>
            </a:r>
            <a:r>
              <a:rPr lang="uk-UA" sz="1600" dirty="0">
                <a:latin typeface="Times New Roman"/>
                <a:ea typeface="Times New Roman"/>
              </a:rPr>
              <a:t>бесіди з учнями «Психологія і вибір професії»;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батьківські </a:t>
            </a:r>
            <a:r>
              <a:rPr lang="uk-UA" sz="1600" dirty="0">
                <a:latin typeface="Times New Roman"/>
                <a:ea typeface="Times New Roman"/>
              </a:rPr>
              <a:t>збори у режимі онлайн «Ранній вибір майбутньої професії: проблема професійного самовизначення», «Роль батьків у виборі професії», «Вибір професії… Вибір дітей…»;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індивідуальні </a:t>
            </a:r>
            <a:r>
              <a:rPr lang="uk-UA" sz="1600" dirty="0">
                <a:latin typeface="Times New Roman"/>
                <a:ea typeface="Times New Roman"/>
              </a:rPr>
              <a:t>консультації «Професійне самовизначення учнів», «Якою ви уявляєте свою майбутню професійну діяльність?»;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uk-UA" sz="1600" dirty="0" smtClean="0">
                <a:latin typeface="Times New Roman"/>
                <a:ea typeface="Times New Roman"/>
              </a:rPr>
              <a:t>зустрічі </a:t>
            </a:r>
            <a:r>
              <a:rPr lang="uk-UA" sz="1600" dirty="0">
                <a:latin typeface="Times New Roman"/>
                <a:ea typeface="Times New Roman"/>
              </a:rPr>
              <a:t>з випускниками ліцею, студентами ЗВО.</a:t>
            </a:r>
          </a:p>
        </p:txBody>
      </p:sp>
    </p:spTree>
    <p:extLst>
      <p:ext uri="{BB962C8B-B14F-4D97-AF65-F5344CB8AC3E}">
        <p14:creationId xmlns:p14="http://schemas.microsoft.com/office/powerpoint/2010/main" val="21227615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157334" y="0"/>
            <a:ext cx="7497360" cy="62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360" algn="ctr">
              <a:lnSpc>
                <a:spcPct val="100000"/>
              </a:lnSpc>
            </a:pPr>
            <a:endParaRPr lang="ru-RU" sz="2400" b="1" strike="noStrike" spc="-1" dirty="0" smtClean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endParaRPr lang="ru-RU" sz="2400" b="1" spc="-1" dirty="0">
              <a:solidFill>
                <a:srgbClr val="5F4A3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9080" indent="-18360"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РОБОТА </a:t>
            </a:r>
            <a:r>
              <a:rPr lang="ru-RU" sz="2400" b="1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 БАТЬКАМИ</a:t>
            </a:r>
            <a:r>
              <a:rPr lang="ru-RU" sz="2400" b="1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Підзаголовок 5"/>
          <p:cNvSpPr>
            <a:spLocks noGrp="1"/>
          </p:cNvSpPr>
          <p:nvPr>
            <p:ph type="body" idx="4294967295"/>
          </p:nvPr>
        </p:nvSpPr>
        <p:spPr>
          <a:xfrm>
            <a:off x="1212850" y="1604963"/>
            <a:ext cx="7931150" cy="397668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uk-UA" sz="2400" dirty="0" smtClean="0"/>
              <a:t>обрання батьківських рад класів ліцею;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зворотній зв’язок з питань навчання, виховання, проживання, </a:t>
            </a:r>
            <a:r>
              <a:rPr lang="uk-UA" sz="2400" dirty="0" err="1" smtClean="0"/>
              <a:t>здоров</a:t>
            </a:r>
            <a:r>
              <a:rPr lang="uk-UA" sz="2400" dirty="0" err="1" smtClean="0">
                <a:latin typeface="Times New Roman"/>
                <a:cs typeface="Times New Roman"/>
              </a:rPr>
              <a:t>ʾ</a:t>
            </a:r>
            <a:r>
              <a:rPr lang="uk-UA" sz="2400" dirty="0" err="1" smtClean="0"/>
              <a:t>я</a:t>
            </a:r>
            <a:r>
              <a:rPr lang="uk-UA" sz="2400" dirty="0" smtClean="0"/>
              <a:t>, харчування, безпеки;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матеріальна підтримка закладу.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1837155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73050"/>
            <a:ext cx="7185992" cy="635670"/>
          </a:xfrm>
        </p:spPr>
        <p:txBody>
          <a:bodyPr/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МАТЕРІАЛЬНО-ТЕХНІЧНА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БАЗА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Звіт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про придбані матеріали за вересень-грудень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2025 р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/>
              <a:t/>
            </a:r>
            <a:br>
              <a:rPr lang="uk-UA" sz="1600" dirty="0"/>
            </a:br>
            <a:endParaRPr lang="uk-UA" sz="1600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73459"/>
              </p:ext>
            </p:extLst>
          </p:nvPr>
        </p:nvGraphicFramePr>
        <p:xfrm>
          <a:off x="1259632" y="1052735"/>
          <a:ext cx="7200800" cy="5112566"/>
        </p:xfrm>
        <a:graphic>
          <a:graphicData uri="http://schemas.openxmlformats.org/drawingml/2006/table">
            <a:tbl>
              <a:tblPr firstRow="1" firstCol="1" bandRow="1"/>
              <a:tblGrid>
                <a:gridCol w="5755774"/>
                <a:gridCol w="1445026"/>
              </a:tblGrid>
              <a:tr h="147341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за рахунок благодійних коштів (натуральні надходження)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0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Навчальні контурні карти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1140,00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Спортивні товари (м’ячі, п</a:t>
                      </a:r>
                      <a:r>
                        <a:rPr lang="uk-UA" sz="1300">
                          <a:effectLst/>
                          <a:latin typeface="Times New Roman"/>
                          <a:ea typeface="Times New Roman"/>
                        </a:rPr>
                        <a:t>алиці гімнастичні, набір флорболу, набір воланів)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19340,00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Меблі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4720,00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/>
                          <a:ea typeface="Times New Roman"/>
                        </a:rPr>
                        <a:t>Телевізор Bravis LED-32G 5000+Т2 black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2500,00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/>
                          <a:ea typeface="Times New Roman"/>
                        </a:rPr>
                        <a:t>Точка доступу Ubiquiti Unifi Wi-Fi 7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9150,00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/>
                          <a:ea typeface="Times New Roman"/>
                        </a:rPr>
                        <a:t>Система енергозабезпечення EcoFlow STREAM ULTRA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48000,00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Всього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84850,00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647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за рахунок коштів загального фонду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0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Медикаменти та дезінфікуючі засоби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12181,90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6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3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Всього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12181,90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8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Разом</a:t>
                      </a:r>
                      <a:endParaRPr lang="uk-UA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97031,90</a:t>
                      </a:r>
                      <a:endParaRPr lang="uk-U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013" marR="660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6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1321920" y="1224000"/>
            <a:ext cx="7497000" cy="12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2"/>
          <p:cNvSpPr/>
          <p:nvPr/>
        </p:nvSpPr>
        <p:spPr>
          <a:xfrm>
            <a:off x="323528" y="1848960"/>
            <a:ext cx="8419320" cy="4532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</a:t>
            </a:r>
            <a:r>
              <a:rPr lang="uk-UA" sz="200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ідбулися</a:t>
            </a:r>
            <a:r>
              <a:rPr lang="ru-RU" sz="20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засідання</a:t>
            </a:r>
            <a:r>
              <a:rPr lang="ru-RU" sz="20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ПР 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(2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), РЛ (2), АК 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(1), ПК (3), НМР (2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наради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при </a:t>
            </a:r>
            <a:r>
              <a:rPr lang="ru-RU" sz="200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директорові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(5</a:t>
            </a:r>
            <a:r>
              <a:rPr lang="ru-RU" sz="20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), </a:t>
            </a:r>
            <a:r>
              <a:rPr lang="ru-RU" sz="200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спільні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засідання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ПР </a:t>
            </a:r>
            <a:r>
              <a:rPr lang="ru-RU" sz="20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і РЛ (1</a:t>
            </a:r>
            <a:r>
              <a:rPr lang="ru-RU" sz="200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)</a:t>
            </a:r>
          </a:p>
          <a:p>
            <a:pPr algn="just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Розпочато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роботу над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ІІ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етапом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науково-методичної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теми «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Створення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здорового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середовища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для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вдосконалення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ментальних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навичок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здобувачів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освіти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»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2024-2029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рр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.)</a:t>
            </a:r>
            <a:endParaRPr lang="ru-RU" sz="20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Організовано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20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-  роботу ШМЛ;</a:t>
            </a:r>
            <a:endParaRPr lang="ru-RU" sz="20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-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вивчення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професійної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діяльності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вчителів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що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атестуються</a:t>
            </a:r>
            <a:r>
              <a:rPr lang="ru-RU" sz="20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Варущик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І.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Гах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І.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Заплішний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О.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Капленко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С.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Мухінська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О.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Рябцева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2025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виконано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2026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00000"/>
              </a:lnSpc>
              <a:buClr>
                <a:srgbClr val="105766"/>
              </a:buClr>
            </a:pPr>
            <a:r>
              <a:rPr lang="ru-RU" sz="2000" b="1" strike="noStrike" spc="-1" dirty="0" smtClean="0">
                <a:solidFill>
                  <a:srgbClr val="1057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571320" y="285840"/>
            <a:ext cx="8280000" cy="93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514350" indent="-514350" algn="ctr">
              <a:lnSpc>
                <a:spcPct val="100000"/>
              </a:lnSpc>
              <a:buAutoNum type="arabicPeriod"/>
            </a:pPr>
            <a:r>
              <a:rPr lang="ru-RU" sz="3200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Аналіз</a:t>
            </a: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2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r>
              <a:rPr lang="ru-RU" sz="32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2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ліцею</a:t>
            </a:r>
            <a:r>
              <a:rPr lang="ru-RU" sz="32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за I семестр</a:t>
            </a: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2025-2026 </a:t>
            </a:r>
            <a:r>
              <a:rPr lang="ru-RU" sz="32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32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Методична робота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952562" y="5445224"/>
            <a:ext cx="8214120" cy="5775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2000" b="1" strike="noStrike" spc="-1" dirty="0" smtClean="0"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Основні</a:t>
            </a:r>
            <a:r>
              <a:rPr lang="ru-RU" sz="20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події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висвітлюються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на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сайті</a:t>
            </a: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ліцею</a:t>
            </a:r>
            <a:endParaRPr lang="ru-RU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04664"/>
            <a:ext cx="7704856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924480" y="6060240"/>
            <a:ext cx="8214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ЛІЦЕЙ У СОЦМЕРЕЖАХ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Сліпак\Desktop\Колектив\зображення_viber_2023-03-23_18-21-37-9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09042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ліпак\Desktop\Колектив\зображення_viber_2023-03-23_18-18-50-7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354218"/>
            <a:ext cx="2264713" cy="49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ліпак\Desktop\Колектив\зображення_viber_2023-03-23_18-20-43-47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510281"/>
            <a:ext cx="208890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861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395536" y="332640"/>
            <a:ext cx="8039624" cy="9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1333800" y="332640"/>
            <a:ext cx="77022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1105200" y="2939760"/>
            <a:ext cx="7702200" cy="420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/>
          </p:nvPr>
        </p:nvSpPr>
        <p:spPr>
          <a:xfrm>
            <a:off x="457200" y="1268760"/>
            <a:ext cx="8229240" cy="4392488"/>
          </a:xfrm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проведення в ліцеї обласного етапу  предметних олімпіад, конкурсу МАНУ;</a:t>
            </a:r>
          </a:p>
          <a:p>
            <a:pPr algn="just">
              <a:lnSpc>
                <a:spcPct val="20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систематичний аналіз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якості навчання учнів, які знаходяться на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змішаному навчанні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995160"/>
          </a:xfrm>
        </p:spPr>
        <p:txBody>
          <a:bodyPr/>
          <a:lstStyle/>
          <a:p>
            <a:pPr algn="ctr"/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ПЛАНУЄМО:</a:t>
            </a:r>
            <a:endParaRPr lang="uk-UA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тексту 4"/>
          <p:cNvSpPr>
            <a:spLocks noGrp="1"/>
          </p:cNvSpPr>
          <p:nvPr>
            <p:ph type="body"/>
          </p:nvPr>
        </p:nvSpPr>
        <p:spPr>
          <a:xfrm>
            <a:off x="827584" y="908720"/>
            <a:ext cx="7858856" cy="5040560"/>
          </a:xfrm>
        </p:spPr>
        <p:txBody>
          <a:bodyPr/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1. Головам предметних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кафедр за результатами роботи за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2025-2026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підготувати:</a:t>
            </a:r>
          </a:p>
          <a:p>
            <a:pPr indent="358775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.1.пропозиції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щодо морального та матеріального заохочення учасників освітнього процесу, щодо нагородження номінаціями  конкурсу «Ліцейський олімп » до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12 травня 2026 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.;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.2.</a:t>
            </a:r>
            <a:r>
              <a:rPr lang="uk-UA" sz="2000" dirty="0"/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звіти про роботу кафедри до 29 травня 2026 р., протоколи засідання кафедри до 05 червня 2026 р.;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.3.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проєкти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планів роботи предметних кафедр на 2026-2027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та подати пропозиції до плану роботи ліцею та до Освітньої програми на 2026-2027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до 12 червня 2026 р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indent="358775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1.4.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забезпечити  подання педагогами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самоаналізів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роботи за ІІ семестр до 29 травня 2026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240" cy="504056"/>
          </a:xfrm>
        </p:spPr>
        <p:txBody>
          <a:bodyPr/>
          <a:lstStyle/>
          <a:p>
            <a:pPr algn="ctr"/>
            <a:r>
              <a:rPr lang="ru-RU" sz="2400" b="1" i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УХВАЛА ДО ПИТАННЯ 1:</a:t>
            </a:r>
            <a:r>
              <a:rPr lang="ru-RU" sz="1200" b="1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1200" b="1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27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755576" y="260640"/>
            <a:ext cx="8135704" cy="1152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800" b="1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b="1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Про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результати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впровадження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освітньої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екосистеми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Мрія</a:t>
            </a:r>
            <a:endParaRPr lang="ru-RU" sz="2000" spc="-1" dirty="0"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971640" y="1989000"/>
            <a:ext cx="7919640" cy="36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42" name="Picture 2" descr="C:\Users\Сліпак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250" y="1431139"/>
            <a:ext cx="3104356" cy="48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971640" y="1989000"/>
            <a:ext cx="7919640" cy="36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2"/>
          <p:cNvSpPr/>
          <p:nvPr/>
        </p:nvSpPr>
        <p:spPr>
          <a:xfrm>
            <a:off x="1130364" y="764704"/>
            <a:ext cx="4147920" cy="539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1130364" y="1340768"/>
            <a:ext cx="7428600" cy="648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ru-RU" sz="28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Ефективність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екосистеми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Мрія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ru-RU" sz="28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адміністрації</a:t>
            </a:r>
            <a:endParaRPr lang="ru-RU" sz="2800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800" b="0" i="1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Для адміністрації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ліцею: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Адміністративний менеджмент стає більш прозорим та базується на реальних даних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Data-driven management).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Аналітика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 реальному часі: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можливість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миттєво бачити стан відвідуваності та успішності по всьому ліцею без паперових звітів.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Оптимізація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ресурсів: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автоматизація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розкладу, замін уроків та обліку навантаження вчителів.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Цифровий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імідж: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підвищення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статусу ліцею як сучасного інноваційного закладу Чернігівщини.</a:t>
            </a: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body"/>
          </p:nvPr>
        </p:nvSpPr>
        <p:spPr>
          <a:xfrm>
            <a:off x="395536" y="1556792"/>
            <a:ext cx="8229240" cy="397728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Автоматизований журнал: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виставлення оцінок, фіксація тем та домашніх завдань займає значно менше часу.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Бібліотека контенту: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доступ до перевірених освітніх матеріалів, планів уроків та мультимедійних ресурсів, що особливо важливо для профільного навчання в ліцеї.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Зворотний зв'язок: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можливість оперативно надіслати зауваження або похвалу батькам конкретного учня в захищеному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чаті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Для вчителів: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2690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Для батьків: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Прогрес навчання: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батьки бачать не просто оцінку, а динаміку успішності дитини, її сильні сторони та зони для розвитку.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Пряма комунікація: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безпосередній зв'язок з вихователями та вчителями без потреби чекати батьківських зборів.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Контроль безпеки: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сповіщення про те, чи зайшла дитина в ліцей і чи перебуває вона в безпеці.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90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971640" y="1989000"/>
            <a:ext cx="7919640" cy="36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1143000" y="836640"/>
            <a:ext cx="4147920" cy="539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611617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1214280" y="0"/>
            <a:ext cx="7428600" cy="155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1370160" y="1714680"/>
            <a:ext cx="2633040" cy="39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4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Для учнів: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Персональний кабінет: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чіткий розклад,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дедлайни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домашніх завдань та посилання 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онлайн-уроки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 одному додатку.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Освітня траєкторія: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система пропонує контент (курси, гуртки, відео), що відповідає інтересам учня, що критично важливо для профорієнтації в ліцеї.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Гейміфікація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та мотивація: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відстеження власних досягнень та прогресу через візуальні графіки.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02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УХВАЛА ДО ПИТАННЯ 2:</a:t>
            </a:r>
            <a:endParaRPr lang="uk-UA" sz="24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/>
          </p:nvPr>
        </p:nvSpPr>
        <p:spPr>
          <a:xfrm>
            <a:off x="457200" y="1124744"/>
            <a:ext cx="8229240" cy="4457056"/>
          </a:xfrm>
        </p:spPr>
        <p:txBody>
          <a:bodyPr/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Роботу колективу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щодо впровадження та наповнення освітньої екосистеми «Мрія» визнати задовільною.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Педагогічним працівникам ліцею: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2.1. Забезпечити систематичне та вчасне ведення електронних журналів у системі «Мрія» (виставлення оцінок, фіксація відвідуваності та опис тем уроків).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2.2. Використовувати функціонал системи для надання зворотного зв’язку учням та батькам через захищений внутрішній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месенджер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Адміністрації ліцею: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3.1. Здійснювати щомісячний моніторинг активності користувачів системи та аналіз навчальних досягнень ліцеїстів за допомогою аналітичних інструментів «Мрії».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3.2. Організувати (у разі потреби) додаткові консультації для вчителів з питань розширеного функціоналу системи (використання бібліотеки контенту тощо).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4. Відповідальній особі за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цифровізацію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4.1. Забезпечити технічну підтримку користувачів та оперативне розв'язання питань, що виникають під час роботи з платформою.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4.2. Своєчасно оновлювати дані про кадровий склад та рух учнівського контингенту</a:t>
            </a:r>
            <a:r>
              <a:rPr lang="uk-UA" dirty="0" smtClean="0"/>
              <a:t>.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457200" y="764704"/>
            <a:ext cx="8229240" cy="13664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3100" b="0" strike="noStrike" spc="-1" dirty="0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uk-UA" sz="31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НАУКОВО-МЕТОДИЧНА РАДА ЛІЦЕЮ</a:t>
            </a:r>
          </a:p>
          <a:p>
            <a:pPr algn="ctr">
              <a:lnSpc>
                <a:spcPct val="100000"/>
              </a:lnSpc>
            </a:pPr>
            <a:r>
              <a:rPr lang="uk-UA" sz="4000" b="0" strike="noStrike" spc="-1" dirty="0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1277908" y="1556792"/>
            <a:ext cx="5760640" cy="12995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uk-UA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7" name="Підзаголовок 6"/>
          <p:cNvSpPr>
            <a:spLocks noGrp="1"/>
          </p:cNvSpPr>
          <p:nvPr>
            <p:ph type="subTitle" idx="4294967295"/>
          </p:nvPr>
        </p:nvSpPr>
        <p:spPr>
          <a:xfrm>
            <a:off x="457200" y="2131164"/>
            <a:ext cx="8229240" cy="374576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та проведення методичних заходів;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сприяння самоосвіті педагогічних працівників;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розгляд та погодження матеріалів для випуску «Науково-методичного вісника Ніжинського обласного педагогічного ліцею Чернігівської обласної ради» № 2 (28).</a:t>
            </a:r>
            <a:endParaRPr lang="ru-RU" sz="2400" spc="-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29786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539552" y="620640"/>
            <a:ext cx="8326528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3. Про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організацію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фізичного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ліцеї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та про медико-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педагогічний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контроль за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фізичним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вихованням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у І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семестрі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8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2025-2026 </a:t>
            </a:r>
            <a:r>
              <a:rPr lang="ru-RU" sz="2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971640" y="1989000"/>
            <a:ext cx="7919640" cy="36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14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1043608" y="2493000"/>
            <a:ext cx="7271640" cy="273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840" indent="-285480" algn="just">
              <a:lnSpc>
                <a:spcPct val="100000"/>
              </a:lnSpc>
              <a:buClr>
                <a:srgbClr val="4B3E21"/>
              </a:buClr>
              <a:buFont typeface="Wingdings" charset="2"/>
              <a:buChar char=""/>
            </a:pP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систематично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фізкультхвилинки</a:t>
            </a:r>
            <a:r>
              <a:rPr lang="ru-RU" sz="2400" b="0" strike="noStrike" spc="-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заняттях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840" indent="-285480" algn="just">
              <a:lnSpc>
                <a:spcPct val="100000"/>
              </a:lnSpc>
              <a:buClr>
                <a:srgbClr val="4B3E21"/>
              </a:buClr>
              <a:buFont typeface="Wingdings" charset="2"/>
              <a:buChar char=""/>
            </a:pP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оновлювати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санітарно-гігієнічних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гуртожитку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чергування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аудиторіях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840" indent="-285480" algn="just">
              <a:lnSpc>
                <a:spcPct val="100000"/>
              </a:lnSpc>
              <a:buClr>
                <a:srgbClr val="4B3E21"/>
              </a:buClr>
              <a:buFont typeface="Wingdings" charset="2"/>
              <a:buChar char=""/>
            </a:pP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удосконалити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систему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з батьками з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своєчасного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довідок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11560" y="728735"/>
            <a:ext cx="8111876" cy="57246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Забезпечити виконання наказової частини наказу по ліцею від 30 грудня 2025 року </a:t>
            </a:r>
          </a:p>
          <a:p>
            <a:pPr marL="0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№ 287-Н «Про організацію фізичного виховання учнів та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медико-педагогічний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контроль на уроках фізичної культури»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1187624" y="596708"/>
            <a:ext cx="7303336" cy="264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2800" b="1" i="1" strike="noStrike" spc="-1" dirty="0" smtClean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УХВАЛА ДО ПИТАННЯ 3:</a:t>
            </a:r>
            <a:endParaRPr lang="ru-RU" sz="1800" b="1" i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ліпак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" y="19218"/>
            <a:ext cx="9142379" cy="68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285920" y="214200"/>
            <a:ext cx="7499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РОБОТА  ПРЕДМЕТНИХ  КАФЕДР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4407840" y="3516840"/>
            <a:ext cx="4735080" cy="100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</a:t>
            </a:r>
            <a:r>
              <a:rPr lang="ru-RU" sz="2000" b="0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вчителів</a:t>
            </a:r>
            <a:r>
              <a:rPr lang="ru-RU" sz="2000" b="0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фізичної</a:t>
            </a:r>
            <a:r>
              <a:rPr lang="ru-RU" sz="2000" b="0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культури</a:t>
            </a:r>
            <a:r>
              <a:rPr lang="ru-RU" sz="2000" b="0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b="0" strike="noStrike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захисту</a:t>
            </a:r>
            <a:r>
              <a:rPr lang="ru-RU" sz="2000" b="0" strike="noStrike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України</a:t>
            </a:r>
            <a:r>
              <a:rPr lang="ru-RU" sz="2000" b="0" strike="noStrike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</a:t>
            </a:r>
            <a:r>
              <a:rPr lang="ru-RU" sz="2000" b="0" strike="noStrike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вихователів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993960" y="6019920"/>
            <a:ext cx="3959280" cy="6994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природничо-математичних дисциплін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993960" y="3009240"/>
            <a:ext cx="40413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іноземних мов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5280840" y="676080"/>
            <a:ext cx="37328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суспільно-гуманітарних дисциплін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 descr="C:\Users\Сліпак\Desktop\Колектив\зображення_viber_2023-03-16_16-09-01-1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639" y="4240854"/>
            <a:ext cx="3437901" cy="25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ліпак\Desktop\Колектив\DSC_04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69600"/>
            <a:ext cx="3686513" cy="24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ліпак\Desktop\Колектив\DSC_033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736" y="1375560"/>
            <a:ext cx="3417804" cy="22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ліпак\Desktop\Колектив\DSC_03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516840"/>
            <a:ext cx="3940296" cy="2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12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378798" y="4199297"/>
            <a:ext cx="4722792" cy="1521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uk-UA" sz="1600" dirty="0" smtClean="0">
                <a:latin typeface="Times New Roman"/>
                <a:ea typeface="Calibri"/>
              </a:rPr>
              <a:t>Зустріч </a:t>
            </a:r>
            <a:r>
              <a:rPr lang="uk-UA" sz="1600" dirty="0" err="1" smtClean="0">
                <a:latin typeface="Times New Roman"/>
                <a:ea typeface="Calibri"/>
              </a:rPr>
              <a:t>фасилітаторів</a:t>
            </a:r>
            <a:r>
              <a:rPr lang="uk-UA" sz="1600" dirty="0" smtClean="0">
                <a:latin typeface="Times New Roman"/>
                <a:ea typeface="Calibri"/>
              </a:rPr>
              <a:t> </a:t>
            </a:r>
            <a:r>
              <a:rPr lang="uk-UA" sz="1600" dirty="0" err="1" smtClean="0">
                <a:latin typeface="Times New Roman"/>
                <a:ea typeface="Calibri"/>
              </a:rPr>
              <a:t>проєкту</a:t>
            </a:r>
            <a:r>
              <a:rPr lang="uk-UA" sz="1600" dirty="0" smtClean="0">
                <a:latin typeface="Times New Roman"/>
                <a:ea typeface="Calibri"/>
              </a:rPr>
              <a:t> </a:t>
            </a:r>
            <a:r>
              <a:rPr lang="en-US" sz="1600" dirty="0" smtClean="0">
                <a:latin typeface="Times New Roman"/>
                <a:ea typeface="Calibri"/>
              </a:rPr>
              <a:t>SWITLO </a:t>
            </a:r>
            <a:r>
              <a:rPr lang="uk-UA" sz="1600" dirty="0" smtClean="0">
                <a:latin typeface="Times New Roman"/>
                <a:ea typeface="Calibri"/>
              </a:rPr>
              <a:t>у Чернігівській області (Л</a:t>
            </a:r>
            <a:r>
              <a:rPr lang="uk-UA" sz="1600" dirty="0">
                <a:latin typeface="Times New Roman"/>
                <a:ea typeface="Calibri"/>
              </a:rPr>
              <a:t>. Павлюк).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5292080" y="1052736"/>
            <a:ext cx="3712240" cy="2303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600" dirty="0" smtClean="0">
                <a:latin typeface="Times New Roman"/>
                <a:ea typeface="Calibri"/>
              </a:rPr>
              <a:t>Робота </a:t>
            </a:r>
            <a:r>
              <a:rPr lang="en-US" sz="1600" dirty="0" smtClean="0">
                <a:latin typeface="Times New Roman"/>
                <a:ea typeface="Calibri"/>
              </a:rPr>
              <a:t>TAG </a:t>
            </a:r>
            <a:r>
              <a:rPr lang="uk-UA" sz="1600" dirty="0" smtClean="0">
                <a:latin typeface="Times New Roman"/>
                <a:ea typeface="Calibri"/>
              </a:rPr>
              <a:t>групи вчителів англійської мови у межах </a:t>
            </a:r>
            <a:r>
              <a:rPr lang="uk-UA" sz="1600" dirty="0" err="1" smtClean="0">
                <a:latin typeface="Times New Roman"/>
                <a:ea typeface="Calibri"/>
              </a:rPr>
              <a:t>проєкту</a:t>
            </a:r>
            <a:r>
              <a:rPr lang="uk-UA" sz="1600" dirty="0" smtClean="0">
                <a:latin typeface="Times New Roman"/>
                <a:ea typeface="Calibri"/>
              </a:rPr>
              <a:t> </a:t>
            </a:r>
            <a:r>
              <a:rPr lang="en-US" dirty="0" smtClean="0">
                <a:latin typeface="Times New Roman"/>
                <a:ea typeface="Calibri"/>
              </a:rPr>
              <a:t>SWITLO</a:t>
            </a:r>
            <a:r>
              <a:rPr lang="uk-UA" dirty="0" smtClean="0">
                <a:latin typeface="Times New Roman"/>
                <a:ea typeface="Calibri"/>
              </a:rPr>
              <a:t> від Британської ради в Україні (координатор Л.Павлюк)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635120"/>
          </a:xfrm>
        </p:spPr>
        <p:txBody>
          <a:bodyPr/>
          <a:lstStyle/>
          <a:p>
            <a:pPr algn="ctr"/>
            <a:r>
              <a:rPr lang="uk-UA" sz="2800" b="1" i="1" dirty="0" smtClean="0"/>
              <a:t>Ділимося досвідом</a:t>
            </a:r>
            <a:endParaRPr lang="uk-UA" sz="2800" b="1" i="1" dirty="0"/>
          </a:p>
        </p:txBody>
      </p:sp>
      <p:pic>
        <p:nvPicPr>
          <p:cNvPr id="3" name="Picture 2" descr="C:\Users\Сліпак\Desktop\зображення_viber_2026-01-07_09-24-05-4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09218"/>
            <a:ext cx="3681204" cy="27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ліпак\Desktop\зображення_viber_2026-01-07_09-24-05-2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544" y="3008750"/>
            <a:ext cx="3487312" cy="26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577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тексту 4"/>
          <p:cNvSpPr>
            <a:spLocks noGrp="1"/>
          </p:cNvSpPr>
          <p:nvPr>
            <p:ph type="body"/>
          </p:nvPr>
        </p:nvSpPr>
        <p:spPr>
          <a:xfrm>
            <a:off x="251520" y="1340768"/>
            <a:ext cx="8424936" cy="1152128"/>
          </a:xfrm>
        </p:spPr>
        <p:txBody>
          <a:bodyPr/>
          <a:lstStyle/>
          <a:p>
            <a:pPr algn="ctr"/>
            <a:r>
              <a:rPr lang="uk-UA" dirty="0" smtClean="0">
                <a:effectLst/>
                <a:latin typeface="Times New Roman"/>
                <a:ea typeface="Calibri"/>
              </a:rPr>
              <a:t>Л.Павлюк стала </a:t>
            </a:r>
            <a:r>
              <a:rPr lang="uk-UA" dirty="0" err="1" smtClean="0">
                <a:effectLst/>
                <a:latin typeface="Times New Roman"/>
                <a:ea typeface="Calibri"/>
              </a:rPr>
              <a:t>експерткою</a:t>
            </a:r>
            <a:r>
              <a:rPr lang="uk-UA" dirty="0" smtClean="0">
                <a:effectLst/>
                <a:latin typeface="Times New Roman"/>
                <a:ea typeface="Calibri"/>
              </a:rPr>
              <a:t> з вивчення практичного досвіду учасників сертифікації – вчителів англійської мови.</a:t>
            </a:r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4907" y="188640"/>
            <a:ext cx="8229240" cy="1080120"/>
          </a:xfrm>
        </p:spPr>
        <p:txBody>
          <a:bodyPr/>
          <a:lstStyle/>
          <a:p>
            <a:pPr algn="ctr"/>
            <a:r>
              <a:rPr lang="uk-UA" sz="3200" i="1" dirty="0" smtClean="0">
                <a:latin typeface="Bahnschrift SemiBold" pitchFamily="34" charset="0"/>
              </a:rPr>
              <a:t>Ділимося досвідом</a:t>
            </a:r>
            <a:endParaRPr lang="uk-UA" sz="3200" i="1" dirty="0">
              <a:latin typeface="Bahnschrift SemiBold" pitchFamily="34" charset="0"/>
            </a:endParaRPr>
          </a:p>
        </p:txBody>
      </p:sp>
      <p:pic>
        <p:nvPicPr>
          <p:cNvPr id="1026" name="Picture 2" descr="C:\Users\Сліпак\Desktop\зображення_viber_2026-01-14_08-44-49-0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341" y="2276872"/>
            <a:ext cx="502169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кутник 2"/>
          <p:cNvSpPr/>
          <p:nvPr/>
        </p:nvSpPr>
        <p:spPr>
          <a:xfrm>
            <a:off x="2023342" y="5987824"/>
            <a:ext cx="5356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https://www.facebook.com/share/17TSrTTYjq/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41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820472" cy="1144588"/>
          </a:xfrm>
        </p:spPr>
        <p:txBody>
          <a:bodyPr/>
          <a:lstStyle/>
          <a:p>
            <a:pPr algn="ctr"/>
            <a:r>
              <a:rPr lang="uk-UA" sz="2800" dirty="0" smtClean="0"/>
              <a:t>Методична робота</a:t>
            </a:r>
            <a:br>
              <a:rPr lang="uk-UA" sz="2800" dirty="0" smtClean="0"/>
            </a:br>
            <a:r>
              <a:rPr lang="ru-RU" sz="2800" dirty="0" err="1" smtClean="0"/>
              <a:t>Тренінг</a:t>
            </a:r>
            <a:r>
              <a:rPr lang="ru-RU" sz="2800" dirty="0" smtClean="0"/>
              <a:t> </a:t>
            </a:r>
            <a:r>
              <a:rPr lang="ru-RU" sz="2800" dirty="0"/>
              <a:t>на тему «</a:t>
            </a:r>
            <a:r>
              <a:rPr lang="ru-RU" sz="2800" dirty="0" err="1"/>
              <a:t>Ментальне</a:t>
            </a:r>
            <a:r>
              <a:rPr lang="ru-RU" sz="2800" dirty="0"/>
              <a:t> </a:t>
            </a:r>
            <a:r>
              <a:rPr lang="ru-RU" sz="2800" dirty="0" err="1"/>
              <a:t>здоров’я</a:t>
            </a:r>
            <a:r>
              <a:rPr lang="ru-RU" sz="2800" dirty="0"/>
              <a:t> педагога»</a:t>
            </a:r>
            <a:endParaRPr lang="uk-UA" sz="2800" dirty="0"/>
          </a:p>
        </p:txBody>
      </p:sp>
      <p:pic>
        <p:nvPicPr>
          <p:cNvPr id="4098" name="Picture 2" descr="C:\Users\Сліпак\Desktop\зображення_viber_2026-01-07_10-46-59-9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202" y="2636912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Сліпак\Desktop\зображення_viber_2026-01-07_10-46-55-3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859250" cy="2144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ліпак\Desktop\зображення_viber_2026-01-07_10-48-19-1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224854"/>
            <a:ext cx="2976331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ліпак\Desktop\зображення_viber_2026-01-07_10-48-18-9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365103"/>
            <a:ext cx="3016176" cy="2147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ліпак\Desktop\зображення_viber_2026-01-07_10-46-54-39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3" y="4311414"/>
            <a:ext cx="2806535" cy="21049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9584</TotalTime>
  <Words>1982</Words>
  <Application>Microsoft Office PowerPoint</Application>
  <PresentationFormat>Екран (4:3)</PresentationFormat>
  <Paragraphs>361</Paragraphs>
  <Slides>52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52</vt:i4>
      </vt:variant>
    </vt:vector>
  </HeadingPairs>
  <TitlesOfParts>
    <vt:vector size="67" baseType="lpstr">
      <vt:lpstr>Arial</vt:lpstr>
      <vt:lpstr>Bahnschrift SemiBold</vt:lpstr>
      <vt:lpstr>Calibri</vt:lpstr>
      <vt:lpstr>DejaVu Sans</vt:lpstr>
      <vt:lpstr>Liberation Serif</vt:lpstr>
      <vt:lpstr>Lucida Sans Unicode</vt:lpstr>
      <vt:lpstr>Symbol</vt:lpstr>
      <vt:lpstr>Times New Roman</vt:lpstr>
      <vt:lpstr>Verdana</vt:lpstr>
      <vt:lpstr>Wingdings</vt:lpstr>
      <vt:lpstr>Wingdings 2</vt:lpstr>
      <vt:lpstr>Wingdings 3</vt:lpstr>
      <vt:lpstr>Office Theme</vt:lpstr>
      <vt:lpstr>Office Theme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Ділимося досвідом</vt:lpstr>
      <vt:lpstr>Ділимося досвідом</vt:lpstr>
      <vt:lpstr>Методична робота Тренінг на тему «Ментальне здоров’я педагога»</vt:lpstr>
      <vt:lpstr>Організація роботи опорної локації для проведення І етапу Всеукраїнських учнівських олімпіад з навчальних предметів на базі ліцею</vt:lpstr>
      <vt:lpstr>Впровадження у роботу закладу електронного журналу Мрія</vt:lpstr>
      <vt:lpstr>Презентація PowerPoint</vt:lpstr>
      <vt:lpstr>Освітня діяльність</vt:lpstr>
      <vt:lpstr>        Показники навчальної діяльності учнів</vt:lpstr>
      <vt:lpstr>Презентація PowerPoint</vt:lpstr>
      <vt:lpstr>Презентація PowerPoint</vt:lpstr>
      <vt:lpstr>Участь у конференціях </vt:lpstr>
      <vt:lpstr>Дар’я Шара, учениця 11 класу іноземної філології - переможниця II (обласного) етапу Всеукраїнської учнівської олімпіади з англійської мови (диплом І ступеня, учитель Л.Павлюк). Олеся Калайда, учениця 11 класу іноземної філології – переможниця у ХХV Всеукраїнському конкурсі учнівської творчості під гаслом «Об’єднаймося ж, брати мої!» (диплом ІІІ ступеня, учитель Н.Івахно)</vt:lpstr>
      <vt:lpstr>Олімпіади</vt:lpstr>
      <vt:lpstr> «Зачепінг»,  старший інспектор сектору «Служба освітньої безпеки» Ніжинського РУП ГУНП в Чернігівській області старший лейтенант поліції Дарʼя Яремченко </vt:lpstr>
      <vt:lpstr>Інформаційно-просвітницька зустріч із фахівцями Ніжинського міськрайонного відділу ДУ «Чернігівський обласний центр контролю та профілактики хвороб МОЗ України»</vt:lpstr>
      <vt:lpstr>Урок  «Безпечна дорога додому», вихователь А. Компанець</vt:lpstr>
      <vt:lpstr> «Повага починається зі слова: безбар’єрна комунікація з людьми з інвалідністю» за участю ветерана з Чернігівщини Максима Ященка, особи з інвалідністю внаслідок війни </vt:lpstr>
      <vt:lpstr>НОВОРІЧНИЙ ФЕСТИВАЛЬ ТАЛАНТІВ вихователі І. Гах,  Л. Кошова </vt:lpstr>
      <vt:lpstr>Костюмована вечірка, присвячена Хелловіну,  класні керівники Н. Полянська, Ю. Дерід, А. Компанець</vt:lpstr>
      <vt:lpstr>ПОСВЯТА В ЛІЦЕЇСТИ, класні керівники І. Гах,   А. Компанець, Ю.Дерід Н. Полянська, Л. Кошова, Ю. Болох </vt:lpstr>
      <vt:lpstr>Флешпривітаня «Мить дива для ліцейської родини», вихователі  І. Гах,  Л. Кошова</vt:lpstr>
      <vt:lpstr>Презентація збірки творів молодих письменників Чернігівщини  «Кава для двох»</vt:lpstr>
      <vt:lpstr>ВСЕСВІТНІЙ ДЕНЬ ПРИБИРАННЯ, вихователі І. Гах,  А. Компанець,  Н. Полянська,  Ю. Болох,  Л. Кошова</vt:lpstr>
      <vt:lpstr>Літературно-музична світлиця  «Слухаю твій голос…», вихователь  Н. Полянська</vt:lpstr>
      <vt:lpstr>Благодійна акція зі збору монет #PowerCoins на допомогу для тварин, які постраждали внаслідок війни</vt:lpstr>
      <vt:lpstr> Благодійна акція  «Подаруй частинку добра – стань Миколаєм для ЗСУ!» </vt:lpstr>
      <vt:lpstr>День захисників і захисниць України, покладання квітів на Алеї Слави</vt:lpstr>
      <vt:lpstr>Спортивні змагання  «Козацькі розваги», вчитель  В. Боровик</vt:lpstr>
      <vt:lpstr>Змагання зі стрільби з пневматичної гвинтівки, вчитель І. Кирєєв</vt:lpstr>
      <vt:lpstr>Відеоролик «30 листопада – Всесвітній день домашніх тварин», вихователь Л. Кошова</vt:lpstr>
      <vt:lpstr>Презентація PowerPoint</vt:lpstr>
      <vt:lpstr>Презентація PowerPoint</vt:lpstr>
      <vt:lpstr> МАТЕРІАЛЬНО-ТЕХНІЧНА БАЗА Звіт про придбані матеріали за вересень-грудень 2025 р. </vt:lpstr>
      <vt:lpstr>Презентація PowerPoint</vt:lpstr>
      <vt:lpstr>ЛІЦЕЙ У СОЦМЕРЕЖАХ</vt:lpstr>
      <vt:lpstr>ПЛАНУЄМО:</vt:lpstr>
      <vt:lpstr>УХВАЛА ДО ПИТАННЯ 1: </vt:lpstr>
      <vt:lpstr>Презентація PowerPoint</vt:lpstr>
      <vt:lpstr>Презентація PowerPoint</vt:lpstr>
      <vt:lpstr>Для вчителів:</vt:lpstr>
      <vt:lpstr>Для батьків:</vt:lpstr>
      <vt:lpstr>Для учнів:</vt:lpstr>
      <vt:lpstr>УХВАЛА ДО ПИТАННЯ 2: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Учень</dc:creator>
  <dc:description/>
  <cp:lastModifiedBy>Лаборант</cp:lastModifiedBy>
  <cp:revision>843</cp:revision>
  <cp:lastPrinted>2019-01-08T06:27:27Z</cp:lastPrinted>
  <dcterms:created xsi:type="dcterms:W3CDTF">2015-01-06T07:03:33Z</dcterms:created>
  <dcterms:modified xsi:type="dcterms:W3CDTF">2026-01-15T10:41:11Z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56</vt:i4>
  </property>
</Properties>
</file>