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52"/>
  </p:notesMasterIdLst>
  <p:sldIdLst>
    <p:sldId id="256" r:id="rId5"/>
    <p:sldId id="257" r:id="rId6"/>
    <p:sldId id="258" r:id="rId7"/>
    <p:sldId id="259" r:id="rId8"/>
    <p:sldId id="260" r:id="rId9"/>
    <p:sldId id="284" r:id="rId10"/>
    <p:sldId id="261" r:id="rId11"/>
    <p:sldId id="317" r:id="rId12"/>
    <p:sldId id="314" r:id="rId13"/>
    <p:sldId id="333" r:id="rId14"/>
    <p:sldId id="319" r:id="rId15"/>
    <p:sldId id="262" r:id="rId16"/>
    <p:sldId id="263" r:id="rId17"/>
    <p:sldId id="264" r:id="rId18"/>
    <p:sldId id="265" r:id="rId19"/>
    <p:sldId id="316" r:id="rId20"/>
    <p:sldId id="327" r:id="rId21"/>
    <p:sldId id="267" r:id="rId22"/>
    <p:sldId id="324" r:id="rId23"/>
    <p:sldId id="268" r:id="rId24"/>
    <p:sldId id="322" r:id="rId25"/>
    <p:sldId id="269" r:id="rId26"/>
    <p:sldId id="270" r:id="rId27"/>
    <p:sldId id="273" r:id="rId28"/>
    <p:sldId id="326" r:id="rId29"/>
    <p:sldId id="271" r:id="rId30"/>
    <p:sldId id="277" r:id="rId31"/>
    <p:sldId id="283" r:id="rId32"/>
    <p:sldId id="285" r:id="rId33"/>
    <p:sldId id="286" r:id="rId34"/>
    <p:sldId id="318" r:id="rId35"/>
    <p:sldId id="325" r:id="rId36"/>
    <p:sldId id="287" r:id="rId37"/>
    <p:sldId id="292" r:id="rId38"/>
    <p:sldId id="293" r:id="rId39"/>
    <p:sldId id="294" r:id="rId40"/>
    <p:sldId id="299" r:id="rId41"/>
    <p:sldId id="328" r:id="rId42"/>
    <p:sldId id="301" r:id="rId43"/>
    <p:sldId id="331" r:id="rId44"/>
    <p:sldId id="302" r:id="rId45"/>
    <p:sldId id="303" r:id="rId46"/>
    <p:sldId id="304" r:id="rId47"/>
    <p:sldId id="320" r:id="rId48"/>
    <p:sldId id="332" r:id="rId49"/>
    <p:sldId id="310" r:id="rId50"/>
    <p:sldId id="312" r:id="rId51"/>
  </p:sldIdLst>
  <p:sldSz cx="9144000" cy="6858000" type="screen4x3"/>
  <p:notesSz cx="6797675" cy="992663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18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7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&lt;заголовок&gt;</a:t>
            </a:r>
          </a:p>
        </p:txBody>
      </p:sp>
      <p:sp>
        <p:nvSpPr>
          <p:cNvPr id="17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</a:p>
        </p:txBody>
      </p:sp>
      <p:sp>
        <p:nvSpPr>
          <p:cNvPr id="17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</a:p>
        </p:txBody>
      </p:sp>
      <p:sp>
        <p:nvSpPr>
          <p:cNvPr id="17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33241F1-FFDA-4B09-893F-682E38064F38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‹№›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6221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</p:spPr>
        <p:txBody>
          <a:bodyPr lIns="92160" tIns="46080" rIns="92160" bIns="4608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6" name="CustomShape 2"/>
          <p:cNvSpPr/>
          <p:nvPr/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lnSpc>
                <a:spcPct val="100000"/>
              </a:lnSpc>
            </a:pPr>
            <a:fld id="{3F333A8D-F106-445A-A461-48A3B0FD05D7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3241F1-FFDA-4B09-893F-682E38064F38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536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</p:spPr>
        <p:txBody>
          <a:bodyPr lIns="92160" tIns="46080" rIns="92160" bIns="4608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8" name="CustomShape 2"/>
          <p:cNvSpPr/>
          <p:nvPr/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lnSpc>
                <a:spcPct val="100000"/>
              </a:lnSpc>
            </a:pPr>
            <a:fld id="{B9A875AE-3B28-4791-B6A0-4BE17DF76F20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36</a:t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Рисунок 4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2" name="Рисунок 4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Рисунок 8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3" name="Рисунок 82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" name="Рисунок 12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Рисунок 16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68" name="Рисунок 16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-815760" y="-815760"/>
            <a:ext cx="1638000" cy="16380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168840" y="21240"/>
            <a:ext cx="1701360" cy="170136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 rot="2315400">
            <a:off x="182880" y="1054440"/>
            <a:ext cx="1125000" cy="1101960"/>
          </a:xfrm>
          <a:prstGeom prst="donut">
            <a:avLst>
              <a:gd name="adj" fmla="val 11833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1013040" y="0"/>
            <a:ext cx="813024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1014840" y="0"/>
            <a:ext cx="7236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921600" y="1413720"/>
            <a:ext cx="209520" cy="209520"/>
          </a:xfrm>
          <a:prstGeom prst="ellipse">
            <a:avLst/>
          </a:prstGeom>
          <a:gradFill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lin ang="0"/>
          </a:gradFill>
          <a:ln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1157040" y="1344960"/>
            <a:ext cx="63360" cy="63360"/>
          </a:xfrm>
          <a:prstGeom prst="ellipse">
            <a:avLst/>
          </a:prstGeom>
          <a:noFill/>
          <a:ln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1435680" y="274680"/>
            <a:ext cx="749736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-815760" y="-815760"/>
            <a:ext cx="1638000" cy="16380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4" name="CustomShape 2"/>
          <p:cNvSpPr/>
          <p:nvPr/>
        </p:nvSpPr>
        <p:spPr>
          <a:xfrm>
            <a:off x="168840" y="21240"/>
            <a:ext cx="1701360" cy="170136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" name="CustomShape 3"/>
          <p:cNvSpPr/>
          <p:nvPr/>
        </p:nvSpPr>
        <p:spPr>
          <a:xfrm rot="2315400">
            <a:off x="182880" y="1054440"/>
            <a:ext cx="1125000" cy="1101960"/>
          </a:xfrm>
          <a:prstGeom prst="donut">
            <a:avLst>
              <a:gd name="adj" fmla="val 11833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6" name="CustomShape 4"/>
          <p:cNvSpPr/>
          <p:nvPr/>
        </p:nvSpPr>
        <p:spPr>
          <a:xfrm>
            <a:off x="1013040" y="0"/>
            <a:ext cx="813024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7" name="CustomShape 5"/>
          <p:cNvSpPr/>
          <p:nvPr/>
        </p:nvSpPr>
        <p:spPr>
          <a:xfrm>
            <a:off x="1014840" y="0"/>
            <a:ext cx="7236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8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49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-815760" y="-815760"/>
            <a:ext cx="1638000" cy="16380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5" name="CustomShape 2"/>
          <p:cNvSpPr/>
          <p:nvPr/>
        </p:nvSpPr>
        <p:spPr>
          <a:xfrm>
            <a:off x="168840" y="21240"/>
            <a:ext cx="1701360" cy="170136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6" name="CustomShape 3"/>
          <p:cNvSpPr/>
          <p:nvPr/>
        </p:nvSpPr>
        <p:spPr>
          <a:xfrm rot="2315400">
            <a:off x="182880" y="1054440"/>
            <a:ext cx="1125000" cy="1101960"/>
          </a:xfrm>
          <a:prstGeom prst="donut">
            <a:avLst>
              <a:gd name="adj" fmla="val 11833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7" name="CustomShape 4"/>
          <p:cNvSpPr/>
          <p:nvPr/>
        </p:nvSpPr>
        <p:spPr>
          <a:xfrm>
            <a:off x="1013040" y="0"/>
            <a:ext cx="813024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8" name="CustomShape 5"/>
          <p:cNvSpPr/>
          <p:nvPr/>
        </p:nvSpPr>
        <p:spPr>
          <a:xfrm>
            <a:off x="1014840" y="0"/>
            <a:ext cx="7236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9" name="PlaceHolder 6"/>
          <p:cNvSpPr>
            <a:spLocks noGrp="1"/>
          </p:cNvSpPr>
          <p:nvPr>
            <p:ph type="title"/>
          </p:nvPr>
        </p:nvSpPr>
        <p:spPr>
          <a:xfrm>
            <a:off x="1435680" y="274680"/>
            <a:ext cx="749736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1435680" y="1447920"/>
            <a:ext cx="3658320" cy="47998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  <p:sp>
        <p:nvSpPr>
          <p:cNvPr id="91" name="PlaceHolder 8"/>
          <p:cNvSpPr>
            <a:spLocks noGrp="1"/>
          </p:cNvSpPr>
          <p:nvPr>
            <p:ph type="body"/>
          </p:nvPr>
        </p:nvSpPr>
        <p:spPr>
          <a:xfrm>
            <a:off x="5277600" y="1447920"/>
            <a:ext cx="3658320" cy="47998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-815760" y="-815760"/>
            <a:ext cx="1638000" cy="16380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7" name="CustomShape 2"/>
          <p:cNvSpPr/>
          <p:nvPr/>
        </p:nvSpPr>
        <p:spPr>
          <a:xfrm>
            <a:off x="168840" y="21240"/>
            <a:ext cx="1701360" cy="170136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8" name="CustomShape 3"/>
          <p:cNvSpPr/>
          <p:nvPr/>
        </p:nvSpPr>
        <p:spPr>
          <a:xfrm rot="2315400">
            <a:off x="182880" y="1054440"/>
            <a:ext cx="1125000" cy="1101960"/>
          </a:xfrm>
          <a:prstGeom prst="donut">
            <a:avLst>
              <a:gd name="adj" fmla="val 11833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9" name="CustomShape 4"/>
          <p:cNvSpPr/>
          <p:nvPr/>
        </p:nvSpPr>
        <p:spPr>
          <a:xfrm>
            <a:off x="1013040" y="0"/>
            <a:ext cx="813024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0" name="CustomShape 5"/>
          <p:cNvSpPr/>
          <p:nvPr/>
        </p:nvSpPr>
        <p:spPr>
          <a:xfrm>
            <a:off x="1014840" y="0"/>
            <a:ext cx="7236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1" name="CustomShape 6"/>
          <p:cNvSpPr/>
          <p:nvPr/>
        </p:nvSpPr>
        <p:spPr>
          <a:xfrm>
            <a:off x="921600" y="1413720"/>
            <a:ext cx="209520" cy="209520"/>
          </a:xfrm>
          <a:prstGeom prst="ellipse">
            <a:avLst/>
          </a:prstGeom>
          <a:gradFill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lin ang="0"/>
          </a:gradFill>
          <a:ln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2" name="CustomShape 7"/>
          <p:cNvSpPr/>
          <p:nvPr/>
        </p:nvSpPr>
        <p:spPr>
          <a:xfrm>
            <a:off x="1157040" y="1344960"/>
            <a:ext cx="63360" cy="63360"/>
          </a:xfrm>
          <a:prstGeom prst="ellipse">
            <a:avLst/>
          </a:prstGeom>
          <a:noFill/>
          <a:ln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3" name="PlaceHolder 8"/>
          <p:cNvSpPr>
            <a:spLocks noGrp="1"/>
          </p:cNvSpPr>
          <p:nvPr>
            <p:ph type="title"/>
          </p:nvPr>
        </p:nvSpPr>
        <p:spPr>
          <a:xfrm>
            <a:off x="1435680" y="274680"/>
            <a:ext cx="749736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domainvectors.org/ru/%D0%B1%D0%B5%D1%81%D0%BF%D0%BB%D0%B0%D1%82%D0%BD%D1%8B%D0%B5-%D0%B2%D0%B5%D0%BA%D1%82%D0%BE%D1%80%D1%8B/%D0%91%D0%BB%D0%BE%D0%BA%D0%BD%D0%BE%D1%82-%D0%B8-%D1%80%D1%83%D1%87%D0%BA%D0%B0-%D0%B2%D0%B5%D0%BA%D1%82%D0" TargetMode="External"/><Relationship Id="rId2" Type="http://schemas.openxmlformats.org/officeDocument/2006/relationships/hyperlink" Target="http://muzico.ru/music/%D0%BA%D0%BB%D0%B0%D1%81%D0%B8%D1%87%D0%BD%D0%B0+%D0%BC%D1%83%D0%B7%D0%B8%D0%BA%D0%B0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file:///C:\Users\%D0%A3%D1%87%D0%B5%D0%BD%D1%8C\Desktop\%BE%D1%80%D0%BD%D0%BE%D0%B5-%D0%B8%D0%B7%D0%BE%D0%B1%D1%80%D0%B0%D0%B6%D0%B5%D0%BD%D0%B8%D0%B5\7492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1812960" y="5346000"/>
            <a:ext cx="6048000" cy="151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27360"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ПЕДАГОГІЧНА РАДА №1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СІЧЕНЬ, </a:t>
            </a:r>
            <a:r>
              <a:rPr lang="ru-RU" sz="24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2021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5" name="Picture 2"/>
          <p:cNvPicPr/>
          <p:nvPr/>
        </p:nvPicPr>
        <p:blipFill>
          <a:blip r:embed="rId3"/>
          <a:stretch/>
        </p:blipFill>
        <p:spPr>
          <a:xfrm>
            <a:off x="1115640" y="116640"/>
            <a:ext cx="7442640" cy="5209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5511944" y="202320"/>
            <a:ext cx="3632055" cy="2834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 </a:t>
            </a:r>
            <a:r>
              <a:rPr lang="ru-RU" sz="2000" b="1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Обласній</a:t>
            </a:r>
            <a:r>
              <a:rPr lang="ru-RU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мовно-літературна</a:t>
            </a:r>
            <a:r>
              <a:rPr lang="ru-RU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конференція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2000" b="1" spc="-1" dirty="0" smtClean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r>
              <a:rPr lang="ru-RU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16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Чернігів</a:t>
            </a:r>
            <a:r>
              <a:rPr lang="ru-RU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18 </a:t>
            </a:r>
            <a:r>
              <a:rPr lang="ru-RU" sz="16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грудня</a:t>
            </a:r>
            <a:r>
              <a:rPr lang="ru-RU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2020, Басиста </a:t>
            </a:r>
            <a:r>
              <a:rPr lang="ru-RU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Яна, Купа </a:t>
            </a:r>
            <a:r>
              <a:rPr lang="ru-RU" sz="16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Дарина</a:t>
            </a:r>
            <a:r>
              <a:rPr lang="ru-RU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– </a:t>
            </a:r>
            <a:r>
              <a:rPr lang="ru-RU" sz="1600" i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вчитель</a:t>
            </a:r>
            <a:r>
              <a:rPr lang="ru-RU" sz="1600" i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Ю. Бондаренко</a:t>
            </a:r>
            <a:r>
              <a:rPr lang="ru-RU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; Костюченко Назар – </a:t>
            </a:r>
            <a:r>
              <a:rPr lang="ru-RU" sz="1600" i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вчитель</a:t>
            </a:r>
            <a:r>
              <a:rPr lang="ru-RU" sz="1600" i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А. </a:t>
            </a:r>
            <a:r>
              <a:rPr lang="ru-RU" sz="1600" i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Кайдаш</a:t>
            </a:r>
            <a:r>
              <a:rPr lang="ru-RU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; </a:t>
            </a:r>
            <a:r>
              <a:rPr lang="ru-RU" sz="16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Сидорчук</a:t>
            </a:r>
            <a:r>
              <a:rPr lang="ru-RU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Ольга –  </a:t>
            </a:r>
            <a:r>
              <a:rPr lang="ru-RU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</a:t>
            </a:r>
            <a:r>
              <a:rPr lang="ru-RU" sz="1600" i="1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вчитель</a:t>
            </a:r>
            <a:r>
              <a:rPr lang="ru-RU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i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</a:t>
            </a:r>
            <a:r>
              <a:rPr lang="ru-RU" sz="1600" i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Бойко</a:t>
            </a:r>
            <a:r>
              <a:rPr lang="ru-RU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). 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026" name="Picture 2" descr="C:\Users\Сліпак\Downloads\ман.конференція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3036600"/>
            <a:ext cx="6871997" cy="366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098" y="202320"/>
            <a:ext cx="5394924" cy="284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6683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1187624" y="202320"/>
            <a:ext cx="7560840" cy="180064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0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ІV </a:t>
            </a:r>
            <a:r>
              <a:rPr lang="ru-RU" sz="20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Всеукраїнська</a:t>
            </a:r>
            <a:r>
              <a:rPr lang="ru-RU" sz="20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науково</a:t>
            </a:r>
            <a:r>
              <a:rPr lang="ru-RU" sz="20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-практична </a:t>
            </a:r>
            <a:r>
              <a:rPr lang="ru-RU" sz="20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конференція</a:t>
            </a:r>
            <a:r>
              <a:rPr lang="ru-RU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онлайн «АКТУАЛЬНІ ПРОБЛЕМИ РОЗВИТКУ ДЕРЖАВИ І ПРАВА: ІСТОРИКО-ПРАВОВИЙ ДИСКУРС»</a:t>
            </a:r>
          </a:p>
          <a:p>
            <a:pPr algn="ctr"/>
            <a:r>
              <a:rPr lang="ru-RU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(4 </a:t>
            </a:r>
            <a:r>
              <a:rPr lang="ru-RU" sz="16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грудня</a:t>
            </a:r>
            <a:r>
              <a:rPr lang="ru-RU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2020, </a:t>
            </a:r>
            <a:r>
              <a:rPr lang="ru-RU" sz="16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О.Дудченко</a:t>
            </a:r>
            <a:r>
              <a:rPr lang="ru-RU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467" y="2002969"/>
            <a:ext cx="7721833" cy="473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6460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5436096" y="454680"/>
            <a:ext cx="349560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ОСВІТНЯ ДІЯЛЬНІСТЬ</a:t>
            </a:r>
            <a:endParaRPr lang="ru-RU" sz="3200" b="1" strike="noStrike" spc="-1" dirty="0">
              <a:solidFill>
                <a:srgbClr val="572314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4602240" y="6120"/>
            <a:ext cx="4427280" cy="136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TextShape 3"/>
          <p:cNvSpPr txBox="1"/>
          <p:nvPr/>
        </p:nvSpPr>
        <p:spPr>
          <a:xfrm>
            <a:off x="5544000" y="432000"/>
            <a:ext cx="280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1"/>
          <p:cNvSpPr/>
          <p:nvPr/>
        </p:nvSpPr>
        <p:spPr>
          <a:xfrm>
            <a:off x="1164000" y="3221400"/>
            <a:ext cx="349560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Навчаємося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16632"/>
            <a:ext cx="5040560" cy="301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214" y="3553289"/>
            <a:ext cx="4900951" cy="306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539552" y="0"/>
            <a:ext cx="8604448" cy="71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Якість</a:t>
            </a:r>
            <a:r>
              <a:rPr lang="ru-RU" sz="28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освіти</a:t>
            </a:r>
            <a:r>
              <a:rPr lang="ru-RU" sz="28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– </a:t>
            </a:r>
            <a:r>
              <a:rPr lang="ru-RU" sz="2800" b="1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основний</a:t>
            </a:r>
            <a:r>
              <a:rPr lang="ru-RU" sz="28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вектор </a:t>
            </a:r>
            <a:r>
              <a:rPr lang="ru-RU" sz="2800" b="1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діяльності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196" name="Table 2"/>
          <p:cNvGraphicFramePr/>
          <p:nvPr>
            <p:extLst>
              <p:ext uri="{D42A27DB-BD31-4B8C-83A1-F6EECF244321}">
                <p14:modId xmlns:p14="http://schemas.microsoft.com/office/powerpoint/2010/main" val="2881658259"/>
              </p:ext>
            </p:extLst>
          </p:nvPr>
        </p:nvGraphicFramePr>
        <p:xfrm>
          <a:off x="1331640" y="548680"/>
          <a:ext cx="7416360" cy="6186240"/>
        </p:xfrm>
        <a:graphic>
          <a:graphicData uri="http://schemas.openxmlformats.org/drawingml/2006/table">
            <a:tbl>
              <a:tblPr/>
              <a:tblGrid>
                <a:gridCol w="824040"/>
                <a:gridCol w="4050360"/>
                <a:gridCol w="1118880"/>
                <a:gridCol w="1423080"/>
              </a:tblGrid>
              <a:tr h="2944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№ п/п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Зведена</a:t>
                      </a: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інформація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Учнів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30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І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На початок І семестру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180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100 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7718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Вибуло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-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-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9089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Прибуло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-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-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8588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ІІ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Закінчило</a:t>
                      </a: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 І семестр. </a:t>
                      </a:r>
                      <a:r>
                        <a:rPr lang="ru-RU" sz="12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усього</a:t>
                      </a: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учнів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180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808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11 </a:t>
                      </a:r>
                      <a:r>
                        <a:rPr lang="ru-RU" sz="1200" b="0" strike="noStrike" spc="-1" dirty="0" err="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клас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90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7587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ru-RU" sz="1200" b="0" strike="noStrike" spc="-1" dirty="0" err="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itchFamily="18" charset="0"/>
                          <a:cs typeface="Times New Roman" pitchFamily="18" charset="0"/>
                        </a:rPr>
                        <a:t>клас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90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100 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70864">
                <a:tc gridSpan="4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10 </a:t>
                      </a:r>
                      <a:r>
                        <a:rPr lang="ru-RU" sz="1200" b="1" strike="noStrike" spc="-1" dirty="0" err="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клас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2930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ІІІ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Закінчило І семестр на високому рівні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1700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uk-UA" sz="1200" b="0" strike="noStrike" spc="-1" noProof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достатньому рівні </a:t>
                      </a:r>
                      <a:endParaRPr lang="uk-UA" sz="1200" b="0" strike="noStrike" spc="-1" noProof="0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67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74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uk-UA" sz="1200" b="0" strike="noStrike" spc="-1" noProof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середньому рівні</a:t>
                      </a:r>
                      <a:endParaRPr lang="uk-UA" sz="1200" b="0" strike="noStrike" spc="-1" noProof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444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uk-UA" sz="1200" b="0" strike="noStrike" spc="-1" noProof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початковому рівні</a:t>
                      </a:r>
                      <a:endParaRPr lang="uk-UA" sz="1200" b="0" strike="noStrike" spc="-1" noProof="0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44384">
                <a:tc gridSpan="4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11 </a:t>
                      </a:r>
                      <a:r>
                        <a:rPr lang="ru-RU" sz="1200" b="1" strike="noStrike" spc="-1" dirty="0" err="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клас</a:t>
                      </a: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2930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ІV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Закінчило</a:t>
                      </a: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 І семестр  на </a:t>
                      </a:r>
                      <a:r>
                        <a:rPr lang="ru-RU" sz="12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високому</a:t>
                      </a: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рівні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30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45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30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31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30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на початковому рівні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23656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Разом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3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V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Закінчило І семестр  на високому рівні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072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112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62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209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47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3340"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30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на початковому </a:t>
                      </a:r>
                      <a:r>
                        <a:rPr lang="ru-RU" sz="12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рівні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51435"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1204272" y="228240"/>
            <a:ext cx="7694503" cy="6084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27360"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ВНУТРІШНІЙ МОНІТОРИНГ ЯКОСТІ ОСВІТИ </a:t>
            </a:r>
          </a:p>
          <a:p>
            <a:pPr marL="27360">
              <a:lnSpc>
                <a:spcPct val="100000"/>
              </a:lnSpc>
            </a:pPr>
            <a:endParaRPr lang="ru-RU" sz="2400" strike="noStrike" spc="-1" dirty="0" smtClean="0">
              <a:solidFill>
                <a:srgbClr val="5F4A3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7360" algn="ctr">
              <a:lnSpc>
                <a:spcPct val="100000"/>
              </a:lnSpc>
            </a:pPr>
            <a:r>
              <a:rPr lang="ru-RU" sz="2400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</a:t>
            </a:r>
            <a:r>
              <a:rPr lang="uk-UA" sz="24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директорські контрольні роботи</a:t>
            </a:r>
            <a:r>
              <a:rPr lang="ru-RU" sz="24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1170803" y="1484784"/>
            <a:ext cx="7571880" cy="48084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216000" indent="-215640" algn="just">
              <a:buClr>
                <a:srgbClr val="3B1D15"/>
              </a:buClr>
              <a:buFont typeface="Wingdings" charset="2"/>
              <a:buChar char=""/>
            </a:pP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uk-UA" sz="2000" b="1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української мови 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159 (96%) учнів продемонстрували високий і достатній рівень знань, 7 (4%) – середній рівень. </a:t>
            </a:r>
          </a:p>
          <a:p>
            <a:pPr marL="216000" indent="-215640" algn="just">
              <a:buClr>
                <a:srgbClr val="3B1D15"/>
              </a:buClr>
              <a:buFont typeface="Wingdings" charset="2"/>
              <a:buChar char=""/>
            </a:pP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 </a:t>
            </a:r>
            <a:r>
              <a:rPr lang="uk-UA" sz="2000" b="1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української літератури 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125 (75%) учнів продемонстрували високий і достатній рівень знань, 40 (24%) – середній рівень, 1 учень (Є. </a:t>
            </a:r>
            <a:r>
              <a:rPr lang="uk-UA" sz="2000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Євтушок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 (0,6 %) – початковий рівень. </a:t>
            </a:r>
          </a:p>
          <a:p>
            <a:pPr marL="216000" indent="-215640" algn="just">
              <a:buClr>
                <a:srgbClr val="3B1D15"/>
              </a:buClr>
              <a:buFont typeface="Wingdings" charset="2"/>
              <a:buChar char=""/>
            </a:pP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 </a:t>
            </a:r>
            <a:r>
              <a:rPr lang="uk-UA" sz="2000" b="1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англійської мови 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44 (80%) учнів продемонстрували високий і достатній рівень знань, 11 (20%) – середній рівень. </a:t>
            </a:r>
          </a:p>
          <a:p>
            <a:pPr marL="216000" indent="-215640" algn="just">
              <a:buClr>
                <a:srgbClr val="3B1D15"/>
              </a:buClr>
              <a:buFont typeface="Wingdings" charset="2"/>
              <a:buChar char=""/>
            </a:pP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 </a:t>
            </a:r>
            <a:r>
              <a:rPr lang="uk-UA" sz="2000" b="1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історії України 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49 (91%) учнів контрольну роботу виконали на високому й достатньому рівнях, 5 учнів, що становить 9% – на середньому рівні. </a:t>
            </a:r>
          </a:p>
          <a:p>
            <a:pPr marL="216000" indent="-215640" algn="just">
              <a:buClr>
                <a:srgbClr val="3B1D15"/>
              </a:buClr>
              <a:buFont typeface="Wingdings" charset="2"/>
              <a:buChar char=""/>
            </a:pP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 </a:t>
            </a:r>
            <a:r>
              <a:rPr lang="uk-UA" sz="2000" b="1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математики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25 учнів (48%) продемонстрували високий і достатній рівень знань, 28 (52%) – середній рівень</a:t>
            </a:r>
            <a:r>
              <a:rPr lang="ru-RU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  <a:endParaRPr lang="ru-RU" sz="20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r>
              <a:rPr lang="uk-UA" sz="2000" b="0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</a:t>
            </a:r>
            <a:r>
              <a:rPr lang="uk-UA" sz="24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Зріз знань із української мови:</a:t>
            </a:r>
          </a:p>
          <a:p>
            <a:pPr lvl="0" algn="just"/>
            <a:r>
              <a:rPr lang="uk-UA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 клас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9 учнів (13%) - високий рівень, 49 (69%) – достатній, 13 (18%) – середній рівень;</a:t>
            </a:r>
            <a:endParaRPr lang="uk-UA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0" algn="just"/>
            <a:r>
              <a:rPr lang="uk-UA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 клас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27 учнів (19%) – високий,  47 (65%) – достатній, 7 (10%) – середній рівень</a:t>
            </a:r>
            <a:endParaRPr lang="uk-UA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3"/>
          <p:cNvSpPr/>
          <p:nvPr/>
        </p:nvSpPr>
        <p:spPr>
          <a:xfrm>
            <a:off x="0" y="43920"/>
            <a:ext cx="183960" cy="368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1259640" y="311400"/>
            <a:ext cx="6922440" cy="123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800" b="1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Зведений</a:t>
            </a:r>
            <a:r>
              <a:rPr lang="ru-RU" sz="28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облік</a:t>
            </a:r>
            <a:r>
              <a:rPr lang="ru-RU" sz="28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пропусків</a:t>
            </a:r>
            <a:r>
              <a:rPr lang="ru-RU" sz="28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занять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0000"/>
              </a:lnSpc>
            </a:pPr>
            <a:r>
              <a:rPr lang="ru-RU" sz="28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за І семестр </a:t>
            </a:r>
            <a:r>
              <a:rPr lang="ru-RU" sz="28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2020-2021 </a:t>
            </a:r>
            <a:r>
              <a:rPr lang="ru-RU" sz="2800" b="1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н.р</a:t>
            </a:r>
            <a:r>
              <a:rPr lang="ru-RU" sz="28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01" name="Table 2"/>
          <p:cNvGraphicFramePr/>
          <p:nvPr>
            <p:extLst>
              <p:ext uri="{D42A27DB-BD31-4B8C-83A1-F6EECF244321}">
                <p14:modId xmlns:p14="http://schemas.microsoft.com/office/powerpoint/2010/main" val="2206125259"/>
              </p:ext>
            </p:extLst>
          </p:nvPr>
        </p:nvGraphicFramePr>
        <p:xfrm>
          <a:off x="1259640" y="1772640"/>
          <a:ext cx="7632360" cy="4464000"/>
        </p:xfrm>
        <a:graphic>
          <a:graphicData uri="http://schemas.openxmlformats.org/drawingml/2006/table">
            <a:tbl>
              <a:tblPr/>
              <a:tblGrid>
                <a:gridCol w="1855800"/>
                <a:gridCol w="1925280"/>
                <a:gridCol w="1925280"/>
                <a:gridCol w="1926000"/>
              </a:tblGrid>
              <a:tr h="637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Класи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13968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Усього пропусків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3968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(%)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Надано документів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через хворобу (%)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Інші причини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(%)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</a:tr>
              <a:tr h="63756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11 мат.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1072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(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6,2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1056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(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98,5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16(1,5%)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</a:tr>
              <a:tr h="63756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11 ін. філ.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1316 (7,6%)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1280 (91,6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110 (8,4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</a:tr>
              <a:tr h="63756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11 укр. філ.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1148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(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6,2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1148 (100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0 (0%)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</a:tr>
              <a:tr h="63756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 ін. філ.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770  (4,5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620  (80,5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144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(19,5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</a:tr>
              <a:tr h="63756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 укр. філ.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866 (5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658 (76%)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150 (24%)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</a:tr>
              <a:tr h="63864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  мат.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546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8</a:t>
                      </a:r>
                      <a:r>
                        <a:rPr lang="uk-UA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,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9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1352 (87,5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194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(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Calibri"/>
                        </a:rPr>
                        <a:t>12,5%)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1547664" y="188640"/>
            <a:ext cx="6922440" cy="7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sz="28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ПОЗАУРОЧНА ДІЯЛЬНІСТЬ</a:t>
            </a: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043608" y="908720"/>
            <a:ext cx="8100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</a:rPr>
              <a:t>СПЕЦКУРСИ –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 «Практикум із синтаксису української мови 10-11 клас», «Англійська мова для ділового спілкування», «Креслення», «Розв’язування задач з параметрами»; 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</a:rPr>
              <a:t>ФАКУЛЬТАТИВИ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 – «Дебати (англійська мова)», «Стилістика сучасної української мови»; 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</a:rPr>
              <a:t>ГУРТКИ ЗА ІНТЕРЕСАМИ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 – «Англійська мова», «Плетіння бісером», «Моя майбутня професія», «Електронна фотографія», «Що? Де? Коли?», «Юний захисник Вітчизни», «Юні екскурсоводи», «Психологія», «Театральний», «Хореографія»,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247943"/>
            <a:ext cx="4464496" cy="334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4956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3852189" y="0"/>
            <a:ext cx="5256585" cy="575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Виховна</a:t>
            </a:r>
            <a:r>
              <a:rPr lang="ru-RU" sz="32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робота в </a:t>
            </a:r>
            <a:r>
              <a:rPr lang="ru-RU" sz="3200" b="1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ліцеї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5169387" y="692696"/>
            <a:ext cx="3785400" cy="204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ХУДОЖНЬО-ЕСТЕТИЧНЕ ВИХОВАННЯ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 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Свято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Першого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дзвоника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;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Вечори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знайомств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;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 День </a:t>
            </a:r>
            <a:r>
              <a:rPr lang="ru-RU" sz="20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самоврядування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2996952"/>
            <a:ext cx="3682923" cy="275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08" y="3475885"/>
            <a:ext cx="5135896" cy="307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24"/>
          <a:stretch/>
        </p:blipFill>
        <p:spPr bwMode="auto">
          <a:xfrm>
            <a:off x="49635" y="558434"/>
            <a:ext cx="5041900" cy="280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0054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73"/>
          <a:stretch/>
        </p:blipFill>
        <p:spPr bwMode="auto">
          <a:xfrm>
            <a:off x="104402" y="188640"/>
            <a:ext cx="4757389" cy="280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199" y="980728"/>
            <a:ext cx="4664351" cy="262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035" y="3946914"/>
            <a:ext cx="4144369" cy="276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396" y="3501008"/>
            <a:ext cx="4653402" cy="248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043608" y="6237312"/>
            <a:ext cx="364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 ПЕРШОГО ДЗВОНИКА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2"/>
          <p:cNvSpPr/>
          <p:nvPr/>
        </p:nvSpPr>
        <p:spPr>
          <a:xfrm>
            <a:off x="6096472" y="134072"/>
            <a:ext cx="3047527" cy="8125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ПОСВЯТА В ЛІЦЕЇСТИ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96209"/>
            <a:ext cx="3124200" cy="444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1331" y="1268760"/>
            <a:ext cx="2913876" cy="548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118" y="4602236"/>
            <a:ext cx="2759586" cy="211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8716" y="332656"/>
            <a:ext cx="2912615" cy="517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586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1071360" y="642960"/>
            <a:ext cx="7776000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27360"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ПИТАННЯ ДЛЯ ОБГОВОРЕННЯ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720" indent="-362880"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1. 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підсумки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роботи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ліцею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за І семестр 2020-2021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н.р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та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затвердження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претендентів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на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нагородження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Золотими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та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Срібними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медалями (</a:t>
            </a:r>
            <a:r>
              <a:rPr lang="ru-RU" sz="2400" spc="-1" dirty="0" err="1" smtClean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Т.Шевчук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2400" spc="-1" dirty="0" err="1" smtClean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С.Сліпак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 </a:t>
            </a:r>
          </a:p>
          <a:p>
            <a:pPr marL="450720" indent="-362880" algn="just">
              <a:lnSpc>
                <a:spcPct val="100000"/>
              </a:lnSpc>
            </a:pP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2. Про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ефективність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організації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фізичного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виховання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в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ліцеї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та про медико-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педагогічний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контроль за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фізичним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вихованням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у І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семестрі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2020-2021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н.р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(Т.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Вантух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 </a:t>
            </a:r>
          </a:p>
          <a:p>
            <a:pPr marL="450720" indent="-362880" algn="just">
              <a:lnSpc>
                <a:spcPct val="100000"/>
              </a:lnSpc>
            </a:pP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3. Про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схвалення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Порядку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зарахування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до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ліцею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у 2021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році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Т.Шевчук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2400" spc="-1" dirty="0" err="1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М.Палаєва</a:t>
            </a:r>
            <a:r>
              <a:rPr lang="ru-RU" sz="2400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 </a:t>
            </a:r>
          </a:p>
          <a:p>
            <a:pPr marL="450720" indent="-423000"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5724128" y="699089"/>
            <a:ext cx="2919472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КОНКУРС </a:t>
            </a:r>
          </a:p>
          <a:p>
            <a:pPr algn="ctr">
              <a:lnSpc>
                <a:spcPct val="100000"/>
              </a:lnSpc>
            </a:pPr>
            <a:r>
              <a:rPr lang="ru-RU" sz="2400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«МІС ЛІЦЕЮ»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811" y="2636912"/>
            <a:ext cx="6103189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5256584" cy="371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2"/>
          <p:cNvSpPr/>
          <p:nvPr/>
        </p:nvSpPr>
        <p:spPr>
          <a:xfrm>
            <a:off x="6156176" y="548680"/>
            <a:ext cx="27756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НОВОРІЧНИЙ КВЕСТ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260648"/>
            <a:ext cx="3048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0001" y="3284984"/>
            <a:ext cx="5334000" cy="343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1" y="0"/>
            <a:ext cx="2672794" cy="585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5229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1071360" y="142920"/>
            <a:ext cx="7857360" cy="289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ПРАВОВЕ ТА ПРЕВЕНТИВНЕ ВИХОВАННЯ УЧНІВ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години спілкування «Право, обов’язок, свобода й відповідальність», «Кримінальна та адміністративна відповідальність неповнолітніх», «Твої права та обов’язки», «Особиста відповідальність – пріоритетна риса громадянина»;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зустрічі із завідуючою сектором профілактики правопорушень серед дітей служби у справах дітей виконавчого комітету Ніжинської міської ради на теми: «</a:t>
            </a:r>
            <a:r>
              <a:rPr lang="uk-UA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Кібербулінг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або агресія в Інтернеті», «Шкільний </a:t>
            </a:r>
            <a:r>
              <a:rPr lang="uk-UA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булінг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»;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зустрічі з працівниками ювенальної превенції Ніжинського відділу поліції ГУНП в Чернігівській області на тему «Шкільний </a:t>
            </a:r>
            <a:r>
              <a:rPr lang="uk-UA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булінг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» </a:t>
            </a: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4" name="Picture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9640" y="3543480"/>
            <a:ext cx="4477320" cy="22788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01040" y="3498840"/>
            <a:ext cx="4041000" cy="22788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2560680" y="0"/>
            <a:ext cx="5180400" cy="7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ФІЗИЧНЕ ВИХОВАННЯ УЧНІВ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6107427" y="1376684"/>
            <a:ext cx="2739911" cy="50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algn="ctr">
              <a:lnSpc>
                <a:spcPct val="100000"/>
              </a:lnSpc>
              <a:buClr>
                <a:srgbClr val="4B2103"/>
              </a:buClr>
            </a:pPr>
            <a:r>
              <a:rPr lang="ru-RU" sz="18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ПЕРШІСТЬ ЛІЦЕЮ ПО ФУТБОЛУ 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6" name="Picture 2" descr="C:\Users\Сліпак\Downloads\ф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4611328" cy="345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ліпак\Downloads\ф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5410" y="3413704"/>
            <a:ext cx="4366684" cy="327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ліпак\Downloads\ф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322966"/>
            <a:ext cx="4487669" cy="336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1691640" y="260640"/>
            <a:ext cx="7209360" cy="86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ГРОМАДЯНСЬКО-ПАТРІОТИЧНЕ ВИХОВАННЯ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467544" y="4581128"/>
            <a:ext cx="27756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ДЕНЬ ГІДНОСТІ ТА СВОБОДИ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4025" y="1145759"/>
            <a:ext cx="6061174" cy="286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61" y="1077385"/>
            <a:ext cx="4593840" cy="300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1429" y="3700981"/>
            <a:ext cx="5293770" cy="315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1691640" y="260640"/>
            <a:ext cx="7209360" cy="86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ГРОМАДЯНСЬКО-ПАТРІОТИЧНЕ ВИХОВАННЯ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1563812" y="4977392"/>
            <a:ext cx="27756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ДЕНЬ </a:t>
            </a:r>
            <a:r>
              <a:rPr lang="uk-UA" sz="2400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ПАМ'ЯТІ ЖЕРТВ ГОЛОДОМОРІВ</a:t>
            </a:r>
            <a:r>
              <a:rPr lang="ru-RU" sz="2400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109653"/>
            <a:ext cx="5844169" cy="346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8267" y="4149080"/>
            <a:ext cx="4595733" cy="262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0967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5580000" y="548640"/>
            <a:ext cx="33526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300" b="1" strike="noStrike" spc="-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Козацькі розваги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1666" cy="630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2267744" y="537540"/>
            <a:ext cx="5503680" cy="78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ПРОФОРІЄНТАЦІЙНА </a:t>
            </a:r>
            <a:r>
              <a:rPr lang="ru-RU" sz="24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1259632" y="1556792"/>
            <a:ext cx="7200800" cy="49686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120" algn="just">
              <a:lnSpc>
                <a:spcPct val="100000"/>
              </a:lnSpc>
              <a:buClr>
                <a:srgbClr val="611617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години </a:t>
            </a:r>
            <a:r>
              <a:rPr lang="uk-UA" spc="-1" dirty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спілкування «Хочу, можу, треба – коли обираєш професію!», «Формула професії», «Подорож у світ професій від А до Я»;</a:t>
            </a:r>
          </a:p>
          <a:p>
            <a:pPr marL="285840" indent="-285120" algn="just">
              <a:lnSpc>
                <a:spcPct val="100000"/>
              </a:lnSpc>
              <a:buClr>
                <a:srgbClr val="611617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зустрічі </a:t>
            </a:r>
            <a:r>
              <a:rPr lang="uk-UA" spc="-1" dirty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 випускниками  «Математики: штрихи до портрету»;</a:t>
            </a:r>
          </a:p>
          <a:p>
            <a:pPr marL="285840" indent="-285120" algn="just">
              <a:lnSpc>
                <a:spcPct val="100000"/>
              </a:lnSpc>
              <a:buClr>
                <a:srgbClr val="611617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бесіди </a:t>
            </a:r>
            <a:r>
              <a:rPr lang="uk-UA" spc="-1" dirty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«Професія як одна з основних цінностей людського життя», «Здоров'я і вибір професії»,  «Вищі військові навчальні заклади. Куди піти вчитися?»  ;</a:t>
            </a:r>
          </a:p>
          <a:p>
            <a:pPr marL="285840" indent="-285120" algn="just">
              <a:lnSpc>
                <a:spcPct val="100000"/>
              </a:lnSpc>
              <a:buClr>
                <a:srgbClr val="611617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зустрічі </a:t>
            </a:r>
            <a:r>
              <a:rPr lang="uk-UA" spc="-1" dirty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 викладачами Ніжинського  державного університету імені Миколи Гоголя;</a:t>
            </a:r>
          </a:p>
          <a:p>
            <a:pPr marL="285840" indent="-285120" algn="just">
              <a:lnSpc>
                <a:spcPct val="100000"/>
              </a:lnSpc>
              <a:buClr>
                <a:srgbClr val="611617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учнівський  </a:t>
            </a:r>
            <a:r>
              <a:rPr lang="uk-UA" spc="-1" dirty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проект «Подорож до ВНЗ України»;</a:t>
            </a:r>
          </a:p>
          <a:p>
            <a:pPr marL="285840" indent="-285120" algn="just">
              <a:lnSpc>
                <a:spcPct val="100000"/>
              </a:lnSpc>
              <a:buClr>
                <a:srgbClr val="611617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розвивальна </a:t>
            </a:r>
            <a:r>
              <a:rPr lang="uk-UA" spc="-1" dirty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гра «Кращий математик»;</a:t>
            </a:r>
          </a:p>
          <a:p>
            <a:pPr marL="285840" indent="-285120" algn="just">
              <a:lnSpc>
                <a:spcPct val="100000"/>
              </a:lnSpc>
              <a:buClr>
                <a:srgbClr val="611617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очно-заочна </a:t>
            </a:r>
            <a:r>
              <a:rPr lang="uk-UA" spc="-1" dirty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екскурсія у вищі навчальні заклади міста та України;</a:t>
            </a:r>
          </a:p>
          <a:p>
            <a:pPr marL="285840" indent="-285120" algn="just">
              <a:lnSpc>
                <a:spcPct val="100000"/>
              </a:lnSpc>
              <a:buClr>
                <a:srgbClr val="611617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диспут </a:t>
            </a:r>
            <a:r>
              <a:rPr lang="uk-UA" spc="-1" dirty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«Вища освіта – мета чи засіб?» ;  </a:t>
            </a:r>
          </a:p>
          <a:p>
            <a:pPr marL="285840" indent="-285120" algn="just">
              <a:lnSpc>
                <a:spcPct val="100000"/>
              </a:lnSpc>
              <a:buClr>
                <a:srgbClr val="611617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індивідуальні </a:t>
            </a:r>
            <a:r>
              <a:rPr lang="uk-UA" spc="-1" dirty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бесіди з учнями «Психологія і вибір професії»;</a:t>
            </a:r>
          </a:p>
          <a:p>
            <a:pPr marL="285840" indent="-285120" algn="just">
              <a:lnSpc>
                <a:spcPct val="100000"/>
              </a:lnSpc>
              <a:buClr>
                <a:srgbClr val="611617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батьківські </a:t>
            </a:r>
            <a:r>
              <a:rPr lang="uk-UA" spc="-1" dirty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збори у режимі </a:t>
            </a:r>
            <a:r>
              <a:rPr lang="uk-UA" spc="-1" dirty="0" err="1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онлайн</a:t>
            </a:r>
            <a:r>
              <a:rPr lang="uk-UA" spc="-1" dirty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«Роль батьків у професійному визначенні учнів», «Здібності та професійна </a:t>
            </a:r>
            <a:r>
              <a:rPr lang="uk-UA" spc="-1" dirty="0" err="1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самовизначеність</a:t>
            </a:r>
            <a:r>
              <a:rPr lang="uk-UA" spc="-1" dirty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підлітків».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1157334" y="0"/>
            <a:ext cx="7497360" cy="78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З БАТЬКАМИ: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998640" y="476672"/>
            <a:ext cx="7786080" cy="55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 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</a:t>
            </a:r>
            <a:r>
              <a:rPr lang="uk-UA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батьківські збори</a:t>
            </a:r>
            <a:r>
              <a:rPr lang="ru-RU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;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роз'яснювальна робота щодо необхідності впровадження в ліцеї обмежувальних заходів стосовно відвідування ліцею сторонніми особами;</a:t>
            </a:r>
          </a:p>
          <a:p>
            <a:pPr algn="just">
              <a:lnSpc>
                <a:spcPct val="100000"/>
              </a:lnSpc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  педагогічні консультації з проблем: «Як допомогти дитині не зневіритись у своїх силах?», «Труднощі, які зазнає дитина, адаптуючись до нового колективу», «Контроль батьків за раціональним розподілом часу дітей під час канікул», «Про відповідальність батьків за доступ до інформації в мережі Інтернет, що становить загрозу фізичному, інтелектуальному, морально-психологічному стану дитини»;</a:t>
            </a:r>
          </a:p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бесіди щодо дотримання правил внутрішнього розпорядку ліцею, організації самоконтролю та самопідготовки учнів;</a:t>
            </a:r>
          </a:p>
          <a:p>
            <a:pPr algn="just">
              <a:lnSpc>
                <a:spcPct val="100000"/>
              </a:lnSpc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 бесіди на різні теми: «Культура поведінки в гуртожитку», «Культура спілкування між людьми» та ін.</a:t>
            </a:r>
          </a:p>
          <a:p>
            <a:pPr algn="just">
              <a:lnSpc>
                <a:spcPct val="100000"/>
              </a:lnSpc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Під час дистанційної форми навчання робота з батьками проводилася за допомогою:</a:t>
            </a:r>
          </a:p>
          <a:p>
            <a:pPr algn="just">
              <a:lnSpc>
                <a:spcPct val="100000"/>
              </a:lnSpc>
            </a:pPr>
            <a:r>
              <a:rPr lang="uk-UA" i="1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вайберу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</a:t>
            </a:r>
            <a:r>
              <a:rPr lang="uk-UA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чату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для переписки та обміну файлами);</a:t>
            </a:r>
          </a:p>
          <a:p>
            <a:pPr algn="just">
              <a:lnSpc>
                <a:spcPct val="100000"/>
              </a:lnSpc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платформи для </a:t>
            </a:r>
            <a:r>
              <a:rPr lang="uk-UA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онлайн-конференцій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i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zoom</a:t>
            </a:r>
            <a:r>
              <a:rPr lang="en-US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з батьками була спрямована  на те, як організувати освітній процес вдома під час дистанційного навчання, щодо необхідності чергування </a:t>
            </a:r>
            <a:r>
              <a:rPr lang="uk-UA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онлайн-навчання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з іншими видами навчальної діяльності, мотивації дитини до успіху, причетності батьків до організації навчання</a:t>
            </a:r>
            <a:r>
              <a:rPr lang="ru-RU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899640" y="116640"/>
            <a:ext cx="8108280" cy="86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0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20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НАУКОВО-МЕТОДИЧНОЇ РАДИ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У І СЕМЕСТРІ </a:t>
            </a:r>
            <a:r>
              <a:rPr lang="ru-RU" sz="2000" b="1" strike="noStrike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2020/21 </a:t>
            </a:r>
            <a:r>
              <a:rPr lang="ru-RU" sz="20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н. р.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1246320" y="1121040"/>
            <a:ext cx="7560000" cy="5655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343080" indent="-342360" algn="just">
              <a:lnSpc>
                <a:spcPct val="150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z="17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Підготовка та проведення І</a:t>
            </a:r>
            <a:r>
              <a:rPr lang="en-US" sz="17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V</a:t>
            </a:r>
            <a:r>
              <a:rPr lang="uk-UA" sz="17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Всеукраїнської науково-практичної конференції «Актуальні проблеми розвитку держави і права: </a:t>
            </a:r>
            <a:r>
              <a:rPr lang="uk-UA" sz="17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історико-правовий</a:t>
            </a:r>
            <a:r>
              <a:rPr lang="uk-UA" sz="17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дискурс» (0</a:t>
            </a:r>
            <a:r>
              <a:rPr lang="en-US" sz="17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4</a:t>
            </a:r>
            <a:r>
              <a:rPr lang="uk-UA" sz="17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.12.20</a:t>
            </a:r>
            <a:r>
              <a:rPr lang="en-US" sz="17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</a:t>
            </a:r>
            <a:r>
              <a:rPr lang="uk-UA" sz="17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 .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50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z="17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Проведення круглого столу  «</a:t>
            </a:r>
            <a:r>
              <a:rPr lang="ru-RU" sz="17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Збереження</a:t>
            </a:r>
            <a:r>
              <a:rPr lang="ru-RU" sz="17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духовного, морального та </a:t>
            </a:r>
            <a:r>
              <a:rPr lang="ru-RU" sz="17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фізичного</a:t>
            </a:r>
            <a:r>
              <a:rPr lang="ru-RU" sz="17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7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здоров’я</a:t>
            </a:r>
            <a:r>
              <a:rPr lang="ru-RU" sz="17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7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учасників</a:t>
            </a:r>
            <a:r>
              <a:rPr lang="ru-RU" sz="17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7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освітнього</a:t>
            </a:r>
            <a:r>
              <a:rPr lang="ru-RU" sz="17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7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процесу</a:t>
            </a:r>
            <a:r>
              <a:rPr lang="ru-RU" sz="17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як </a:t>
            </a:r>
            <a:r>
              <a:rPr lang="ru-RU" sz="17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чинник</a:t>
            </a:r>
            <a:r>
              <a:rPr lang="ru-RU" sz="17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7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соціалізації</a:t>
            </a:r>
            <a:r>
              <a:rPr lang="ru-RU" sz="17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7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особистост</a:t>
            </a:r>
            <a:r>
              <a:rPr lang="uk-UA" sz="17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» (жовтень).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50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z="17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Розгляд та погодження матеріалів для випуску «Науково-методичного вісника Ніжинського обласного педагогічного ліцею Чернігівської обласної ради» № 2 (18), збірника матеріалів науково-практичної конференції «Актуальні проблеми розвитку держави і права: </a:t>
            </a:r>
            <a:r>
              <a:rPr lang="uk-UA" sz="17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історико-правовий</a:t>
            </a:r>
            <a:r>
              <a:rPr lang="uk-UA" sz="17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дискурс», (листопад).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571320" y="285840"/>
            <a:ext cx="8280360" cy="93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ЗАВДАННЯ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ПЕДАГОГІЧНОЇ  РАДИ: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1259632" y="1535760"/>
            <a:ext cx="7704856" cy="515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480" algn="just">
              <a:lnSpc>
                <a:spcPct val="133000"/>
              </a:lnSpc>
              <a:buClr>
                <a:srgbClr val="3B1D15"/>
              </a:buClr>
              <a:buFont typeface="Liberation Serif"/>
              <a:buAutoNum type="arabicPeriod"/>
            </a:pPr>
            <a:r>
              <a:rPr lang="uk-UA" sz="2200" b="0" strike="noStrike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Здійснити аналіз освітньої діяльності за  І семестр та скорегувати основні напрями роботи закладу на ІІ семестр 2020-2021 </a:t>
            </a:r>
            <a:r>
              <a:rPr lang="uk-UA" sz="2200" b="0" strike="noStrike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н.р</a:t>
            </a:r>
            <a:r>
              <a:rPr lang="uk-UA" sz="2200" b="0" strike="noStrike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.;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480">
              <a:lnSpc>
                <a:spcPct val="133000"/>
              </a:lnSpc>
              <a:buClr>
                <a:srgbClr val="3B1D15"/>
              </a:buClr>
              <a:buFont typeface="Liberation Serif"/>
              <a:buAutoNum type="arabicPeriod"/>
            </a:pPr>
            <a:r>
              <a:rPr lang="uk-UA" sz="2200" b="0" strike="noStrike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Затвердити претендентів на нагородження медалями;</a:t>
            </a:r>
          </a:p>
          <a:p>
            <a:pPr marL="457200" indent="-456480">
              <a:lnSpc>
                <a:spcPct val="133000"/>
              </a:lnSpc>
              <a:buClr>
                <a:srgbClr val="3B1D15"/>
              </a:buClr>
              <a:buFont typeface="Liberation Serif"/>
              <a:buAutoNum type="arabicPeriod"/>
            </a:pPr>
            <a:r>
              <a:rPr lang="uk-UA" sz="2200" spc="-1" dirty="0" smtClean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Розглянути питання організації фізичного виховання в ліцеї та </a:t>
            </a:r>
            <a:r>
              <a:rPr lang="uk-UA" sz="2200" spc="-1" dirty="0" err="1" smtClean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медико-педагогічного</a:t>
            </a:r>
            <a:r>
              <a:rPr lang="uk-UA" sz="2200" spc="-1" dirty="0" smtClean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контролю за фізичним вихованням учнів у І семестрі 2020-2021 </a:t>
            </a:r>
            <a:r>
              <a:rPr lang="uk-UA" sz="2200" spc="-1" dirty="0" err="1" smtClean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н.р</a:t>
            </a:r>
            <a:r>
              <a:rPr lang="uk-UA" sz="2200" spc="-1" dirty="0" smtClean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(Т. </a:t>
            </a:r>
            <a:r>
              <a:rPr lang="uk-UA" sz="2200" spc="-1" dirty="0" err="1" smtClean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Вантух</a:t>
            </a:r>
            <a:r>
              <a:rPr lang="uk-UA" sz="2200" spc="-1" dirty="0" smtClean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);</a:t>
            </a:r>
          </a:p>
          <a:p>
            <a:pPr marL="457200" lvl="0" indent="-456480">
              <a:lnSpc>
                <a:spcPct val="133000"/>
              </a:lnSpc>
              <a:buClr>
                <a:srgbClr val="3B1D15"/>
              </a:buClr>
              <a:buFont typeface="Liberation Serif"/>
              <a:buAutoNum type="arabicPeriod"/>
            </a:pPr>
            <a:r>
              <a:rPr lang="uk-UA" sz="2200" spc="-1" dirty="0" smtClean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Схвалити Порядок зарахування до ліцею у 2021 році (Т.Шевчук, М.</a:t>
            </a:r>
            <a:r>
              <a:rPr lang="uk-UA" sz="2200" spc="-1" dirty="0" err="1" smtClean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Палаєва</a:t>
            </a:r>
            <a:r>
              <a:rPr lang="uk-UA" sz="2200" spc="-1" dirty="0" smtClean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</a:p>
          <a:p>
            <a:pPr marL="457200" indent="-456480">
              <a:lnSpc>
                <a:spcPct val="133000"/>
              </a:lnSpc>
              <a:buClr>
                <a:srgbClr val="3B1D15"/>
              </a:buClr>
              <a:buFont typeface="Liberation Serif"/>
              <a:buAutoNum type="arabicPeriod"/>
            </a:pPr>
            <a:endParaRPr lang="uk-UA" sz="2200" b="0" strike="noStrike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 marL="450720" lvl="0" indent="-362880" algn="just"/>
            <a:r>
              <a:rPr lang="ru-RU" sz="2200" spc="-1" dirty="0" smtClean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2200" spc="-1" dirty="0">
              <a:solidFill>
                <a:srgbClr val="361309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457200" indent="-456480">
              <a:lnSpc>
                <a:spcPct val="133000"/>
              </a:lnSpc>
              <a:buClr>
                <a:srgbClr val="3B1D15"/>
              </a:buClr>
              <a:buFont typeface="Liberation Serif"/>
              <a:buAutoNum type="arabicPeriod"/>
            </a:pP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1285920" y="214200"/>
            <a:ext cx="75002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РОБОТА  ПРЕДМЕТНИХ  КАФЕДР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4407840" y="3516840"/>
            <a:ext cx="4735440" cy="10047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chemeClr val="bg1">
                <a:alpha val="32000"/>
              </a:scheme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Кафедра вчителів художньо-естетичного розвитку, фізичної культури, захисту Вітчизни, технологій та вихователів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3"/>
          <p:cNvSpPr/>
          <p:nvPr/>
        </p:nvSpPr>
        <p:spPr>
          <a:xfrm>
            <a:off x="993960" y="6019920"/>
            <a:ext cx="3959640" cy="69984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Кафедра вчителів природничо-математичних дисциплін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4"/>
          <p:cNvSpPr/>
          <p:nvPr/>
        </p:nvSpPr>
        <p:spPr>
          <a:xfrm>
            <a:off x="993960" y="3009240"/>
            <a:ext cx="4041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Кафедра вчителів іноземних мов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CustomShape 5"/>
          <p:cNvSpPr/>
          <p:nvPr/>
        </p:nvSpPr>
        <p:spPr>
          <a:xfrm>
            <a:off x="5280840" y="676080"/>
            <a:ext cx="37332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Кафедра вчителів суспільно-гуманітарних дисциплін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7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640" y="803520"/>
            <a:ext cx="4071600" cy="20577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8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9640" y="1410480"/>
            <a:ext cx="3776760" cy="19980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9" name="Picture 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6480" y="3532680"/>
            <a:ext cx="2780280" cy="21952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0" name="Picture 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7960" y="4597920"/>
            <a:ext cx="3311640" cy="20350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130241" y="404664"/>
            <a:ext cx="6048672" cy="14773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у складі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творчої групи з підготовки аудіо запису завдань до навчального посібника тренувальних тестів для сертифікаційних робіт ЗНО </a:t>
            </a:r>
            <a:endParaRPr lang="uk-UA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Автор: Алла </a:t>
            </a:r>
            <a:r>
              <a:rPr lang="uk-UA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Несвіт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вид. «Грамота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») </a:t>
            </a:r>
          </a:p>
          <a:p>
            <a:pPr algn="ctr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Київ, серпень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вересень 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2020,  Л. Павлюк) </a:t>
            </a:r>
            <a:endParaRPr lang="uk-UA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0201" y="2280118"/>
            <a:ext cx="6768752" cy="397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7366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508104" y="1124744"/>
            <a:ext cx="3456384" cy="286232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uk-UA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Навчання </a:t>
            </a:r>
            <a:r>
              <a:rPr lang="uk-UA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на міжнародній ОТС платформі Британської ради </a:t>
            </a:r>
            <a:r>
              <a:rPr lang="en-US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Change Agents moderated course (</a:t>
            </a:r>
            <a:r>
              <a:rPr lang="uk-UA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листопад), </a:t>
            </a:r>
            <a:r>
              <a:rPr lang="uk-UA" b="1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модераторатор</a:t>
            </a:r>
            <a:r>
              <a:rPr lang="uk-UA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дискусії вчителів учасників пілотного </a:t>
            </a:r>
            <a:r>
              <a:rPr lang="uk-UA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uk-UA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на форумах міжнародної платформи ОТС </a:t>
            </a:r>
            <a:r>
              <a:rPr lang="uk-UA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British </a:t>
            </a:r>
            <a:r>
              <a:rPr lang="en-US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Council) </a:t>
            </a:r>
            <a:r>
              <a:rPr lang="uk-UA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за програмою курсу </a:t>
            </a:r>
            <a:r>
              <a:rPr lang="en-US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Teaching English in Basic </a:t>
            </a:r>
            <a:r>
              <a:rPr lang="en-US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School </a:t>
            </a:r>
            <a:r>
              <a:rPr lang="uk-UA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(Л. Павлюк)</a:t>
            </a:r>
            <a:endParaRPr lang="uk-UA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416588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1364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4499992" y="76176"/>
            <a:ext cx="4501440" cy="2529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СПІВПРАЦЯ ІЗ НАПН УКРАЇНИ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Участь </a:t>
            </a:r>
            <a:r>
              <a:rPr lang="ru-RU" sz="20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роботі</a:t>
            </a:r>
            <a:r>
              <a:rPr lang="ru-RU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у </a:t>
            </a:r>
            <a:r>
              <a:rPr lang="ru-RU" sz="20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загальноукраїнського</a:t>
            </a:r>
            <a:r>
              <a:rPr lang="ru-RU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круглого </a:t>
            </a:r>
            <a:r>
              <a:rPr lang="ru-RU" sz="20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стілу</a:t>
            </a:r>
            <a:r>
              <a:rPr lang="ru-RU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«Реформа — Шлях до </a:t>
            </a:r>
            <a:r>
              <a:rPr lang="ru-RU" sz="20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школи</a:t>
            </a:r>
            <a:r>
              <a:rPr lang="ru-RU" sz="20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моєї</a:t>
            </a:r>
            <a:r>
              <a:rPr lang="ru-RU" sz="20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мрії</a:t>
            </a:r>
            <a:r>
              <a:rPr lang="ru-RU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 </a:t>
            </a:r>
            <a:r>
              <a:rPr lang="ru-RU" sz="20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організованого</a:t>
            </a:r>
            <a:r>
              <a:rPr lang="ru-RU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Інститутом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обдарованої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дитини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НАПН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України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(листопад, 2020, </a:t>
            </a:r>
            <a:r>
              <a:rPr lang="ru-RU" sz="200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Ю.Бойко</a:t>
            </a:r>
            <a:r>
              <a:rPr lang="ru-RU" sz="200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200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О.Єрмоленко</a:t>
            </a:r>
            <a:r>
              <a:rPr lang="ru-RU" sz="200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І. </a:t>
            </a:r>
            <a:r>
              <a:rPr lang="ru-RU" sz="200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Гах</a:t>
            </a:r>
            <a:r>
              <a:rPr lang="ru-RU" sz="200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Т</a:t>
            </a:r>
            <a:r>
              <a:rPr lang="ru-RU" sz="200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</a:t>
            </a:r>
            <a:r>
              <a:rPr lang="ru-RU" sz="200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Вантух</a:t>
            </a:r>
            <a:r>
              <a:rPr lang="ru-RU" sz="200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200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С.Сліпак</a:t>
            </a:r>
            <a:r>
              <a:rPr lang="ru-RU" sz="200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200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Н.Фесенко</a:t>
            </a:r>
            <a:r>
              <a:rPr lang="ru-RU" sz="200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Т</a:t>
            </a:r>
            <a:r>
              <a:rPr lang="ru-RU" sz="200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Шевчук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605536"/>
            <a:ext cx="6796893" cy="397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5157224" y="161760"/>
            <a:ext cx="3919192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Предметні</a:t>
            </a:r>
            <a:r>
              <a:rPr lang="ru-RU" sz="3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3200" b="0" strike="noStrike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тижні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5320844" y="1212480"/>
            <a:ext cx="3651435" cy="39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фізичної культури та спорту (вересень, відповідальний В. Боровик), 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6110" indent="-285750">
              <a:lnSpc>
                <a:spcPct val="100000"/>
              </a:lnSpc>
              <a:buClr>
                <a:srgbClr val="4B2103"/>
              </a:buClr>
              <a:buFont typeface="Wingdings" pitchFamily="2" charset="2"/>
              <a:buChar char="ü"/>
            </a:pP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мистецтва (жовтень, відповідальна К.Борисова),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6110" indent="-285750">
              <a:lnSpc>
                <a:spcPct val="100000"/>
              </a:lnSpc>
              <a:buClr>
                <a:srgbClr val="4B2103"/>
              </a:buClr>
              <a:buFont typeface="Wingdings" pitchFamily="2" charset="2"/>
              <a:buChar char="ü"/>
            </a:pP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психології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(дистанційно, жовтень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відповідальна 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А.Євтушенко),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слов’янської писемності та української мови (листопад, відповідальна А. </a:t>
            </a:r>
            <a:r>
              <a:rPr lang="uk-UA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Іващенко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), 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6110" indent="-285750">
              <a:lnSpc>
                <a:spcPct val="100000"/>
              </a:lnSpc>
              <a:buClr>
                <a:srgbClr val="4B2103"/>
              </a:buClr>
              <a:buFont typeface="Wingdings" pitchFamily="2" charset="2"/>
              <a:buChar char="ü"/>
            </a:pP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фізики та астрономії (листопад, відповідальна Ю. </a:t>
            </a:r>
            <a:r>
              <a:rPr lang="uk-UA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Дерід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 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6110" indent="-285750">
              <a:lnSpc>
                <a:spcPct val="100000"/>
              </a:lnSpc>
              <a:buClr>
                <a:srgbClr val="4B2103"/>
              </a:buClr>
              <a:buFont typeface="Wingdings" pitchFamily="2" charset="2"/>
              <a:buChar char="ü"/>
            </a:pP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громадянської освіти (дистанційно, грудень, відповідальна О.</a:t>
            </a:r>
            <a:r>
              <a:rPr lang="uk-UA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Дудченко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</a:t>
            </a: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7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9512" y="3717032"/>
            <a:ext cx="3790208" cy="27362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29" y="14391"/>
            <a:ext cx="5249616" cy="331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642960" y="6079680"/>
            <a:ext cx="821448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Педагоги </a:t>
            </a:r>
            <a:r>
              <a:rPr lang="ru-RU" sz="20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О.Єрмоленко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</a:t>
            </a:r>
            <a:r>
              <a:rPr lang="ru-RU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Л.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 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Павлюк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М. </a:t>
            </a:r>
            <a:r>
              <a:rPr lang="ru-RU" sz="20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Палаєва</a:t>
            </a:r>
            <a:r>
              <a:rPr lang="ru-RU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Т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 </a:t>
            </a:r>
            <a:r>
              <a:rPr lang="ru-RU" sz="20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Шмаглій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діляться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досвідом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роботи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на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власних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блогах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9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643280" y="60120"/>
            <a:ext cx="4071240" cy="2777760"/>
          </a:xfrm>
          <a:prstGeom prst="rect">
            <a:avLst/>
          </a:prstGeom>
          <a:ln>
            <a:noFill/>
          </a:ln>
        </p:spPr>
      </p:pic>
      <p:pic>
        <p:nvPicPr>
          <p:cNvPr id="310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00720" y="3071880"/>
            <a:ext cx="4214160" cy="2785320"/>
          </a:xfrm>
          <a:prstGeom prst="rect">
            <a:avLst/>
          </a:prstGeom>
          <a:ln>
            <a:noFill/>
          </a:ln>
        </p:spPr>
      </p:pic>
      <p:pic>
        <p:nvPicPr>
          <p:cNvPr id="311" name="Picture 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9000" y="77760"/>
            <a:ext cx="4263480" cy="2664360"/>
          </a:xfrm>
          <a:prstGeom prst="rect">
            <a:avLst/>
          </a:prstGeom>
          <a:ln>
            <a:noFill/>
          </a:ln>
        </p:spPr>
      </p:pic>
      <p:pic>
        <p:nvPicPr>
          <p:cNvPr id="312" name="Picture 3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00" y="2842560"/>
            <a:ext cx="4281840" cy="32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107640" y="-8182"/>
            <a:ext cx="9035640" cy="9904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10000"/>
              </a:lnSpc>
            </a:pPr>
            <a:r>
              <a:rPr lang="ru-RU" sz="20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НАУКОВО-МЕТОДИЧНА ДІЯЛЬНІСТЬ </a:t>
            </a:r>
            <a:r>
              <a:rPr lang="ru-RU" sz="2000" b="1" strike="noStrike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ПЕДАГОГІВ</a:t>
            </a:r>
          </a:p>
          <a:p>
            <a:pPr algn="ctr">
              <a:lnSpc>
                <a:spcPct val="110000"/>
              </a:lnSpc>
            </a:pPr>
            <a:r>
              <a:rPr lang="ru-RU" sz="2000" b="1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(Наказ по </a:t>
            </a:r>
            <a:r>
              <a:rPr lang="ru-RU" sz="2000" b="1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ліцею</a:t>
            </a:r>
            <a:r>
              <a:rPr lang="ru-RU" sz="2000" b="1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від</a:t>
            </a:r>
            <a:r>
              <a:rPr lang="ru-RU" sz="2000" b="1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04.01.2020 № 2-Н)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14" name="Table 2"/>
          <p:cNvGraphicFramePr/>
          <p:nvPr>
            <p:extLst>
              <p:ext uri="{D42A27DB-BD31-4B8C-83A1-F6EECF244321}">
                <p14:modId xmlns:p14="http://schemas.microsoft.com/office/powerpoint/2010/main" val="53338494"/>
              </p:ext>
            </p:extLst>
          </p:nvPr>
        </p:nvGraphicFramePr>
        <p:xfrm>
          <a:off x="377100" y="982242"/>
          <a:ext cx="8496720" cy="5703080"/>
        </p:xfrm>
        <a:graphic>
          <a:graphicData uri="http://schemas.openxmlformats.org/drawingml/2006/table">
            <a:tbl>
              <a:tblPr/>
              <a:tblGrid>
                <a:gridCol w="3024248"/>
                <a:gridCol w="1584176"/>
                <a:gridCol w="1656184"/>
                <a:gridCol w="1152128"/>
                <a:gridCol w="1079984"/>
              </a:tblGrid>
              <a:tr h="53640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Міжнародний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Всеукраїнський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Обласний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Міський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</a:tr>
              <a:tr h="930056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Науково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практичні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конференції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,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семінари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,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вебінари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,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міні-EdCamp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  (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учителі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15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105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Публікації учителів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28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5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</a:tr>
              <a:tr h="58140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Науково-практичні конференції  (учні)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4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</a:tr>
              <a:tr h="427848">
                <a:tc>
                  <a:txBody>
                    <a:bodyPr/>
                    <a:lstStyle/>
                    <a:p>
                      <a:pPr marL="50760">
                        <a:lnSpc>
                          <a:spcPct val="100000"/>
                        </a:lnSpc>
                      </a:pP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Публікації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учнів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50760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3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</a:tr>
              <a:tr h="58140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Конкурси, творчі проекти, фестивалі (учителі)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</a:tr>
              <a:tr h="87228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Конкурси, творчі проекти, фестивалі (учні)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50760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4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</a:tr>
              <a:tr h="934484">
                <a:tc gridSpan="5"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err="1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Вісник</a:t>
                      </a:r>
                      <a:r>
                        <a:rPr lang="ru-RU" sz="1600" b="1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ліцею№</a:t>
                      </a:r>
                      <a:r>
                        <a:rPr lang="ru-RU" sz="1600" b="1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2(18),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електронна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збірка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матеріалів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Всеукраїнської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науково-практичної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конференції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“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Актуальні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проблеми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розвитку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держави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і права: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історико-правовий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дискурс</a:t>
                      </a:r>
                      <a:r>
                        <a:rPr lang="ru-RU" sz="1600" b="1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”</a:t>
                      </a: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4577400" y="1412640"/>
            <a:ext cx="4461840" cy="176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2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</a:t>
            </a:r>
            <a:r>
              <a:rPr lang="en-US" sz="22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V</a:t>
            </a:r>
            <a:r>
              <a:rPr lang="ru-RU" sz="22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Всеукраїнська</a:t>
            </a:r>
            <a:r>
              <a:rPr lang="ru-RU" sz="22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науково-практична </a:t>
            </a:r>
            <a:r>
              <a:rPr lang="ru-RU" sz="22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конференція</a:t>
            </a:r>
            <a:r>
              <a:rPr lang="ru-RU" sz="22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</a:t>
            </a:r>
            <a:r>
              <a:rPr lang="ru-RU" sz="22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Актуальні</a:t>
            </a:r>
            <a:r>
              <a:rPr lang="ru-RU" sz="22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проблеми</a:t>
            </a:r>
            <a:r>
              <a:rPr lang="ru-RU" sz="22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розвитку</a:t>
            </a:r>
            <a:r>
              <a:rPr lang="ru-RU" sz="22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держави</a:t>
            </a:r>
            <a:r>
              <a:rPr lang="ru-RU" sz="22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і права: </a:t>
            </a:r>
            <a:r>
              <a:rPr lang="ru-RU" sz="22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історико-правовий</a:t>
            </a:r>
            <a:r>
              <a:rPr lang="ru-RU" sz="22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дискурс» </a:t>
            </a:r>
            <a:r>
              <a:rPr lang="ru-RU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(О. Дудченко)</a:t>
            </a:r>
            <a:endParaRPr lang="ru-RU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4924080" y="378360"/>
            <a:ext cx="41018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ДІЛИМОСЯ ДОСВІДОМ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1" name="Picture 2"/>
          <p:cNvPicPr/>
          <p:nvPr/>
        </p:nvPicPr>
        <p:blipFill>
          <a:blip r:embed="rId2"/>
          <a:stretch/>
        </p:blipFill>
        <p:spPr>
          <a:xfrm>
            <a:off x="316080" y="352440"/>
            <a:ext cx="4095000" cy="27234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2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51640" y="3429000"/>
            <a:ext cx="2971080" cy="316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737432"/>
              </p:ext>
            </p:extLst>
          </p:nvPr>
        </p:nvGraphicFramePr>
        <p:xfrm>
          <a:off x="539552" y="26166"/>
          <a:ext cx="8496944" cy="6831831"/>
        </p:xfrm>
        <a:graphic>
          <a:graphicData uri="http://schemas.openxmlformats.org/drawingml/2006/table">
            <a:tbl>
              <a:tblPr firstRow="1" firstCol="1" bandRow="1"/>
              <a:tblGrid>
                <a:gridCol w="5627899"/>
                <a:gridCol w="1835182"/>
                <a:gridCol w="1033863"/>
              </a:tblGrid>
              <a:tr h="183536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Звіт про придбані матеріали липень - грудень 2020р.</a:t>
                      </a:r>
                      <a:endParaRPr lang="uk-UA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4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загальний фонд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Інформаційно-консультативні послуги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липень-грудень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12000,00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Оновлення </a:t>
                      </a:r>
                      <a:r>
                        <a:rPr lang="uk-UA" sz="11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прогрми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"</a:t>
                      </a:r>
                      <a:r>
                        <a:rPr lang="uk-UA" sz="11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M.E.Doc</a:t>
                      </a: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", ключі ЕЦП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липень, жовтень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2793,00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Пакет оновлень "ЗНЗ"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липень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1050,00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Світильники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липень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3314,00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Виготовлення та друк "Свідоцтв про освіту"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липень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544,68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Медикаменти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липень, листопад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4523,09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Самоклеюча плівка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серпень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2660,00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Страхові послуги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серпень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3333,13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Журнали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серпень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1572,00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Придбання бланків "Особова справа", "Учнівські квитки"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серпень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893,00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Прання тюлі, штор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серпень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1420,00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Жалюзі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серпень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4370,00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Кабель, дріт, розетка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серпень, жовтень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904,50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Сигнальна стрічка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вересень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201,00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Контейнер для сміття,  корзина для паперу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вересень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1340,00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Паперові рушники, рукавиці, пакети для сміття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вересень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4293,50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Рідке мило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вересень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1580,00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Сушарки для рук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вересень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9633,20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Безконтактні термометри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вересень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2750,00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Вішак для одягу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жовтень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3000,00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Перезарядка вогнегаснтків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жовтень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240,00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Столи учнівські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жовтень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20090,00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Передплата періодичних видань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жовтень, листопад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20146,40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Канцтовари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грудень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3366,00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Участь у заході "Партнерський форус "ОСВІТА: підсумки року"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грудень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805,00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Плакат "Гордість ліцею"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грудень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360,00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Освіжувач повітря, рукавиці PF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грудень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274,00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5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Разом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107456,50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благодійний фонд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</a:rPr>
                        <a:t>Маска медична  №50</a:t>
                      </a:r>
                    </a:p>
                  </a:txBody>
                  <a:tcPr marL="32690" marR="3269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вересень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3080,00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Проєктор 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листопад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14700,00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Екран проєкційний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листопад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2463,96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Графічний планшет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листопад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2559,00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Щиткі захисні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листопад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1755,00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Тримач для дозатора мила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листопад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225,00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Кабель, дріт, розетка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листопад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425,50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Ноутбуки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грудень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64000,00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4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Разом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89208,46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690" marR="326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8914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924480" y="6060240"/>
            <a:ext cx="82144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Основні події висвітлюються на сайті ліцею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436" y="384718"/>
            <a:ext cx="8964401" cy="52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1321865" y="1224086"/>
            <a:ext cx="749736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 dirty="0">
              <a:solidFill>
                <a:schemeClr val="bg2">
                  <a:lumMod val="25000"/>
                </a:schemeClr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971600" y="1849226"/>
            <a:ext cx="788008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Продовжено роботу над науково-методичною темою «Соціалізація ліцеїстів в умовах профільної середньої освіти» (2019-2024 рр.)</a:t>
            </a:r>
          </a:p>
          <a:p>
            <a:pPr marL="432000" indent="-324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Завершено роботу Всеукраїнського експерименту «Формування позитивної громадської думки щодо освітніх інновацій» (2016-2020)</a:t>
            </a:r>
            <a:endParaRPr lang="uk-UA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ustomShape 1"/>
          <p:cNvSpPr/>
          <p:nvPr/>
        </p:nvSpPr>
        <p:spPr>
          <a:xfrm>
            <a:off x="571320" y="285840"/>
            <a:ext cx="8280360" cy="93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Аналіз </a:t>
            </a:r>
            <a:r>
              <a:rPr lang="ru-RU" sz="3200" b="1" strike="noStrike" spc="-1" dirty="0" err="1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роботи</a:t>
            </a:r>
            <a:r>
              <a:rPr lang="ru-RU" sz="32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3200" b="1" strike="noStrike" spc="-1" dirty="0" err="1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ліцею</a:t>
            </a:r>
            <a:r>
              <a:rPr lang="ru-RU" sz="32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за   I семестр</a:t>
            </a: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2020-2021 </a:t>
            </a:r>
            <a:r>
              <a:rPr lang="ru-RU" sz="3200" b="1" strike="noStrike" spc="-1" dirty="0" err="1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н.р</a:t>
            </a:r>
            <a:r>
              <a:rPr lang="ru-RU" sz="32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2051720" y="642960"/>
            <a:ext cx="6511680" cy="49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3600" b="0" strike="noStrike" spc="-1" dirty="0" smtClean="0">
                <a:solidFill>
                  <a:schemeClr val="bg2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Структура ІІ семестру:</a:t>
            </a:r>
            <a:endParaRPr lang="ru-RU" sz="1800" b="0" strike="noStrike" spc="-1" dirty="0">
              <a:solidFill>
                <a:schemeClr val="bg2">
                  <a:lumMod val="2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1259632" y="1131386"/>
            <a:ext cx="7631960" cy="530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14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6470" indent="-285750" algn="just">
              <a:lnSpc>
                <a:spcPct val="114000"/>
              </a:lnSpc>
              <a:buClr>
                <a:srgbClr val="4B2103"/>
              </a:buClr>
              <a:buFont typeface="Courier New" pitchFamily="49" charset="0"/>
              <a:buChar char="o"/>
            </a:pPr>
            <a:r>
              <a:rPr lang="uk-UA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18 </a:t>
            </a:r>
            <a:r>
              <a:rPr lang="uk-UA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навчальних тижнів для 10 класів </a:t>
            </a:r>
            <a:endParaRPr lang="uk-UA" b="1" spc="-1" dirty="0" smtClean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86470" indent="-285750" algn="just">
              <a:lnSpc>
                <a:spcPct val="114000"/>
              </a:lnSpc>
              <a:buClr>
                <a:srgbClr val="4B2103"/>
              </a:buClr>
              <a:buFont typeface="Courier New" pitchFamily="49" charset="0"/>
              <a:buChar char="o"/>
            </a:pPr>
            <a:r>
              <a:rPr lang="uk-UA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17 навчальних тижнів для 11 </a:t>
            </a:r>
            <a:r>
              <a:rPr lang="uk-UA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класів</a:t>
            </a:r>
          </a:p>
          <a:p>
            <a:pPr marL="286470" indent="-285750" algn="just">
              <a:lnSpc>
                <a:spcPct val="114000"/>
              </a:lnSpc>
              <a:buClr>
                <a:srgbClr val="4B2103"/>
              </a:buClr>
              <a:buFont typeface="Courier New" pitchFamily="49" charset="0"/>
              <a:buChar char="o"/>
            </a:pPr>
            <a:r>
              <a:rPr lang="uk-UA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передбачити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uk-UA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ущільнення </a:t>
            </a:r>
            <a:r>
              <a:rPr lang="uk-UA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матеріалу в дні підготовки та проведення ЗНО (із 24.05.21 по 28.05.2021) та святкових днів (08.03.2021, 03-04.05.2021, 10.05.2021</a:t>
            </a:r>
            <a:r>
              <a:rPr lang="uk-UA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</a:p>
          <a:p>
            <a:pPr marL="286470" indent="-285750" algn="just">
              <a:lnSpc>
                <a:spcPct val="114000"/>
              </a:lnSpc>
              <a:buClr>
                <a:srgbClr val="4B2103"/>
              </a:buClr>
              <a:buFont typeface="Courier New" pitchFamily="49" charset="0"/>
              <a:buChar char="o"/>
            </a:pPr>
            <a:r>
              <a:rPr lang="uk-UA" sz="18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весняні канікули 22 до 26 березня 2021 року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187624" y="3855154"/>
            <a:ext cx="7775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pc="-1" dirty="0" smtClean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endParaRPr lang="uk-UA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 13.01.2021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подати на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погодження заступнику директора з НВР С. Сліпак паперові та електронні варіанти календарних планів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9217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323528" y="393300"/>
            <a:ext cx="8712968" cy="49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sz="2800" spc="-1" smtClean="0">
                <a:solidFill>
                  <a:schemeClr val="bg2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Разом із тим, слід відмітити, що деякі аспекти потребують доопрацювання</a:t>
            </a:r>
            <a:endParaRPr lang="uk-UA" sz="2800" b="0" strike="noStrike" spc="-1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1043608" y="980728"/>
            <a:ext cx="7992888" cy="530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algn="just">
              <a:lnSpc>
                <a:spcPct val="114000"/>
              </a:lnSpc>
              <a:buClr>
                <a:srgbClr val="4B2103"/>
              </a:buClr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потрібно приділяти увагу підготовці учнів до складання предметів, які виносяться на ЗНО, як профільних так і не профільних, та індивідуальній роботі з учнями, що мають середній рівень знань. На основі </a:t>
            </a:r>
            <a:r>
              <a:rPr lang="uk-UA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самоаналізів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роботи предметних кафедр за І семестр слід відзначити, що необхідно:</a:t>
            </a:r>
          </a:p>
          <a:p>
            <a:pPr marL="720" algn="just">
              <a:lnSpc>
                <a:spcPct val="114000"/>
              </a:lnSpc>
              <a:buClr>
                <a:srgbClr val="4B2103"/>
              </a:buClr>
            </a:pP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забезпечувати надання організаційної та методичної підтримки педагогічних працівників для оволодіння навичками роботи з електронними ресурсами;</a:t>
            </a:r>
          </a:p>
          <a:p>
            <a:pPr marL="720" algn="just">
              <a:lnSpc>
                <a:spcPct val="114000"/>
              </a:lnSpc>
              <a:buClr>
                <a:srgbClr val="4B2103"/>
              </a:buClr>
            </a:pP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вносити зміни до формату та методики проведення заходів;</a:t>
            </a:r>
          </a:p>
          <a:p>
            <a:pPr marL="720" algn="just">
              <a:lnSpc>
                <a:spcPct val="114000"/>
              </a:lnSpc>
              <a:buClr>
                <a:srgbClr val="4B2103"/>
              </a:buClr>
            </a:pP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забезпечувати дотримання вимог Санітарного регламенту у навчальний та поза навчальний час;</a:t>
            </a:r>
          </a:p>
          <a:p>
            <a:pPr marL="720" algn="just">
              <a:lnSpc>
                <a:spcPct val="114000"/>
              </a:lnSpc>
              <a:buClr>
                <a:srgbClr val="4B2103"/>
              </a:buClr>
            </a:pP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забезпечувати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використання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доступних засобів комунікації для учнів, які з поважних причин не можуть взяти участь у синхронному режимі взаємодії;</a:t>
            </a:r>
          </a:p>
          <a:p>
            <a:pPr marL="720" algn="just">
              <a:lnSpc>
                <a:spcPct val="114000"/>
              </a:lnSpc>
              <a:buClr>
                <a:srgbClr val="4B2103"/>
              </a:buClr>
            </a:pP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використовувати для проведення засідань кафедр доступні засоби комунікації;</a:t>
            </a:r>
          </a:p>
          <a:p>
            <a:pPr marL="720" algn="just">
              <a:lnSpc>
                <a:spcPct val="114000"/>
              </a:lnSpc>
              <a:buClr>
                <a:srgbClr val="4B2103"/>
              </a:buClr>
            </a:pP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забезпечити налагодження та підтримання зворотного зв’язку та конструктивної комунікації між усіма учасниками освітнього процесу;</a:t>
            </a:r>
          </a:p>
          <a:p>
            <a:pPr marL="720" algn="just">
              <a:lnSpc>
                <a:spcPct val="114000"/>
              </a:lnSpc>
              <a:buClr>
                <a:srgbClr val="4B2103"/>
              </a:buClr>
            </a:pP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включати для розгляду на засіданнях питання удосконалення проведення </a:t>
            </a:r>
            <a:r>
              <a:rPr lang="uk-UA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онлайн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уроків та годин спілкування;</a:t>
            </a:r>
          </a:p>
          <a:p>
            <a:pPr marL="720" algn="just">
              <a:lnSpc>
                <a:spcPct val="114000"/>
              </a:lnSpc>
              <a:buClr>
                <a:srgbClr val="4B2103"/>
              </a:buClr>
            </a:pP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здійснення моніторингу і контролю якості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навчання.</a:t>
            </a:r>
            <a:endParaRPr lang="uk-UA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720" algn="just">
              <a:lnSpc>
                <a:spcPct val="114000"/>
              </a:lnSpc>
              <a:buClr>
                <a:srgbClr val="4B2103"/>
              </a:buClr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1365840" y="260640"/>
            <a:ext cx="75258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3600" b="0" strike="noStrike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Затвердження</a:t>
            </a:r>
            <a:r>
              <a:rPr lang="ru-RU" sz="3600" b="0" strike="noStrike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3600" b="0" strike="noStrike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претендентів</a:t>
            </a:r>
            <a:r>
              <a:rPr lang="ru-RU" sz="36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на </a:t>
            </a:r>
            <a:r>
              <a:rPr lang="ru-RU" sz="3600" b="0" strike="noStrike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нагородження</a:t>
            </a:r>
            <a:r>
              <a:rPr lang="ru-RU" sz="36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3600" b="0" strike="noStrike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Золотими</a:t>
            </a:r>
            <a:r>
              <a:rPr lang="ru-RU" sz="36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та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0" strike="noStrike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Срібними</a:t>
            </a:r>
            <a:r>
              <a:rPr lang="ru-RU" sz="36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медалями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971640" y="1989000"/>
            <a:ext cx="7920000" cy="367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0" name="Picture 2"/>
          <p:cNvPicPr/>
          <p:nvPr/>
        </p:nvPicPr>
        <p:blipFill>
          <a:blip r:embed="rId2"/>
          <a:stretch/>
        </p:blipFill>
        <p:spPr>
          <a:xfrm>
            <a:off x="2214720" y="2071800"/>
            <a:ext cx="5197320" cy="33408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1" name="CustomShape 3"/>
          <p:cNvSpPr/>
          <p:nvPr/>
        </p:nvSpPr>
        <p:spPr>
          <a:xfrm>
            <a:off x="1428840" y="5500800"/>
            <a:ext cx="72720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Наказ МОНУ від 17.03.2015 №306 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Лист - роз'яснення МОНУ від 29.04.2015 № 1/9-221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971640" y="1989000"/>
            <a:ext cx="7920000" cy="367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1143000" y="836640"/>
            <a:ext cx="4148280" cy="540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1214280" y="0"/>
            <a:ext cx="7428960" cy="155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7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ЗАТВЕРДЖЕННЯ ПРЕТЕНДЕНТІВ НА НАГОРОДЖЕННЯ МЕДАЛЯМИ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7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10 </a:t>
            </a:r>
            <a:r>
              <a:rPr lang="ru-RU" sz="27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клас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CustomShape 4"/>
          <p:cNvSpPr/>
          <p:nvPr/>
        </p:nvSpPr>
        <p:spPr>
          <a:xfrm>
            <a:off x="1347840" y="1714680"/>
            <a:ext cx="2633400" cy="338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 algn="just">
              <a:lnSpc>
                <a:spcPct val="114000"/>
              </a:lnSpc>
            </a:pPr>
            <a:r>
              <a:rPr lang="ru-RU" sz="16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Золото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Каїка</a:t>
            </a: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Інна</a:t>
            </a: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;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Хомич Лада;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Примоченко</a:t>
            </a: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Марина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Малецький</a:t>
            </a:r>
            <a:r>
              <a:rPr lang="ru-RU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Роман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Страшна </a:t>
            </a:r>
            <a:r>
              <a:rPr lang="ru-RU" sz="16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Інна</a:t>
            </a:r>
            <a:endParaRPr lang="ru-RU" sz="1600" b="0" strike="noStrike" spc="-1" dirty="0" smtClean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Збаратська</a:t>
            </a:r>
            <a:r>
              <a:rPr lang="ru-RU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Руслана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Михайленко </a:t>
            </a:r>
            <a:r>
              <a:rPr lang="ru-RU" sz="16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Дарина</a:t>
            </a:r>
            <a:endParaRPr lang="ru-RU" sz="1600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endParaRPr lang="ru-RU" sz="1600" b="0" strike="noStrike" spc="-1" dirty="0" smtClean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just">
              <a:lnSpc>
                <a:spcPct val="114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14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CustomShape 5"/>
          <p:cNvSpPr/>
          <p:nvPr/>
        </p:nvSpPr>
        <p:spPr>
          <a:xfrm>
            <a:off x="5312758" y="1714680"/>
            <a:ext cx="2633400" cy="32984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 algn="just">
              <a:lnSpc>
                <a:spcPct val="114000"/>
              </a:lnSpc>
            </a:pPr>
            <a:r>
              <a:rPr lang="ru-RU" sz="16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Срібло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z="16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Башей</a:t>
            </a:r>
            <a:r>
              <a:rPr lang="uk-UA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Софія;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z="16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Булда</a:t>
            </a:r>
            <a:r>
              <a:rPr lang="uk-UA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Катерина;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Карпенко Артур;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z="16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Мершинець</a:t>
            </a:r>
            <a:r>
              <a:rPr lang="uk-UA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Ольга;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z="16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Ткаленко</a:t>
            </a:r>
            <a:r>
              <a:rPr lang="uk-UA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Діана;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Гаряча Ангеліна;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Мостова Дарина;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z="16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Яловська</a:t>
            </a:r>
            <a:r>
              <a:rPr lang="uk-UA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Яна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z="16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Кривуця</a:t>
            </a:r>
            <a:r>
              <a:rPr lang="uk-UA" sz="16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Роман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971640" y="1989000"/>
            <a:ext cx="7920000" cy="367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1143000" y="836640"/>
            <a:ext cx="4148280" cy="540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1214280" y="0"/>
            <a:ext cx="7428960" cy="155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0" algn="ctr"/>
            <a:r>
              <a:rPr lang="ru-RU" sz="2700" b="1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ПРЕТЕНДЕНТИ НА НАГОРОДЖЕННЯ МЕДАЛЯМИ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0" algn="ctr"/>
            <a:r>
              <a:rPr lang="ru-RU" sz="27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 </a:t>
            </a:r>
            <a:r>
              <a:rPr lang="ru-RU" sz="27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27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CustomShape 4"/>
          <p:cNvSpPr/>
          <p:nvPr/>
        </p:nvSpPr>
        <p:spPr>
          <a:xfrm>
            <a:off x="1347840" y="1714680"/>
            <a:ext cx="2633400" cy="338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 algn="just">
              <a:lnSpc>
                <a:spcPct val="114000"/>
              </a:lnSpc>
            </a:pPr>
            <a:r>
              <a:rPr lang="ru-RU" sz="16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Золото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Полянський</a:t>
            </a:r>
            <a:r>
              <a:rPr lang="ru-RU" sz="16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Богдан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Басиста </a:t>
            </a: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Яна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Бородавко</a:t>
            </a:r>
            <a:r>
              <a:rPr lang="ru-RU" sz="16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Марія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Костюченко </a:t>
            </a: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Назар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Рожок </a:t>
            </a: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Катерина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Сидорчук</a:t>
            </a:r>
            <a:r>
              <a:rPr lang="ru-RU" sz="16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Ольга</a:t>
            </a:r>
            <a:endParaRPr lang="ru-RU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Яременко </a:t>
            </a:r>
            <a:r>
              <a:rPr lang="ru-RU" sz="16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Вікторія</a:t>
            </a:r>
            <a:endParaRPr lang="ru-RU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Бордакова</a:t>
            </a: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Марія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Стрижак</a:t>
            </a:r>
            <a:r>
              <a:rPr lang="ru-RU" sz="16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Вероніка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14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14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CustomShape 5"/>
          <p:cNvSpPr/>
          <p:nvPr/>
        </p:nvSpPr>
        <p:spPr>
          <a:xfrm>
            <a:off x="5292000" y="1713600"/>
            <a:ext cx="2633400" cy="227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 algn="just">
              <a:lnSpc>
                <a:spcPct val="114000"/>
              </a:lnSpc>
            </a:pPr>
            <a:r>
              <a:rPr lang="ru-RU" sz="16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Срібло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Борщ </a:t>
            </a: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Дар</a:t>
            </a:r>
            <a:r>
              <a:rPr lang="en-US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’</a:t>
            </a: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я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Гриб Анна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Купа </a:t>
            </a:r>
            <a:r>
              <a:rPr lang="ru-RU" sz="16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Дарина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ru-RU" sz="16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Силенко </a:t>
            </a:r>
            <a:r>
              <a:rPr lang="ru-RU" sz="16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Зоя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356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2051720" y="260648"/>
            <a:ext cx="6511680" cy="49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800" b="0" strike="noStrike" spc="-1" dirty="0" smtClean="0">
                <a:solidFill>
                  <a:schemeClr val="bg2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ПРОЄКТ </a:t>
            </a:r>
            <a:r>
              <a:rPr lang="ru-RU" sz="2800" b="0" strike="noStrike" spc="-1" dirty="0">
                <a:solidFill>
                  <a:schemeClr val="bg2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УХВАЛИ</a:t>
            </a:r>
            <a:r>
              <a:rPr lang="ru-RU" sz="3600" b="0" strike="noStrike" spc="-1" dirty="0">
                <a:solidFill>
                  <a:schemeClr val="bg2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  <a:endParaRPr lang="ru-RU" sz="1800" b="0" strike="noStrike" spc="-1" dirty="0">
              <a:solidFill>
                <a:schemeClr val="bg2">
                  <a:lumMod val="2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1259632" y="775205"/>
            <a:ext cx="7631960" cy="530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Провести навчання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педагогічного колективу щодо роботи на платформі </a:t>
            </a:r>
            <a:r>
              <a:rPr lang="en-US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G Suite for Education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18.01.2021 (С.Сліпак).</a:t>
            </a:r>
            <a:endParaRPr lang="uk-UA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Провести </a:t>
            </a:r>
            <a:r>
              <a:rPr lang="ru-RU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тренінги</a:t>
            </a:r>
            <a:r>
              <a:rPr lang="ru-RU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для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розширення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практичних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навичок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роботи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в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команді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об’єднання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спільних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зусиль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для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набуття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ліцеїстами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ціннісних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орієнтирів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до 31.05.2021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(А.Євтушенко, С.Сліпак).</a:t>
            </a:r>
            <a:endParaRPr lang="uk-UA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Провести педагогічні читання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«Сім’я як соціокультурне середовище виховання й розвитку особистості»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28.01.2021 (Л.Павлюк).</a:t>
            </a:r>
            <a:endParaRPr lang="uk-UA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Провести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	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теоретичний семінар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«Шляхи оновлення освітнього процесу як запорука успішної соціалізації педагогів та ліцеїстів: проблеми, досвід, перспективи»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25.03.2021 (Адміністрація, Л.Павлюк).</a:t>
            </a:r>
            <a:endParaRPr lang="uk-UA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Підготувати звіти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 ІІ семестр  2020-2021 </a:t>
            </a:r>
            <a:r>
              <a:rPr lang="uk-UA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н.р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</a:t>
            </a:r>
            <a:r>
              <a:rPr lang="uk-UA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роботу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п/к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31</a:t>
            </a:r>
            <a:r>
              <a:rPr lang="uk-UA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.05.2021,  протоколи засідань п/к до 04.06.2021 (голови предметних кафедр), звіти про виконання планів самоосвіти та самоаналіз роботи (на 28.05.2021, педагоги ліцею). </a:t>
            </a:r>
          </a:p>
          <a:p>
            <a:pPr marL="343080" indent="-342360" algn="just">
              <a:lnSpc>
                <a:spcPct val="114000"/>
              </a:lnSpc>
              <a:buClr>
                <a:srgbClr val="4B2103"/>
              </a:buClr>
              <a:buFont typeface="Gill Sans MT"/>
              <a:buAutoNum type="arabicPeriod"/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Розглянути на засіданні НМР </a:t>
            </a:r>
            <a:r>
              <a:rPr lang="uk-UA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проєкт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сценарію проведення ПР</a:t>
            </a:r>
            <a:r>
              <a:rPr lang="ru-RU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«</a:t>
            </a:r>
            <a:r>
              <a:rPr lang="ru-RU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Технології</a:t>
            </a:r>
            <a:r>
              <a:rPr lang="ru-RU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педагогіки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життєтворчості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в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освітньому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просторі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ліцею</a:t>
            </a:r>
            <a:r>
              <a:rPr lang="ru-RU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 до 01.04.2021 (</a:t>
            </a:r>
            <a:r>
              <a:rPr lang="ru-RU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Л.Палюк</a:t>
            </a:r>
            <a:r>
              <a:rPr lang="ru-RU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С.Сліпак</a:t>
            </a:r>
            <a:r>
              <a:rPr lang="ru-RU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 </a:t>
            </a: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uk-UA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023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1115616" y="332656"/>
            <a:ext cx="7776864" cy="405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 СХВАЛЕННЯ ПОРЯДКУ ЗАРАХУВАННЯ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ДО ЛІЦЕЮ У 2021 РОЦІ</a:t>
            </a:r>
            <a:endParaRPr lang="ru-RU" sz="2000" b="1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Заяви про зарахування </a:t>
            </a:r>
            <a:r>
              <a:rPr lang="uk-UA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 02 -15 червня 2021 року;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Подання оригіналів документів </a:t>
            </a:r>
            <a:r>
              <a:rPr lang="uk-UA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 02 -22 червня 2021 року;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Рішення про проведення конкурсу оприлюднюється </a:t>
            </a:r>
            <a:r>
              <a:rPr lang="uk-UA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16 червня 2021 року </a:t>
            </a:r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(якщо станом на 16:00 15.06.2021р. – перевищує 30/90 заяв)</a:t>
            </a:r>
            <a:r>
              <a:rPr lang="uk-UA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;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Результати конкурсу оприлюднюються не пізніше </a:t>
            </a:r>
            <a:r>
              <a:rPr lang="uk-UA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17 червня 2021 року;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Наказ про зарахування  </a:t>
            </a:r>
            <a:r>
              <a:rPr lang="uk-UA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до 23 червня 2021 року; </a:t>
            </a:r>
          </a:p>
          <a:p>
            <a:pPr marL="342900" indent="-342900"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Батьки підтверджують наявність умов для навчання в синхронному та асинхронному режимі із застосуванням технологій дистанційного навчання та дають згоду на використання персональних даних в </a:t>
            </a:r>
            <a:r>
              <a:rPr lang="uk-UA" sz="20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елетронному</a:t>
            </a:r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освітньому середовищі;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Надати перевагу при визначенні конкурсного балу учням, які успішно завершили</a:t>
            </a:r>
            <a:r>
              <a:rPr lang="uk-UA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Школу майбутнього ліцеїста </a:t>
            </a:r>
            <a:r>
              <a:rPr lang="ru-RU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(ШМЛ).</a:t>
            </a: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1115640" y="836640"/>
            <a:ext cx="6615000" cy="47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5760" indent="274320"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27130E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          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CustomShape 2"/>
          <p:cNvSpPr/>
          <p:nvPr/>
        </p:nvSpPr>
        <p:spPr>
          <a:xfrm>
            <a:off x="1619672" y="764704"/>
            <a:ext cx="7056000" cy="420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27130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ВИКОРИСТАНІ ДЖЕРЕЛА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hlinkClick r:id="rId2"/>
              </a:rPr>
              <a:t>1.http://muzico.ru/</a:t>
            </a:r>
            <a:r>
              <a:rPr lang="ru-RU" sz="1800" b="1" u="sng" strike="noStrike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hlinkClick r:id="rId2"/>
              </a:rPr>
              <a:t>music</a:t>
            </a:r>
            <a:r>
              <a:rPr lang="ru-RU" sz="1800" b="1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hlinkClick r:id="rId2"/>
              </a:rPr>
              <a:t>/%D0%BA%D0%BB%D0%B0%D1%81%D0%B8%D1%87%D0%BD%D0%B0+%D0%BC%D1%83%D0%B7%D0%B8%D0%BA%D0%B0/</a:t>
            </a:r>
            <a:r>
              <a:rPr lang="ru-RU" sz="18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hlinkClick r:id="rId3"/>
              </a:rPr>
              <a:t>2.http://publicdomainvectors.org/</a:t>
            </a:r>
            <a:r>
              <a:rPr lang="ru-RU" sz="1800" b="1" u="sng" strike="noStrike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hlinkClick r:id="rId3"/>
              </a:rPr>
              <a:t>ru</a:t>
            </a:r>
            <a:r>
              <a:rPr lang="ru-RU" sz="1800" b="1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hlinkClick r:id="rId3"/>
              </a:rPr>
              <a:t>/%D0%B1%D0%B5%D1%81%D0%BF%D0%BB%D0%B0%D1%82%D0%BD%D1%8B%D0%B5-%D0%B2%D0%B5%D0%BA%D1%82%D0%BE%D1%80%D1%8B/%D0%91%D0%BB%D0%BE%D0%BA%D0%BD%D0%BE%D1%82-%D0%B8-%D1%80%D1%83%D1%87%D0%BA%D0%B0-%D0%B2%D0%B5%D0%BA%D1%82%D0</a:t>
            </a:r>
            <a:r>
              <a:rPr lang="ru-RU" sz="18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800" b="1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hlinkClick r:id="rId4"/>
              </a:rPr>
              <a:t>%BE%D1%80%D0%BD%D0%BE%D0%B5-%D0%B8%D0%B7%D0%BE%D0%B1%D1%80%D0%B0%D0%B6%D0%B5%D0%BD%D0%B8%D0%B5/7492.html</a:t>
            </a:r>
            <a:r>
              <a:rPr lang="ru-RU" sz="18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5151" y="3994476"/>
            <a:ext cx="4109729" cy="2827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05" y="116632"/>
            <a:ext cx="6121400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" name="CustomShape 1"/>
          <p:cNvSpPr/>
          <p:nvPr/>
        </p:nvSpPr>
        <p:spPr>
          <a:xfrm>
            <a:off x="5796136" y="225411"/>
            <a:ext cx="3257144" cy="313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Згідно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 планом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роботи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ліцею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відбулися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засідання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ПЕДАГОГІЧНОЇ 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РАДИ (8), НАРАД 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ПРИ 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ДИРЕКТОРОВІ (5), 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ІНФОРМАЦІЙНИХ ДНІВ, ОПЕРАТИВНИХ НАРАД ПРИ ЗАСТУПНИКАХ, АТЕСТАЦІЙНОЇ 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КОМІСІЇ (1), ПК (2),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НМР (2)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3" name="Picture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130" y="3994476"/>
            <a:ext cx="4499992" cy="2717698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1907704" y="332656"/>
            <a:ext cx="6840704" cy="15842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2800" b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Система </a:t>
            </a:r>
            <a:r>
              <a:rPr lang="uk-UA" sz="2800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ціннісних орієнтацій ліцеїстів в умовах профільної середньої </a:t>
            </a:r>
            <a:r>
              <a:rPr lang="uk-UA" sz="2800" b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освіти </a:t>
            </a:r>
          </a:p>
          <a:p>
            <a:pPr algn="ctr">
              <a:lnSpc>
                <a:spcPct val="100000"/>
              </a:lnSpc>
            </a:pPr>
            <a:r>
              <a:rPr lang="uk-UA" b="1" strike="noStrike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(п</a:t>
            </a:r>
            <a:r>
              <a:rPr lang="uk-UA" b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едагогічна рада, 24 </a:t>
            </a:r>
            <a:r>
              <a:rPr lang="uk-UA" b="1" strike="noStrike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грудня 2020,  А.Євтушенко)</a:t>
            </a:r>
            <a:endParaRPr lang="uk-UA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132856"/>
            <a:ext cx="8646280" cy="42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1115616" y="116632"/>
            <a:ext cx="7920880" cy="11247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Згідно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 планом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роботи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над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науково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-методичною темою </a:t>
            </a:r>
            <a:r>
              <a:rPr lang="ru-RU" sz="20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дистанційно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відбувся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круглий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стіл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«</a:t>
            </a:r>
            <a:r>
              <a:rPr lang="ru-RU" sz="2000" b="1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Збереження</a:t>
            </a:r>
            <a:r>
              <a:rPr lang="ru-RU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духовного, морального та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фізичного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здоров’я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учасників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освітнього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процесу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як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чинник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соціалізації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особистості</a:t>
            </a:r>
            <a:r>
              <a:rPr lang="ru-RU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 </a:t>
            </a: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16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І.Гах</a:t>
            </a:r>
            <a:r>
              <a:rPr lang="ru-RU" sz="16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6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І.Заплішний</a:t>
            </a:r>
            <a:r>
              <a:rPr lang="ru-RU" sz="16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 </a:t>
            </a:r>
            <a:r>
              <a:rPr lang="ru-RU" sz="16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А.Євтушенко</a:t>
            </a:r>
            <a:r>
              <a:rPr lang="ru-RU" sz="16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6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О.Єрмоленко</a:t>
            </a:r>
            <a:r>
              <a:rPr lang="ru-RU" sz="16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6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О.Капленко</a:t>
            </a:r>
            <a:r>
              <a:rPr lang="ru-RU" sz="16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6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С.Мухінська</a:t>
            </a:r>
            <a:r>
              <a:rPr lang="ru-RU" sz="16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1751564"/>
            <a:ext cx="7462201" cy="491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1115616" y="260648"/>
            <a:ext cx="7811640" cy="864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АТЕСТАЦІЯ ТА ПІДВИЩЕННЯ КВАЛІФІКАЦІЇ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ПЕДАГОГІВ ЛІЦЕЮ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215345" y="1484784"/>
            <a:ext cx="7416824" cy="301621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ЧЕРГОВА АТЕСТАЦІЯ </a:t>
            </a:r>
          </a:p>
          <a:p>
            <a:r>
              <a:rPr lang="uk-UA" sz="2000" dirty="0">
                <a:latin typeface="Times New Roman"/>
                <a:ea typeface="Times New Roman"/>
              </a:rPr>
              <a:t>І. </a:t>
            </a:r>
            <a:r>
              <a:rPr lang="uk-UA" sz="2000" dirty="0" err="1">
                <a:latin typeface="Times New Roman"/>
                <a:ea typeface="Times New Roman"/>
              </a:rPr>
              <a:t>Гах</a:t>
            </a:r>
            <a:r>
              <a:rPr lang="uk-UA" sz="2000" dirty="0">
                <a:latin typeface="Times New Roman"/>
                <a:ea typeface="Times New Roman"/>
              </a:rPr>
              <a:t>, </a:t>
            </a:r>
            <a:endParaRPr lang="uk-UA" sz="2000" dirty="0" smtClean="0">
              <a:latin typeface="Times New Roman"/>
              <a:ea typeface="Times New Roman"/>
            </a:endParaRPr>
          </a:p>
          <a:p>
            <a:r>
              <a:rPr lang="uk-UA" sz="2000" dirty="0" smtClean="0">
                <a:latin typeface="Times New Roman"/>
                <a:ea typeface="Times New Roman"/>
              </a:rPr>
              <a:t>О</a:t>
            </a:r>
            <a:r>
              <a:rPr lang="uk-UA" sz="2000" dirty="0">
                <a:latin typeface="Times New Roman"/>
                <a:ea typeface="Times New Roman"/>
              </a:rPr>
              <a:t>. </a:t>
            </a:r>
            <a:r>
              <a:rPr lang="uk-UA" sz="2000" dirty="0" smtClean="0">
                <a:latin typeface="Times New Roman"/>
                <a:ea typeface="Times New Roman"/>
              </a:rPr>
              <a:t>Єрмоленко</a:t>
            </a:r>
            <a:r>
              <a:rPr lang="uk-UA" sz="2000" dirty="0">
                <a:latin typeface="Times New Roman"/>
                <a:ea typeface="Times New Roman"/>
              </a:rPr>
              <a:t>, </a:t>
            </a:r>
            <a:endParaRPr lang="uk-UA" sz="2000" dirty="0" smtClean="0">
              <a:latin typeface="Times New Roman"/>
              <a:ea typeface="Times New Roman"/>
            </a:endParaRPr>
          </a:p>
          <a:p>
            <a:r>
              <a:rPr lang="uk-UA" sz="2000" dirty="0" smtClean="0">
                <a:latin typeface="Times New Roman"/>
                <a:ea typeface="Times New Roman"/>
              </a:rPr>
              <a:t>І</a:t>
            </a:r>
            <a:r>
              <a:rPr lang="uk-UA" sz="2000" dirty="0">
                <a:latin typeface="Times New Roman"/>
                <a:ea typeface="Times New Roman"/>
              </a:rPr>
              <a:t>. </a:t>
            </a:r>
            <a:r>
              <a:rPr lang="uk-UA" sz="2000" dirty="0" err="1">
                <a:latin typeface="Times New Roman"/>
                <a:ea typeface="Times New Roman"/>
              </a:rPr>
              <a:t>Заплішний</a:t>
            </a:r>
            <a:r>
              <a:rPr lang="uk-UA" sz="2000" dirty="0">
                <a:latin typeface="Times New Roman"/>
                <a:ea typeface="Times New Roman"/>
              </a:rPr>
              <a:t>, </a:t>
            </a:r>
            <a:endParaRPr lang="uk-UA" sz="2000" dirty="0" smtClean="0">
              <a:latin typeface="Times New Roman"/>
              <a:ea typeface="Times New Roman"/>
            </a:endParaRPr>
          </a:p>
          <a:p>
            <a:r>
              <a:rPr lang="uk-UA" sz="2000" dirty="0" smtClean="0">
                <a:latin typeface="Times New Roman"/>
                <a:ea typeface="Times New Roman"/>
              </a:rPr>
              <a:t>О</a:t>
            </a:r>
            <a:r>
              <a:rPr lang="uk-UA" sz="2000" dirty="0">
                <a:latin typeface="Times New Roman"/>
                <a:ea typeface="Times New Roman"/>
              </a:rPr>
              <a:t>. </a:t>
            </a:r>
            <a:r>
              <a:rPr lang="uk-UA" sz="2000" dirty="0" err="1">
                <a:latin typeface="Times New Roman"/>
                <a:ea typeface="Times New Roman"/>
              </a:rPr>
              <a:t>Капленко</a:t>
            </a:r>
            <a:r>
              <a:rPr lang="uk-UA" sz="2000" dirty="0">
                <a:latin typeface="Times New Roman"/>
                <a:ea typeface="Times New Roman"/>
              </a:rPr>
              <a:t>, </a:t>
            </a:r>
            <a:endParaRPr lang="uk-UA" sz="2000" dirty="0" smtClean="0">
              <a:latin typeface="Times New Roman"/>
              <a:ea typeface="Times New Roman"/>
            </a:endParaRPr>
          </a:p>
          <a:p>
            <a:r>
              <a:rPr lang="uk-UA" sz="2000" dirty="0" smtClean="0">
                <a:latin typeface="Times New Roman"/>
                <a:ea typeface="Times New Roman"/>
              </a:rPr>
              <a:t>С</a:t>
            </a:r>
            <a:r>
              <a:rPr lang="uk-UA" sz="2000" dirty="0">
                <a:latin typeface="Times New Roman"/>
                <a:ea typeface="Times New Roman"/>
              </a:rPr>
              <a:t>. </a:t>
            </a:r>
            <a:r>
              <a:rPr lang="uk-UA" sz="2000" dirty="0" err="1">
                <a:latin typeface="Times New Roman"/>
                <a:ea typeface="Times New Roman"/>
              </a:rPr>
              <a:t>Мухінська</a:t>
            </a:r>
            <a:endParaRPr lang="uk-UA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ПІДВИЩЕННЯ КВАЛІФІКАЦІЇ ПРОЙШЛИ ВСІ ВІДПОВІДНО ДО ЗАТВЕРДЖЕНОГО ПЛАНУ</a:t>
            </a:r>
          </a:p>
          <a:p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27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4495320" y="202320"/>
            <a:ext cx="4648680" cy="2834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Всеукраїнський </a:t>
            </a:r>
            <a:r>
              <a:rPr lang="uk-UA" sz="20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конкурс-квест</a:t>
            </a:r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uk-UA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«Реформа – шлях до школи моєї мрії</a:t>
            </a:r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</a:t>
            </a:r>
          </a:p>
          <a:p>
            <a:pPr algn="ctr"/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команда ліцею отримала </a:t>
            </a:r>
            <a:r>
              <a:rPr lang="uk-UA" sz="20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диплом ІІ ступеня та право взяти участь у одному із трьох майстер-класів організованих лабораторією психології спілкування Інституту соціальної та політичної психології </a:t>
            </a:r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НАПНУ  </a:t>
            </a:r>
            <a:r>
              <a:rPr lang="ru-RU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Ю.Бойко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122" name="Picture 2" descr="C:\Users\Сліпак\Desktop\зображення_viber_2020-11-25_08-46-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589" y="3483130"/>
            <a:ext cx="4198773" cy="3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ліпак\Desktop\зображення_viber_2020-11-25_08-46-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3118"/>
            <a:ext cx="4171792" cy="312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Сліпак\Desktop\зображення_viber_2020-11-25_08-46-2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085146" y="2504179"/>
            <a:ext cx="3329223" cy="443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752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6721</TotalTime>
  <Words>2617</Words>
  <Application>Microsoft Office PowerPoint</Application>
  <PresentationFormat>Екран (4:3)</PresentationFormat>
  <Paragraphs>530</Paragraphs>
  <Slides>47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слайдів</vt:lpstr>
      </vt:variant>
      <vt:variant>
        <vt:i4>47</vt:i4>
      </vt:variant>
    </vt:vector>
  </HeadingPairs>
  <TitlesOfParts>
    <vt:vector size="51" baseType="lpstr">
      <vt:lpstr>Office Theme</vt:lpstr>
      <vt:lpstr>Office Theme</vt:lpstr>
      <vt:lpstr>Office Theme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Учень</dc:creator>
  <dc:description/>
  <cp:lastModifiedBy>Мария</cp:lastModifiedBy>
  <cp:revision>486</cp:revision>
  <cp:lastPrinted>2019-01-08T06:27:27Z</cp:lastPrinted>
  <dcterms:created xsi:type="dcterms:W3CDTF">2015-01-06T07:03:33Z</dcterms:created>
  <dcterms:modified xsi:type="dcterms:W3CDTF">2023-01-02T12:35:21Z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Екран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54</vt:i4>
  </property>
</Properties>
</file>