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68" r:id="rId2"/>
    <p:sldId id="287" r:id="rId3"/>
    <p:sldId id="280" r:id="rId4"/>
    <p:sldId id="309" r:id="rId5"/>
    <p:sldId id="272" r:id="rId6"/>
    <p:sldId id="310" r:id="rId7"/>
    <p:sldId id="308" r:id="rId8"/>
    <p:sldId id="291" r:id="rId9"/>
    <p:sldId id="307" r:id="rId10"/>
    <p:sldId id="286" r:id="rId11"/>
    <p:sldId id="267" r:id="rId12"/>
    <p:sldId id="281" r:id="rId13"/>
    <p:sldId id="289" r:id="rId14"/>
    <p:sldId id="284" r:id="rId15"/>
    <p:sldId id="279" r:id="rId16"/>
    <p:sldId id="285" r:id="rId17"/>
    <p:sldId id="295" r:id="rId18"/>
    <p:sldId id="269" r:id="rId19"/>
    <p:sldId id="294" r:id="rId20"/>
    <p:sldId id="296" r:id="rId21"/>
    <p:sldId id="297" r:id="rId22"/>
    <p:sldId id="283" r:id="rId23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59B533DE-F321-400D-B6E7-8CB7BDD9214C}" type="datetimeFigureOut">
              <a:rPr lang="ru-RU" smtClean="0"/>
              <a:pPr/>
              <a:t>02.01.2023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E4237461-AEC9-4E67-85D7-30C7618229D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0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7461-AEC9-4E67-85D7-30C7618229D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17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37461-AEC9-4E67-85D7-30C7618229D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12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434EDD-6CDB-4D5A-B25E-773DE24DC594}" type="datetimeFigureOut">
              <a:rPr lang="uk-UA" smtClean="0"/>
              <a:pPr/>
              <a:t>02.01.2023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4FCFB5-55AF-4868-A6AB-B3D51D5D5E9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domainvectors.org/ru/%D0%B1%D0%B5%D1%81%D0%BF%D0%BB%D0%B0%D1%82%D0%BD%D1%8B%D0%B5-%D0%B2%D0%B5%D0%BA%D1%82%D0%BE%D1%80%D1%8B/%D0%91%D0%BB%D0%BE%D0%BA%D0%BD%D0%BE%D1%82-%D0%B8-%D1%80%D1%83%D1%87%D0%BA%D0%B0-%D0%B2%D0%B5%D0%BA%D1%82%D0" TargetMode="External"/><Relationship Id="rId2" Type="http://schemas.openxmlformats.org/officeDocument/2006/relationships/hyperlink" Target="http://muzico.ru/music/%D0%BA%D0%BB%D0%B0%D1%81%D0%B8%D1%87%D0%BD%D0%B0+%D0%BC%D1%83%D0%B7%D0%B8%D0%BA%D0%B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%BE%D1%80%D0%BD%D0%BE%D0%B5-%D0%B8%D0%B7%D0%BE%D0%B1%D1%80%D0%B0%D0%B6%D0%B5%D0%BD%D0%B8%D0%B5/749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292080" y="1988840"/>
            <a:ext cx="3456384" cy="151216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ПЕДАГОГІЧНА РАДА №1</a:t>
            </a:r>
          </a:p>
          <a:p>
            <a:pPr algn="ctr"/>
            <a:r>
              <a:rPr lang="uk-UA" sz="24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СІЧЕНЬ, 2017</a:t>
            </a: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</p:txBody>
      </p:sp>
      <p:pic>
        <p:nvPicPr>
          <p:cNvPr id="4" name="Рисунок 3" descr="C:\Users\Лена\Downloads\IMG_074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3980094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14290"/>
            <a:ext cx="4390208" cy="122413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n"/>
                <a:ea typeface="+mj-ea"/>
                <a:cs typeface="Times New Roman" pitchFamily="18" charset="0"/>
              </a:rPr>
              <a:t>МІЖНАРОДНИЙ ФОРУМ «ІННОВАТИКА В СУЧАСНІЙ ОСВІТІ»</a:t>
            </a:r>
            <a:endParaRPr lang="uk-UA" sz="3200" dirty="0">
              <a:latin typeface="Book Antiquan"/>
              <a:cs typeface="Times New Roman" pitchFamily="18" charset="0"/>
            </a:endParaRPr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5500694" y="1571612"/>
            <a:ext cx="3387828" cy="2520280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uk-UA" sz="2000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конкурсна робота </a:t>
            </a:r>
            <a:r>
              <a:rPr lang="uk-UA" sz="2000" dirty="0" err="1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“Використання</a:t>
            </a:r>
            <a:r>
              <a:rPr lang="uk-UA" sz="2000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інноваційних технологій при вивченні англійської мови </a:t>
            </a:r>
            <a:r>
              <a:rPr lang="ru-RU" sz="2000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 </a:t>
            </a:r>
            <a:r>
              <a:rPr lang="uk-UA" sz="2000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навчально-виховному процесі </a:t>
            </a:r>
            <a:r>
              <a:rPr lang="uk-UA" sz="2000" dirty="0" err="1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ліцею”</a:t>
            </a:r>
            <a:r>
              <a:rPr lang="uk-UA" sz="2000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– Золота медаль (творча група вчителів Т.М. </a:t>
            </a:r>
            <a:r>
              <a:rPr lang="uk-UA" sz="2000" dirty="0" err="1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Вантух</a:t>
            </a:r>
            <a:r>
              <a:rPr lang="uk-UA" sz="2000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С.М.Сліпак, Л.М.Павлюк, Л.І.Петренко, С.О.Потебня,  Т.М.Шевчук)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endParaRPr lang="ru-RU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n"/>
              <a:ea typeface="+mj-ea"/>
              <a:cs typeface="Times New Roman" pitchFamily="18" charset="0"/>
            </a:endParaRP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endParaRPr lang="uk-UA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n"/>
              <a:ea typeface="+mj-ea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1" descr="E:\Cліпак\Downloads\IMG_76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1173416"/>
            <a:ext cx="928662" cy="696476"/>
          </a:xfrm>
          <a:prstGeom prst="rect">
            <a:avLst/>
          </a:prstGeom>
          <a:noFill/>
        </p:spPr>
      </p:pic>
      <p:pic>
        <p:nvPicPr>
          <p:cNvPr id="23553" name="Picture 1" descr="C:\Users\Сліпак\Desktop\виставка\виставу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4071966" cy="27441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554" name="Picture 2" descr="C:\Users\Сліпак\Desktop\виставка\виставка 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26842">
            <a:off x="677000" y="2551169"/>
            <a:ext cx="2886075" cy="4095750"/>
          </a:xfrm>
          <a:prstGeom prst="rect">
            <a:avLst/>
          </a:prstGeom>
          <a:noFill/>
        </p:spPr>
      </p:pic>
      <p:pic>
        <p:nvPicPr>
          <p:cNvPr id="23555" name="Picture 3" descr="C:\Users\Сліпак\Desktop\виставка\медаль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071942"/>
            <a:ext cx="2000264" cy="2591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3071810"/>
            <a:ext cx="450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Лауреат обласної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Софії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Русової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жовтень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Л.М.Павлюк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Сліпак\Desktop\бутурли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85728"/>
            <a:ext cx="3964809" cy="2643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1" name="Picture 3" descr="C:\Users\Сліпак\Desktop\виставка\павлю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14290"/>
            <a:ext cx="2857520" cy="27289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714876" y="4643446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Лауреат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Українсько-канадського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конкурсу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Фонду Президента УВАН у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Канаді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професора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Манітобського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Ореста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Цапа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(листопад 2016,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С.М.Сліпак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438" y="3286124"/>
            <a:ext cx="4500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Лауреат VШ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фестивалю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вересень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Т.І.Бутурлим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C:\Users\Сліпак\Desktop\виставка\P104084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000504"/>
            <a:ext cx="3921124" cy="2596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043608" y="211117"/>
            <a:ext cx="7884368" cy="885692"/>
          </a:xfrm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sz="2400" b="1" dirty="0" smtClean="0">
                <a:solidFill>
                  <a:srgbClr val="B4936D">
                    <a:lumMod val="50000"/>
                  </a:srgbClr>
                </a:solidFill>
                <a:latin typeface="Book Antiqua" pitchFamily="18" charset="0"/>
                <a:cs typeface="Times New Roman" pitchFamily="18" charset="0"/>
              </a:rPr>
              <a:t>НАУКОВО-МЕТОДИЧНА ДІЯЛЬНІСТЬ ПЕДАГОГІВ</a:t>
            </a:r>
            <a:endParaRPr lang="uk-UA" sz="2400" b="1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980728"/>
          <a:ext cx="7556550" cy="5694372"/>
        </p:xfrm>
        <a:graphic>
          <a:graphicData uri="http://schemas.openxmlformats.org/drawingml/2006/table">
            <a:tbl>
              <a:tblPr/>
              <a:tblGrid>
                <a:gridCol w="2520279"/>
                <a:gridCol w="1440160"/>
                <a:gridCol w="1469480"/>
                <a:gridCol w="1058551"/>
                <a:gridCol w="1068080"/>
              </a:tblGrid>
              <a:tr h="6686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Міжнародний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Всеукраїнський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Обласний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Міський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 практичні конференції, семінари  (учителі)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Публікації учителів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Науково-практичні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коференції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(учні)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Публікації учнів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Конкурси, творчі проекти, фестивалі (учителі)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68050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Конкурси, творчі проекти, фестивалі (учні)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646">
                <a:tc gridSpan="5"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посібники</a:t>
                      </a:r>
                      <a:endParaRPr kumimoji="0" lang="ru-RU" sz="1800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Видрукувано Науково-методичний вісник ліцею№2(10)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08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8640"/>
            <a:ext cx="7704856" cy="1224136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altLang="uk-UA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ОБЛАСНА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НАУКОВО-ПРАКТИЧНА КОНФЕРЕНЦІЯ «АКТУАЛЬНІ ПРОБЛЕМИ ТА ПЕРСПЕКТИВИ ВИВЧЕННЯ ІНОЗЕМНОЇ МОВИ: ДОСВІД МИНУЛОГО - ПОГЛЯД У МАЙБУТНЄ» </a:t>
            </a:r>
            <a:endParaRPr lang="uk-UA" altLang="uk-UA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Picture 1" descr="C:\Users\Сліпак\Desktop\виставка\конференці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3" y="1500174"/>
            <a:ext cx="4388304" cy="21431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58" name="Picture 2" descr="C:\Users\Сліпак\Desktop\виставка\кон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000504"/>
            <a:ext cx="3706104" cy="24460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59" name="Picture 3" descr="C:\Users\Сліпак\Desktop\виставка\конф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071942"/>
            <a:ext cx="3632501" cy="2397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0" name="Picture 4" descr="C:\Users\Сліпак\Desktop\виставка\конф 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1500174"/>
            <a:ext cx="3905264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776864" cy="9543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Показники навчальної діяльності учнів</a:t>
            </a:r>
          </a:p>
          <a:p>
            <a:pPr algn="ctr"/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 за І семестр 2016-2017 </a:t>
            </a:r>
            <a:r>
              <a:rPr lang="uk-UA" sz="2800" b="1" dirty="0" err="1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н.р</a:t>
            </a:r>
            <a:r>
              <a:rPr lang="uk-UA" sz="44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.</a:t>
            </a:r>
            <a:endParaRPr lang="uk-UA" sz="4400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928662" y="1071546"/>
          <a:ext cx="7858178" cy="5538149"/>
        </p:xfrm>
        <a:graphic>
          <a:graphicData uri="http://schemas.openxmlformats.org/drawingml/2006/table">
            <a:tbl>
              <a:tblPr/>
              <a:tblGrid>
                <a:gridCol w="644183"/>
                <a:gridCol w="3105944"/>
                <a:gridCol w="127775"/>
                <a:gridCol w="944225"/>
                <a:gridCol w="127775"/>
                <a:gridCol w="922963"/>
                <a:gridCol w="1004075"/>
                <a:gridCol w="981238"/>
              </a:tblGrid>
              <a:tr h="361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п/</a:t>
                      </a:r>
                      <a:r>
                        <a:rPr lang="uk-UA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Зведена інформація</a:t>
                      </a: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Учнів</a:t>
                      </a: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083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 початок І семестру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083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Вибуло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083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Прибуло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167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ІІ</a:t>
                      </a: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семестр. усього учнів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083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ІІ курс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083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 курс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0733">
                <a:tc gridSpan="8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І курс</a:t>
                      </a: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167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 на високому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43551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достатньому рівні 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середньому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початковому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0837">
                <a:tc gridSpan="3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ІІ курс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2016/2017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2015/2016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2016/2017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2015/2016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53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  на високому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12	</a:t>
                      </a:r>
                    </a:p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на достатньому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на середньому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на початковому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7">
                <a:tc gridSpan="2"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Разом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6167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Закінчило І семестр  на високому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1463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на достатньому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1463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114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на середньому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14630"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31140" algn="just">
                        <a:spcAft>
                          <a:spcPts val="0"/>
                        </a:spcAft>
                      </a:pPr>
                      <a:r>
                        <a:rPr lang="uk-U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uk-U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1407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 початковому рівні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51435">
                        <a:spcAft>
                          <a:spcPts val="0"/>
                        </a:spcAft>
                      </a:pPr>
                      <a:r>
                        <a:rPr lang="uk-UA" sz="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5265" marR="552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8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259632" y="408962"/>
            <a:ext cx="6923088" cy="1040285"/>
          </a:xfrm>
        </p:spPr>
        <p:txBody>
          <a:bodyPr rtlCol="0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Зведений облік пропусків занять</a:t>
            </a:r>
            <a:b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за І семестр 2016-2017 </a:t>
            </a:r>
            <a:r>
              <a:rPr lang="uk-UA" sz="2800" b="1" dirty="0" err="1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800" b="1" dirty="0" smtClean="0">
                <a:solidFill>
                  <a:srgbClr val="B4936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556792"/>
          <a:ext cx="7632849" cy="4464495"/>
        </p:xfrm>
        <a:graphic>
          <a:graphicData uri="http://schemas.openxmlformats.org/drawingml/2006/table">
            <a:tbl>
              <a:tblPr/>
              <a:tblGrid>
                <a:gridCol w="1856141"/>
                <a:gridCol w="1925569"/>
                <a:gridCol w="1925570"/>
                <a:gridCol w="1925569"/>
              </a:tblGrid>
              <a:tr h="637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Класи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Усього пропусків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Надано документів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через хворобу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Інші причини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ea typeface="Arial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ІІ фіз. мат.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2257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2205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ІІ ін. філ.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3158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2740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ІІ укр. філ.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2262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2242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ін. філ.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1244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1048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 укр. філ.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1298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ourier New" pitchFamily="49" charset="0"/>
                        </a:rPr>
                        <a:t>І фіз. мат.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1794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1608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28604"/>
            <a:ext cx="7498080" cy="5786478"/>
          </a:xfrm>
        </p:spPr>
        <p:txBody>
          <a:bodyPr>
            <a:noAutofit/>
          </a:bodyPr>
          <a:lstStyle/>
          <a:p>
            <a:pPr marL="19050" indent="-19050" algn="ctr">
              <a:buNone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ЗАХОДИ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НАЦІОНАЛЬНО-ПАТРІОТИЧНОГО СПРЯМУВАННЯ</a:t>
            </a:r>
            <a:endParaRPr lang="uk-UA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" indent="-19050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урочистостях з нагоди Дня Гідності й Свободи;</a:t>
            </a:r>
          </a:p>
          <a:p>
            <a:pPr marL="19050" indent="-19050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створення презентації англійською мовою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“Україна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мій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дім”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19050" indent="-19050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екскурсія до с.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Пирогово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 Крути; </a:t>
            </a:r>
          </a:p>
          <a:p>
            <a:pPr marL="19050" indent="-19050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участь у благодійній акції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“Творчість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дарує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шанс”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мистецьких акціях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“Повір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себе”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“Мій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Крим”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“Моя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Україна”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19050" indent="-19050" algn="just"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організовано зустріч із представниками Українського інституту вивчення Голокосту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“Ткума”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межах освітнього проекту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“Уроки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війни та уроки Голокосту. Уроки 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толерантності”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6512511" cy="114300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УХВАЛИ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001156" cy="755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Працювати над виконанням наказової частини узагальнюючих наказів (відповідальні згідно наказів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Підготувати конкурсну роботу на VІІІ Міжнародну виставку “ Сучасні заклади освіти  -  2017 ” (до 12.02.17, творча група) 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науково-практичний семінар: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Упровадження педагогіки успіху у виховну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роботу закладу ”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(23.02.2017, Т.М.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Вантух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Л.М.Павлюк, С.М.Сліпак, Т.М.Шевчук)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Узяти участь у  V Всеукраїнському конкурсі на кращий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закладу освіти (до 09.02.2017, А.В.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Компанець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С.М.Сліпак).</a:t>
            </a:r>
          </a:p>
          <a:p>
            <a:pPr marL="342900" indent="-342900" algn="just">
              <a:lnSpc>
                <a:spcPct val="114000"/>
              </a:lnSpc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Створити базу завдань для директорської контрольної роботи із української мови та літератури, історії України, англійської мови, математики (до 31.03.2017, голови п/к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114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Підготувати програми науково-практичного семінару та Регіонального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конкурсу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розмістити сплановані заходи за 20 днів до терміну проведення (Т.М.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Вантух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А.М.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Кайдаш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А.В.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Компанець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С.М.Сліпак)</a:t>
            </a:r>
          </a:p>
          <a:p>
            <a:pPr marL="342900" indent="-342900" algn="just">
              <a:lnSpc>
                <a:spcPct val="114000"/>
              </a:lnSpc>
              <a:buAutoNum type="arabicPeriod" startAt="6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Подати пропозиції до проекту плану роботи ліцею на 2017-2018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(педагоги, 26.05.2017)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  <a:buAutoNum type="arabicPeriod" startAt="6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Унести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зміни до засідань педагогічних рад на 2016-2017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(Т.М.Шевчук)</a:t>
            </a:r>
          </a:p>
          <a:p>
            <a:pPr marL="342900" indent="-342900" algn="just">
              <a:lnSpc>
                <a:spcPct val="114000"/>
              </a:lnSpc>
              <a:buAutoNum type="arabicPeriod" startAt="6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Розробити зразки оформлення сторінок класних журналів по  предметах  (Т.І.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Бутурлим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)</a:t>
            </a:r>
          </a:p>
          <a:p>
            <a:pPr marL="342900" indent="-342900" algn="just">
              <a:lnSpc>
                <a:spcPct val="114000"/>
              </a:lnSpc>
              <a:buAutoNum type="arabicPeriod" startAt="6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4888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СТАН ВИКЛАДАННЯ ТА ЯКІСТЬ</a:t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НАВЧАЛЬНИХ ДОСЯГНЕНЬ УЧНІВ ІЗ</a:t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КУРСУ  “ЛЮДИНА І СВІТ”</a:t>
            </a:r>
            <a:endParaRPr lang="uk-U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836712"/>
            <a:ext cx="7920880" cy="123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Documents and Settings\Светлана\Рабочий стол\DSC_1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4662003" cy="30769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512511" cy="114300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УХВАЛИ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785794"/>
            <a:ext cx="7920880" cy="586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Визнати рівень викладання правознавства як задовільний.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продовжувати працювати над оновленням форм навчання через упровадження особистісно-орієнтованого,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діяльнісного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підходів, ІКТ;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поглиблювати інтерес до вивчення предмету через залучення учнів до позакласної діяльності, використання ІКТ;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сприяти вихованню патріотичних почуттів та якостей ліцеїстів через практичне спрямування предмету;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 час складання плану роботи гуртка «Хоровий спів» увести до обов’язкового репертуару музичних творів для виконання ліцеїстів «Молитву за Україну» (музика М. Лисенка, слова О.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Кониського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якою розпочинається знайомство з курсом «Людина і світ»;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поповнювати власний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методичними матеріалами з курсу «Людина і світ».</a:t>
            </a:r>
          </a:p>
          <a:p>
            <a:pPr marL="342900" indent="-342900" algn="just">
              <a:lnSpc>
                <a:spcPct val="114000"/>
              </a:lnSpc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7776864" cy="115212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ПИТАННЯ ДЛЯ ОБГОВОРЕННЯ</a:t>
            </a:r>
          </a:p>
          <a:p>
            <a:pPr algn="ctr"/>
            <a:endParaRPr lang="uk-UA" sz="3200" b="1" dirty="0" smtClean="0">
              <a:solidFill>
                <a:srgbClr val="B4936D">
                  <a:lumMod val="50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Book Antiqua"/>
              <a:ea typeface="+mj-ea"/>
              <a:cs typeface="+mj-cs"/>
            </a:endParaRPr>
          </a:p>
          <a:p>
            <a:pPr marL="450850" indent="-363538" algn="just">
              <a:tabLst>
                <a:tab pos="450850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1.Про підсумки роботи ліцею за І семестр  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(Т.М.Шевчук, С.М.Сліпак)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423863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Про затвердження претендентів на нагородження Золотими та Срібними медалями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(Т.М.Шевчук)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0850" indent="-423863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стан в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икладання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вивчення рівня навчальних досягнень учнів із  предмету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Людина і світ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С.М.Сліпак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0850" lvl="0" indent="-423863" algn="just" defTabSz="450850">
              <a:tabLst>
                <a:tab pos="450850" algn="l"/>
              </a:tabLs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з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атвердження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ліцею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2017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(Спільне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(Т.М Шевчук,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Т.М.Шмаглій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-423863" algn="just" defTabSz="450850">
              <a:tabLst>
                <a:tab pos="450850" algn="l"/>
              </a:tabLst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27280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визначення претендентів на нагородження Золотими та Срібними медалями </a:t>
            </a:r>
            <a:endParaRPr lang="uk-U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7920880" cy="375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Светлана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5197929" cy="33415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5229200"/>
            <a:ext cx="7272808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Наказ МОНУ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від 17.03.2015 №306 ;</a:t>
            </a: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Лист - роз'яснення МОНУ від 29.04.2015 № 1/9-221</a:t>
            </a:r>
            <a:endParaRPr kumimoji="0" lang="uk-UA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7280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рішення</a:t>
            </a:r>
            <a:br>
              <a:rPr lang="uk-UA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Визначити претендентів на нагородження медалями:</a:t>
            </a:r>
            <a:br>
              <a:rPr lang="uk-UA" sz="2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8840"/>
            <a:ext cx="7920880" cy="3752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</a:pPr>
            <a:endParaRPr lang="uk-UA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2976" y="1500174"/>
            <a:ext cx="3573040" cy="47371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342900" lvl="0" indent="-342900" algn="ctr">
              <a:spcBef>
                <a:spcPct val="0"/>
              </a:spcBef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І курс</a:t>
            </a:r>
          </a:p>
          <a:p>
            <a:pPr marL="342900" lvl="0" indent="-342900" algn="ctr">
              <a:spcBef>
                <a:spcPct val="0"/>
              </a:spcBef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Золото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Гребеник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Ольга;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Кисіль Ольга;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Фесенко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Олександра;</a:t>
            </a:r>
          </a:p>
          <a:p>
            <a:pPr marL="342900" lvl="0" indent="-342900" algn="ctr">
              <a:spcBef>
                <a:spcPct val="0"/>
              </a:spcBef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 algn="ctr">
              <a:spcBef>
                <a:spcPct val="0"/>
              </a:spcBef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Срібло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Аксьон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Аліна;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Крутась Анна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Бережняк Ольга;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Стародубцева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Анастасія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 algn="ctr">
              <a:spcBef>
                <a:spcPct val="0"/>
              </a:spcBef>
              <a:buAutoNum type="arabicPeriod"/>
            </a:pP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 algn="ctr">
              <a:spcBef>
                <a:spcPct val="0"/>
              </a:spcBef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just">
              <a:spcBef>
                <a:spcPct val="0"/>
              </a:spcBef>
            </a:pPr>
            <a:endParaRPr kumimoji="0" lang="uk-UA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14876" y="1428736"/>
            <a:ext cx="4102746" cy="430509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342900" lvl="0" indent="-342900" algn="ctr">
              <a:spcBef>
                <a:spcPct val="0"/>
              </a:spcBef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ІІ курс</a:t>
            </a:r>
          </a:p>
          <a:p>
            <a:pPr marL="342900" lvl="0" indent="-342900" algn="ctr">
              <a:spcBef>
                <a:spcPct val="0"/>
              </a:spcBef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Золото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Клименко Ірина;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Кирій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Дарина;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Цилюрик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Дмитро;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Мироненко Надія;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Нечипоренко Віолетта;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Сорокіна Оксана;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Умаєва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Луіза</a:t>
            </a:r>
            <a:endParaRPr lang="uk-UA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 algn="ctr">
              <a:spcBef>
                <a:spcPct val="0"/>
              </a:spcBef>
              <a:buAutoNum type="arabicPeriod"/>
            </a:pPr>
            <a:endParaRPr lang="uk-UA" dirty="0" smtClean="0"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 algn="ctr">
              <a:spcBef>
                <a:spcPct val="0"/>
              </a:spcBef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Срібло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Харченко Вікторія;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Волошина Дарина;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kumimoji="0" lang="uk-UA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Пабат</a:t>
            </a: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Наталія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just">
              <a:spcBef>
                <a:spcPct val="0"/>
              </a:spcBef>
            </a:pPr>
            <a:endParaRPr kumimoji="0" lang="uk-UA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6615837" cy="4742341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274320" algn="ctr">
              <a:buNone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70567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ВИКОРИСТАНІ ДЖЕРЕЛА</a:t>
            </a:r>
          </a:p>
          <a:p>
            <a:pPr algn="just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http://muzico.ru/music/%D0%BA%D0%BB%D0%B0%D1%81%D0%B8%D1%87%D0%BD%D0%B0+%D0%BC%D1%83%D0%B7%D0%B8%D0%BA%D0%B0/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2.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http://publicdomainvectors.org/ru/%D0%B1%D0%B5%D1%81%D0%BF%D0%BB%D0%B0%D1%82%D0%BD%D1%8B%D0%B5-%D0%B2%D0%B5%D0%BA%D1%82%D0%BE%D1%80%D1%8B/%D0%91%D0%BB%D0%BE%D0%BA%D0%BD%D0%BE%D1%82-%D0%B8-%D1%80%D1%83%D1%87%D0%BA%D0%B0-%D0%B2%D0%B5%D0%BA%D1%82%D0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%BE%D1%80%D0%BD%D0%BE%D0%B5-%D0%B8%D0%B7%D0%BE%D0%B1%D1%80%D0%B0%D0%B6%D0%B5%D0%BD%D0%B8%D0%B5/7492.html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280920" cy="936104"/>
          </a:xfrm>
        </p:spPr>
        <p:txBody>
          <a:bodyPr>
            <a:noAutofit/>
          </a:bodyPr>
          <a:lstStyle/>
          <a:p>
            <a:pPr marL="0" lvl="1"/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ЗАВДАННЯ  </a:t>
            </a:r>
            <a:r>
              <a:rPr lang="uk-UA" sz="3600" b="1" dirty="0" smtClean="0">
                <a:solidFill>
                  <a:srgbClr val="B4936D">
                    <a:lumMod val="50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Book Antiqua"/>
                <a:ea typeface="+mj-ea"/>
                <a:cs typeface="+mj-cs"/>
              </a:rPr>
              <a:t>ПЕДАГОГІЧНОЇ  РАДИ: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0166" y="1535902"/>
            <a:ext cx="6984776" cy="487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Здійснити самоаналіз освітньої діяльності за              І семестр 2016-2017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Сприяти формуванню колективного мислення у прийнятті управлінських рішень;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Визначити основні напрями роботи закладу на         ІІ семестр 2016-2017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Проаналізувати стан викладання та рівень навчальних досягнень учнів із курсу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“Людина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світ”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lnSpc>
                <a:spcPct val="133000"/>
              </a:lnSpc>
              <a:buFont typeface="+mj-lt"/>
              <a:buAutoNum type="arabicPeriod"/>
            </a:pP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прийому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2017 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928670"/>
            <a:ext cx="7341966" cy="4299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33000"/>
              </a:lnSpc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Всеукраїнська дослідно-експериментальна робота за темою: </a:t>
            </a:r>
          </a:p>
          <a:p>
            <a:pPr marL="457200" indent="-457200" algn="just">
              <a:lnSpc>
                <a:spcPct val="133000"/>
              </a:lnSpc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 ПОЗИТИВНОЇ ГРОМАДСЬКОЇ ДУМКИ ЩОДО ОСВІТНІХ ІННОВАЦІЙ ” </a:t>
            </a:r>
          </a:p>
          <a:p>
            <a:pPr marL="457200" indent="-457200" algn="just">
              <a:lnSpc>
                <a:spcPct val="133000"/>
              </a:lnSpc>
            </a:pPr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33000"/>
              </a:lnSpc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Науково-методична тема ліцею </a:t>
            </a:r>
          </a:p>
          <a:p>
            <a:pPr marL="457200" indent="-457200" algn="just">
              <a:lnSpc>
                <a:spcPct val="133000"/>
              </a:lnSpc>
            </a:pP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“УПРОВАДЖЕННЯ ПЕДАГОГІКИ УСПІХУ У НАВЧАЛЬНО-ВИХОВНИЙ ПРОЦЕС ЛІЦЕЮ”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9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78579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Педагогічні читання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“Педагогічні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ідеї Івана Дмитровича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Беха”</a:t>
            </a:r>
            <a:endParaRPr lang="uk-UA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2857496"/>
            <a:ext cx="3528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Засідання педагогічної ради : серпень – організація навчально-виховного процесу ліцею; жовтень – стан роботи з кадрами та стан викладання та рівень навчальних досягнень із предмету </a:t>
            </a:r>
          </a:p>
          <a:p>
            <a:pPr algn="ctr"/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Захист Вітчизни ” </a:t>
            </a:r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3286124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Діагностування з використання педагогічним колективом нововведень у навчально-виховний процес ліцею</a:t>
            </a:r>
            <a:endParaRPr lang="uk-UA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6625" name="Picture 1" descr="C:\Users\Сліпак\Desktop\IMAG0214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85728"/>
            <a:ext cx="4095750" cy="2305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ліпак\Desktop\Палаєв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4414" y="357166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РОБОТА АТЕСТАЦІЙНОЇ КОМІСІЇ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1285860"/>
            <a:ext cx="72866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Підготовлено довідки про педагогічну діяльність педагогів: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 М. 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Кайдаш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 П. 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Кузьменко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 І. Петренко,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 М. Рябцева,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 В. 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Палаєва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 І. 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Бутурлим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О. С. 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Дудченко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26064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Предметні тижні</a:t>
            </a:r>
            <a:endParaRPr lang="uk-UA" sz="32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328612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Тиждень правознавства</a:t>
            </a:r>
            <a:endParaRPr lang="uk-UA" sz="20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3286124"/>
            <a:ext cx="25860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Тиждень української мови</a:t>
            </a:r>
            <a:endParaRPr lang="uk-UA" sz="2000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25602" name="Picture 2" descr="E:\Cліпак\Downloads\IMG_76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857232"/>
            <a:ext cx="3918848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3" name="Picture 3" descr="C:\Users\Сліпак\Desktop\IMG_20160926_1651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28670"/>
            <a:ext cx="4095750" cy="2171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4" name="Picture 4" descr="C:\Users\Сліпак\Desktop\виставка\ткума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4143380"/>
            <a:ext cx="4024312" cy="24660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5" name="Picture 5" descr="C:\Users\Сліпак\Desktop\виставка\IMG_20161107_12081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4143380"/>
            <a:ext cx="3976701" cy="24288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26064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Виховна робота в закладі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44034" name="Picture 2" descr="C:\Users\Сліпак\Desktop\виставка\світлиц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786190"/>
            <a:ext cx="4095750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4035" name="Picture 3" descr="C:\Users\Сліпак\Desktop\виставка\націон. муз нар арх і поб в пирогово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071546"/>
            <a:ext cx="4095750" cy="22479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4036" name="Picture 4" descr="C:\Users\Сліпак\Desktop\віват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000108"/>
            <a:ext cx="4095750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4037" name="Picture 5" descr="C:\Users\Сліпак\Desktop\фотопроект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786190"/>
            <a:ext cx="4408651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17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2437</TotalTime>
  <Words>1048</Words>
  <Application>Microsoft Office PowerPoint</Application>
  <PresentationFormat>Екран (4:3)</PresentationFormat>
  <Paragraphs>279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3" baseType="lpstr">
      <vt:lpstr>Солнцестояние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НАУКОВО-МЕТОДИЧНА ДІЯЛЬНІСТЬ ПЕДАГОГІВ</vt:lpstr>
      <vt:lpstr>Презентація PowerPoint</vt:lpstr>
      <vt:lpstr>Презентація PowerPoint</vt:lpstr>
      <vt:lpstr>Зведений облік пропусків занять  за І семестр 2016-2017 н.р.</vt:lpstr>
      <vt:lpstr>Презентація PowerPoint</vt:lpstr>
      <vt:lpstr>ПРОЕКТ УХВАЛИ: </vt:lpstr>
      <vt:lpstr>ПРО СТАН ВИКЛАДАННЯ ТА ЯКІСТЬ НАВЧАЛЬНИХ ДОСЯГНЕНЬ УЧНІВ ІЗ КУРСУ  “ЛЮДИНА І СВІТ”</vt:lpstr>
      <vt:lpstr>ПРОЕКТ УХВАЛИ: </vt:lpstr>
      <vt:lpstr>Про визначення претендентів на нагородження Золотими та Срібними медалями </vt:lpstr>
      <vt:lpstr>Проект рішення Визначити претендентів на нагородження медалями: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Учень</dc:creator>
  <cp:lastModifiedBy>Мария</cp:lastModifiedBy>
  <cp:revision>237</cp:revision>
  <dcterms:created xsi:type="dcterms:W3CDTF">2015-01-06T07:03:33Z</dcterms:created>
  <dcterms:modified xsi:type="dcterms:W3CDTF">2023-01-02T10:52:31Z</dcterms:modified>
</cp:coreProperties>
</file>