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embeddedFontLst>
    <p:embeddedFont>
      <p:font typeface="Verdana" pitchFamily="34" charset="0"/>
      <p:regular r:id="rId16"/>
      <p:bold r:id="rId17"/>
      <p:italic r:id="rId18"/>
      <p:boldItalic r:id="rId19"/>
    </p:embeddedFont>
    <p:embeddedFont>
      <p:font typeface="Gill Sans" charset="0"/>
      <p:regular r:id="rId20"/>
      <p:bold r:id="rId21"/>
    </p:embeddedFont>
    <p:embeddedFont>
      <p:font typeface="Gill Sans MT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C3866770-F373-44E9-B1A0-3208793C724B}">
  <a:tblStyle styleId="{C3866770-F373-44E9-B1A0-3208793C724B}" styleName="Table_0">
    <a:wholeTbl>
      <a:tcTxStyle b="off" i="off">
        <a:font>
          <a:latin typeface="Gill Sans MT"/>
          <a:ea typeface="Gill Sans MT"/>
          <a:cs typeface="Gill Sans MT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EF0"/>
          </a:solidFill>
        </a:fill>
      </a:tcStyle>
    </a:wholeTbl>
    <a:band1H>
      <a:tcTxStyle/>
      <a:tcStyle>
        <a:tcBdr/>
        <a:fill>
          <a:solidFill>
            <a:srgbClr val="CCDBE1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CDBE1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Gill Sans MT"/>
          <a:ea typeface="Gill Sans MT"/>
          <a:cs typeface="Gill Sans MT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91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49519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ий слайд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  <a:defRPr sz="2600">
                <a:solidFill>
                  <a:srgbClr val="341108"/>
                </a:solidFill>
              </a:defRPr>
            </a:lvl1pPr>
            <a:lvl2pPr lvl="1" algn="ctr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2F8DA4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>
            <a:solidFill>
              <a:srgbClr val="317F92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і вертикальний текст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1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body" idx="1"/>
          </p:nvPr>
        </p:nvSpPr>
        <p:spPr>
          <a:xfrm rot="5400000">
            <a:off x="2784348" y="99060"/>
            <a:ext cx="4800600" cy="749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1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ий заголовок і текст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>
            <a:spLocks noGrp="1"/>
          </p:cNvSpPr>
          <p:nvPr>
            <p:ph type="title"/>
          </p:nvPr>
        </p:nvSpPr>
        <p:spPr>
          <a:xfrm rot="5400000">
            <a:off x="4846638" y="2286002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body" idx="1"/>
          </p:nvPr>
        </p:nvSpPr>
        <p:spPr>
          <a:xfrm rot="5400000">
            <a:off x="998538" y="419103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і об'єкт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⚫"/>
              <a:defRPr/>
            </a:lvl1pPr>
            <a:lvl2pPr marL="914400" lvl="1" indent="-3429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Char char="◦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аголовок розділу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000"/>
              <a:buFont typeface="Gill Sans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34110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  <p:sp>
        <p:nvSpPr>
          <p:cNvPr id="37" name="Google Shape;37;p4"/>
          <p:cNvSpPr/>
          <p:nvPr/>
        </p:nvSpPr>
        <p:spPr>
          <a:xfrm>
            <a:off x="2286000" y="0"/>
            <a:ext cx="76200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6F6A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8" name="Google Shape;38;p4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>
            <a:gsLst>
              <a:gs pos="0">
                <a:srgbClr val="D7F6FF">
                  <a:alpha val="94901"/>
                </a:srgbClr>
              </a:gs>
              <a:gs pos="50000">
                <a:srgbClr val="C0E3F0">
                  <a:alpha val="89803"/>
                </a:srgbClr>
              </a:gs>
              <a:gs pos="95000">
                <a:srgbClr val="65C6EA">
                  <a:alpha val="87843"/>
                </a:srgbClr>
              </a:gs>
              <a:gs pos="100000">
                <a:srgbClr val="00BBF1">
                  <a:alpha val="84705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2F8DA4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9" name="Google Shape;39;p4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>
            <a:solidFill>
              <a:srgbClr val="317F92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'єкти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143560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08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2"/>
          </p:nvPr>
        </p:nvSpPr>
        <p:spPr>
          <a:xfrm>
            <a:off x="5276088" y="1524000"/>
            <a:ext cx="3657600" cy="466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7084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240"/>
              <a:buChar char="⚫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400"/>
              <a:buChar char="◦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орівняння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500"/>
              <a:buFont typeface="Gill Sans"/>
              <a:buNone/>
              <a:defRPr sz="45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sz="19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2"/>
          </p:nvPr>
        </p:nvSpPr>
        <p:spPr>
          <a:xfrm>
            <a:off x="4663440" y="328278"/>
            <a:ext cx="4023360" cy="640080"/>
          </a:xfrm>
          <a:prstGeom prst="rect">
            <a:avLst/>
          </a:prstGeom>
          <a:solidFill>
            <a:schemeClr val="lt1"/>
          </a:solidFill>
          <a:ln w="1077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1520"/>
              <a:buNone/>
              <a:defRPr sz="19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3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4"/>
          </p:nvPr>
        </p:nvSpPr>
        <p:spPr>
          <a:xfrm>
            <a:off x="4663440" y="969336"/>
            <a:ext cx="4023360" cy="4114800"/>
          </a:xfrm>
          <a:prstGeom prst="rect">
            <a:avLst/>
          </a:prstGeom>
          <a:noFill/>
          <a:ln w="107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20"/>
              <a:buChar char="⚫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Char char="◦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Лише заголовок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ий слайд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3" name="Google Shape;63;p8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6F6A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Вміст із підписом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909"/>
              </a:lnSpc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200"/>
              <a:buFont typeface="Gill Sans"/>
              <a:buNone/>
              <a:defRPr sz="22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body" idx="1"/>
          </p:nvPr>
        </p:nvSpPr>
        <p:spPr>
          <a:xfrm>
            <a:off x="457200" y="1406964"/>
            <a:ext cx="3810000" cy="69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8153400" cy="399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116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2800"/>
              <a:buChar char="◦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Зображення з підписом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2100"/>
              <a:buFont typeface="Gill Sans"/>
              <a:buNone/>
              <a:defRPr sz="21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  <p:sp>
        <p:nvSpPr>
          <p:cNvPr id="79" name="Google Shape;79;p10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5500" dist="18500" dir="5400000" algn="tl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274300" rIns="91425" bIns="45700" anchor="t" anchorCtr="0">
            <a:noAutofit/>
          </a:bodyPr>
          <a:lstStyle/>
          <a:p>
            <a:pPr marL="0" marR="0" lvl="0" indent="0" algn="l" rtl="0">
              <a:lnSpc>
                <a:spcPct val="9375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0" name="Google Shape;80;p10"/>
          <p:cNvSpPr>
            <a:spLocks noGrp="1"/>
          </p:cNvSpPr>
          <p:nvPr>
            <p:ph type="pic" idx="2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</p:sp>
      <p:sp>
        <p:nvSpPr>
          <p:cNvPr id="81" name="Google Shape;81;p10"/>
          <p:cNvSpPr/>
          <p:nvPr/>
        </p:nvSpPr>
        <p:spPr>
          <a:xfrm rot="-2131329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25400" dist="25400" dir="3300000" sx="96000" sy="96000" algn="tl" rotWithShape="0">
              <a:srgbClr val="EAD8B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2" name="Google Shape;82;p10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25400" dist="25400" dir="3300000" sx="96000" sy="96000" algn="tl" rotWithShape="0">
              <a:schemeClr val="lt2">
                <a:alpha val="20000"/>
              </a:scheme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3" name="Google Shape;83;p10"/>
          <p:cNvSpPr txBox="1">
            <a:spLocks noGrp="1"/>
          </p:cNvSpPr>
          <p:nvPr>
            <p:ph type="body" idx="1"/>
          </p:nvPr>
        </p:nvSpPr>
        <p:spPr>
          <a:xfrm>
            <a:off x="838200" y="4800600"/>
            <a:ext cx="441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777777"/>
                </a:solidFill>
              </a:defRPr>
            </a:lvl1pPr>
            <a:lvl2pPr marL="914400" lvl="1" indent="-304800" algn="l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21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90000" sy="90000" flip="xy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rgbClr val="FEF9F3">
              <a:alpha val="32941"/>
            </a:srgbClr>
          </a:solidFill>
          <a:ln w="9525" cap="rnd" cmpd="sng">
            <a:solidFill>
              <a:srgbClr val="D1C19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0" cap="rnd" cmpd="sng">
            <a:solidFill>
              <a:srgbClr val="FFF5DB"/>
            </a:solidFill>
            <a:prstDash val="solid"/>
            <a:round/>
            <a:headEnd type="none" w="sm" len="sm"/>
            <a:tailEnd type="none" w="sm" len="sm"/>
          </a:ln>
          <a:effectLst>
            <a:outerShdw blurRad="25400" dist="25400" dir="5400000" algn="tl" rotWithShape="0">
              <a:srgbClr val="ADA48C">
                <a:alpha val="8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8" name="Google Shape;8;p1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>
            <a:gsLst>
              <a:gs pos="0">
                <a:srgbClr val="FEFBF4">
                  <a:alpha val="69803"/>
                </a:srgbClr>
              </a:gs>
              <a:gs pos="70000">
                <a:srgbClr val="FFFDF8">
                  <a:alpha val="54901"/>
                </a:srgbClr>
              </a:gs>
              <a:gs pos="100000">
                <a:srgbClr val="EDCF8C">
                  <a:alpha val="60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9525" cap="rnd" cmpd="sng">
            <a:solidFill>
              <a:srgbClr val="C5B39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" dist="15000" dir="4500000" algn="tl" rotWithShape="0">
              <a:srgbClr val="564E4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Gill Sans"/>
              <a:buNone/>
              <a:defRPr sz="4300" b="0" i="0" u="none" strike="noStrike" cap="none">
                <a:solidFill>
                  <a:srgbClr val="56221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116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Char char="⚫"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Verdana"/>
              <a:buChar char="◦"/>
              <a:defRPr sz="2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B3A787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‹№›</a:t>
            </a:fld>
            <a:endParaRPr/>
          </a:p>
        </p:txBody>
      </p:sp>
      <p:sp>
        <p:nvSpPr>
          <p:cNvPr id="15" name="Google Shape;15;p1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38550" dist="38000" dir="10800000" algn="tl" rotWithShape="0">
              <a:srgbClr val="6F6A5F">
                <a:alpha val="2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7432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endParaRPr sz="3200" b="1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432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ru-RU" sz="3200" b="1" i="1" dirty="0">
                <a:latin typeface="Times New Roman"/>
                <a:ea typeface="Times New Roman"/>
                <a:cs typeface="Times New Roman"/>
                <a:sym typeface="Times New Roman"/>
              </a:rPr>
              <a:t>План </a:t>
            </a:r>
            <a:r>
              <a:rPr lang="ru-RU" sz="3200" b="1" i="1" dirty="0" err="1">
                <a:latin typeface="Times New Roman"/>
                <a:ea typeface="Times New Roman"/>
                <a:cs typeface="Times New Roman"/>
                <a:sym typeface="Times New Roman"/>
              </a:rPr>
              <a:t>роботи</a:t>
            </a:r>
            <a:r>
              <a:rPr lang="ru-RU" sz="3200" b="1" i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3200" b="1" i="1" dirty="0" err="1">
                <a:latin typeface="Times New Roman"/>
                <a:ea typeface="Times New Roman"/>
                <a:cs typeface="Times New Roman"/>
                <a:sym typeface="Times New Roman"/>
              </a:rPr>
              <a:t>ліцею</a:t>
            </a:r>
            <a:r>
              <a:rPr lang="ru-RU" sz="3200" b="1" i="1" dirty="0">
                <a:latin typeface="Times New Roman"/>
                <a:ea typeface="Times New Roman"/>
                <a:cs typeface="Times New Roman"/>
                <a:sym typeface="Times New Roman"/>
              </a:rPr>
              <a:t> на 2022-2023 </a:t>
            </a:r>
            <a:r>
              <a:rPr lang="ru-RU" sz="3200" b="1" i="1" dirty="0" err="1">
                <a:latin typeface="Times New Roman"/>
                <a:ea typeface="Times New Roman"/>
                <a:cs typeface="Times New Roman"/>
                <a:sym typeface="Times New Roman"/>
              </a:rPr>
              <a:t>н.р</a:t>
            </a:r>
            <a:r>
              <a:rPr lang="ru-RU" sz="3200" b="1" i="1" dirty="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dirty="0"/>
          </a:p>
          <a:p>
            <a:pPr marL="27432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ru-RU" sz="3200" b="1" i="1" dirty="0">
                <a:latin typeface="Times New Roman"/>
                <a:ea typeface="Times New Roman"/>
                <a:cs typeface="Times New Roman"/>
                <a:sym typeface="Times New Roman"/>
              </a:rPr>
              <a:t>у датах і </a:t>
            </a:r>
            <a:r>
              <a:rPr lang="ru-RU" sz="3200" b="1" i="1" dirty="0" err="1">
                <a:latin typeface="Times New Roman"/>
                <a:ea typeface="Times New Roman"/>
                <a:cs typeface="Times New Roman"/>
                <a:sym typeface="Times New Roman"/>
              </a:rPr>
              <a:t>подіях</a:t>
            </a:r>
            <a:endParaRPr sz="3200" b="1" i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>
            <a:spLocks noGrp="1"/>
          </p:cNvSpPr>
          <p:nvPr>
            <p:ph type="title"/>
          </p:nvPr>
        </p:nvSpPr>
        <p:spPr>
          <a:xfrm>
            <a:off x="1435608" y="116632"/>
            <a:ext cx="7498080" cy="72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200"/>
              <a:buFont typeface="Gill Sans"/>
              <a:buNone/>
            </a:pPr>
            <a:r>
              <a:rPr lang="ru-RU" sz="3200"/>
              <a:t>Предметні тижні</a:t>
            </a:r>
            <a:endParaRPr sz="3200"/>
          </a:p>
        </p:txBody>
      </p:sp>
      <p:graphicFrame>
        <p:nvGraphicFramePr>
          <p:cNvPr id="156" name="Google Shape;156;p22"/>
          <p:cNvGraphicFramePr/>
          <p:nvPr/>
        </p:nvGraphicFramePr>
        <p:xfrm>
          <a:off x="2123728" y="692696"/>
          <a:ext cx="5832625" cy="6190939"/>
        </p:xfrm>
        <a:graphic>
          <a:graphicData uri="http://schemas.openxmlformats.org/drawingml/2006/table">
            <a:tbl>
              <a:tblPr firstRow="1" firstCol="1" bandRow="1">
                <a:noFill/>
                <a:tableStyleId>{C3866770-F373-44E9-B1A0-3208793C724B}</a:tableStyleId>
              </a:tblPr>
              <a:tblGrid>
                <a:gridCol w="320150"/>
                <a:gridCol w="1499875"/>
                <a:gridCol w="465575"/>
                <a:gridCol w="471200"/>
                <a:gridCol w="465575"/>
                <a:gridCol w="505025"/>
                <a:gridCol w="465575"/>
                <a:gridCol w="463875"/>
                <a:gridCol w="535475"/>
                <a:gridCol w="640300"/>
              </a:tblGrid>
              <a:tr h="753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/>
                        <a:t>№ з/п</a:t>
                      </a: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Предмет 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вересень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жовтень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листопад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грудень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січень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лютий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березень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квітень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</a:tr>
              <a:tr h="276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/>
                        <a:t>1</a:t>
                      </a: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іноземна мова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10-14.04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</a:tr>
              <a:tr h="352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/>
                        <a:t>2</a:t>
                      </a: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фізична культура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12-16.09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</a:tr>
              <a:tr h="335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/>
                        <a:t>3</a:t>
                      </a: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українська література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01-10.03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</a:tr>
              <a:tr h="503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/>
                        <a:t>4</a:t>
                      </a: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математика, інформатика та фінансова грамотність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17-21.10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</a:tr>
              <a:tr h="335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/>
                        <a:t>5</a:t>
                      </a: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українська мова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03-13.11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</a:tr>
              <a:tr h="380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/>
                        <a:t>6</a:t>
                      </a: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мистецтво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26 -30.09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</a:tr>
              <a:tr h="335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/>
                        <a:t>7</a:t>
                      </a: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зарубіжна література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05.12-09.12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</a:tr>
              <a:tr h="1780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/>
                        <a:t>8</a:t>
                      </a: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біологія і екологія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24-28.04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</a:tr>
              <a:tr h="190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/>
                        <a:t>9</a:t>
                      </a: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хімія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67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/>
                        <a:t>10</a:t>
                      </a: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географія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35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/>
                        <a:t>11</a:t>
                      </a: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історія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16-27.01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</a:tr>
              <a:tr h="335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/>
                        <a:t>12</a:t>
                      </a: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психологія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21-25.11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</a:tr>
              <a:tr h="335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/>
                        <a:t>13</a:t>
                      </a: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громадянська освіта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28.11-03.12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</a:tr>
              <a:tr h="335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/>
                        <a:t>14</a:t>
                      </a: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фізика і астрономія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10-14.10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</a:tr>
              <a:tr h="268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/>
                        <a:t>15</a:t>
                      </a: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тиждень охорони праці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10-14.04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</a:tr>
              <a:tr h="266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800" u="none" strike="noStrike" cap="none"/>
                        <a:t>16</a:t>
                      </a:r>
                      <a:endParaRPr sz="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день ЦЗ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1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39800" marR="46225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7" name="Google Shape;157;p22"/>
          <p:cNvSpPr/>
          <p:nvPr/>
        </p:nvSpPr>
        <p:spPr>
          <a:xfrm>
            <a:off x="2970213" y="1447800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200"/>
              <a:buFont typeface="Times New Roman"/>
              <a:buNone/>
            </a:pPr>
            <a:r>
              <a:rPr lang="ru-RU" sz="3200">
                <a:latin typeface="Times New Roman"/>
                <a:ea typeface="Times New Roman"/>
                <a:cs typeface="Times New Roman"/>
                <a:sym typeface="Times New Roman"/>
              </a:rPr>
              <a:t>Засідання предметних кафедр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Google Shape;163;p23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36576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Кафедра суспільно-гуманітарних дисциплін</a:t>
            </a:r>
            <a:endParaRPr/>
          </a:p>
          <a:p>
            <a:pPr marL="539496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AutoNum type="arabicPeriod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07.09.2022</a:t>
            </a:r>
            <a:endParaRPr/>
          </a:p>
          <a:p>
            <a:pPr marL="539496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AutoNum type="arabicPeriod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24.11.2022</a:t>
            </a:r>
            <a:endParaRPr/>
          </a:p>
          <a:p>
            <a:pPr marL="539496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AutoNum type="arabicPeriod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10.01.2023</a:t>
            </a:r>
            <a:endParaRPr/>
          </a:p>
          <a:p>
            <a:pPr marL="539496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AutoNum type="arabicPeriod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23.05.2023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Кафедра природничо-математичних дисциплін</a:t>
            </a:r>
            <a:endParaRPr/>
          </a:p>
          <a:p>
            <a:pPr marL="539496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AutoNum type="arabicPeriod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08.09.2022</a:t>
            </a:r>
            <a:endParaRPr/>
          </a:p>
          <a:p>
            <a:pPr marL="539496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AutoNum type="arabicPeriod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10.11.2022</a:t>
            </a:r>
            <a:endParaRPr/>
          </a:p>
          <a:p>
            <a:pPr marL="539496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AutoNum type="arabicPeriod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11.01.2023</a:t>
            </a:r>
            <a:endParaRPr/>
          </a:p>
          <a:p>
            <a:pPr marL="539496" lvl="0" indent="-4572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AutoNum type="arabicPeriod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18.05.2023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Кафедра іноземних мов</a:t>
            </a:r>
            <a:endParaRPr/>
          </a:p>
          <a:p>
            <a:pPr marL="425196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AutoNum type="arabicPeriod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05.09.2022</a:t>
            </a:r>
            <a:endParaRPr/>
          </a:p>
          <a:p>
            <a:pPr marL="425196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AutoNum type="arabicPeriod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23.11.2022</a:t>
            </a:r>
            <a:endParaRPr/>
          </a:p>
          <a:p>
            <a:pPr marL="425196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AutoNum type="arabicPeriod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11.01.2023</a:t>
            </a:r>
            <a:endParaRPr/>
          </a:p>
          <a:p>
            <a:pPr marL="425196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AutoNum type="arabicPeriod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15.03.2023</a:t>
            </a:r>
            <a:endParaRPr/>
          </a:p>
          <a:p>
            <a:pPr marL="425196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AutoNum type="arabicPeriod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22.05.2023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Кафедра вчителів фізичної культури, предмету «Захист України» та вихователів</a:t>
            </a:r>
            <a:endParaRPr/>
          </a:p>
          <a:p>
            <a:pPr marL="425196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AutoNum type="arabicPeriod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09.09.2022</a:t>
            </a:r>
            <a:endParaRPr/>
          </a:p>
          <a:p>
            <a:pPr marL="425196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AutoNum type="arabicPeriod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11.11.2022</a:t>
            </a:r>
            <a:endParaRPr/>
          </a:p>
          <a:p>
            <a:pPr marL="425196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AutoNum type="arabicPeriod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11.01.2023</a:t>
            </a:r>
            <a:endParaRPr/>
          </a:p>
          <a:p>
            <a:pPr marL="425196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AutoNum type="arabicPeriod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22.03.2022</a:t>
            </a:r>
            <a:endParaRPr/>
          </a:p>
          <a:p>
            <a:pPr marL="425196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AutoNum type="arabicPeriod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19.05.2023</a:t>
            </a:r>
            <a:endParaRPr/>
          </a:p>
          <a:p>
            <a:pPr marL="365760" lvl="0" indent="-22656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None/>
            </a:pP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4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200"/>
              <a:buFont typeface="Times New Roman"/>
              <a:buNone/>
            </a:pPr>
            <a:r>
              <a:rPr lang="ru-RU" sz="3200">
                <a:latin typeface="Times New Roman"/>
                <a:ea typeface="Times New Roman"/>
                <a:cs typeface="Times New Roman"/>
                <a:sym typeface="Times New Roman"/>
              </a:rPr>
              <a:t>Терміни подачі звітів</a:t>
            </a:r>
            <a:br>
              <a:rPr lang="ru-RU" sz="32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3200">
                <a:latin typeface="Times New Roman"/>
                <a:ea typeface="Times New Roman"/>
                <a:cs typeface="Times New Roman"/>
                <a:sym typeface="Times New Roman"/>
              </a:rPr>
              <a:t> та планів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9" name="Google Shape;169;p24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Календарних планів 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І семестр до 09.09.2022 р.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ІІ семестр до 12.01.2023 р.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Вісник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до 20.10.2022 №2 (22) 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до 20.02.2023 №1 (23) 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Char char="⚫"/>
            </a:pP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Щомісячних звітів про роботу кафедри 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до 01 числа наступного за звітним, звітів за І семестр - до 29.12.2022, за ІІ семестр - до 31.05.2023.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Звітів педагогів </a:t>
            </a:r>
            <a:r>
              <a:rPr lang="ru-RU" sz="2000">
                <a:latin typeface="Times New Roman"/>
                <a:ea typeface="Times New Roman"/>
                <a:cs typeface="Times New Roman"/>
                <a:sym typeface="Times New Roman"/>
              </a:rPr>
              <a:t>за підсумками І семестру 2022-2023 н.р. - до 27.12.2022, за підсумками ІІ семестру 2022-2023 н.р. - до 28.05.2023.</a:t>
            </a:r>
            <a:endParaRPr/>
          </a:p>
          <a:p>
            <a:pPr marL="365760" lvl="0" indent="-1818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</a:pP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200"/>
              <a:buFont typeface="Times New Roman"/>
              <a:buNone/>
            </a:pPr>
            <a:r>
              <a:rPr lang="ru-RU" sz="3200">
                <a:latin typeface="Times New Roman"/>
                <a:ea typeface="Times New Roman"/>
                <a:cs typeface="Times New Roman"/>
                <a:sym typeface="Times New Roman"/>
              </a:rPr>
              <a:t>Загальноліцейські виховні заходи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Google Shape;175;p25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Перший урок «Ми українці:честь і слава незламним» (01.09.2022)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Першість ліцею з міні-футболу (19.09.2022)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Першість ліцею з волейболу серед дівчат (21.09.2022)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Благодійна акція «З вірою в серці» (протягом року)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Легкоатлетичний пробіг (листопад)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Екскурсії по місту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Новорічне свято (22.12.2022)</a:t>
            </a:r>
            <a:endParaRPr/>
          </a:p>
          <a:p>
            <a:pPr marL="365760" lvl="0" indent="-16154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" lvl="0" indent="-16154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4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200"/>
              <a:buFont typeface="Times New Roman"/>
              <a:buNone/>
            </a:pPr>
            <a:r>
              <a:rPr lang="ru-RU" sz="3200">
                <a:latin typeface="Times New Roman"/>
                <a:ea typeface="Times New Roman"/>
                <a:cs typeface="Times New Roman"/>
                <a:sym typeface="Times New Roman"/>
              </a:rPr>
              <a:t>Режим роботи ліцею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Google Shape;107;p14"/>
          <p:cNvSpPr txBox="1">
            <a:spLocks noGrp="1"/>
          </p:cNvSpPr>
          <p:nvPr>
            <p:ph type="body" idx="1"/>
          </p:nvPr>
        </p:nvSpPr>
        <p:spPr>
          <a:xfrm>
            <a:off x="1547664" y="1196752"/>
            <a:ext cx="7386024" cy="5051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Підйом учнів, які проживають у гуртожитку НДУ імені Миколи Гоголя 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о 7 год. 00 хв.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Сніданок – 7 год. 50  хв. до 8 год. 15 хв.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Початок занять — 8 год. 30 хв. 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Розклад дзвоників на уроки: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1 пара — 8.30 - 9.50 — перерва 10 хв.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2 пара — 10.00 - 11.20 — перерва 20 хв.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3 пара — 11.40 - 13.00 — перерва 70 хв.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Обід: 13 год. 10 хв. до 14 год. 00 хв.;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4 пара — 14.10 – 15.30;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15.30 – 16.30 – санітарна година;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16.30 – 20.00 – виконання домашніх завдань, робота гуртків за інтересами;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17.00 – 18.00 – вечеря;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20.00 – 21.30 – вільний час;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21.30 – 22.00 – підготовка до сну. 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Char char="⚫"/>
            </a:pPr>
            <a:r>
              <a:rPr lang="ru-RU" sz="1600">
                <a:latin typeface="Times New Roman"/>
                <a:ea typeface="Times New Roman"/>
                <a:cs typeface="Times New Roman"/>
                <a:sym typeface="Times New Roman"/>
              </a:rPr>
              <a:t>22.00 – 7.00 – час для сну.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Times New Roman"/>
              <a:buNone/>
            </a:pPr>
            <a:r>
              <a:rPr lang="ru-RU" sz="3200">
                <a:latin typeface="Times New Roman"/>
                <a:ea typeface="Times New Roman"/>
                <a:cs typeface="Times New Roman"/>
                <a:sym typeface="Times New Roman"/>
              </a:rPr>
              <a:t>Структура навчального року (семестри, канікули)</a:t>
            </a:r>
            <a:br>
              <a:rPr lang="ru-RU" sz="32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p15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576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Char char="⚫"/>
            </a:pPr>
            <a:r>
              <a:rPr lang="ru-RU" sz="2400" b="1">
                <a:latin typeface="Times New Roman"/>
                <a:ea typeface="Times New Roman"/>
                <a:cs typeface="Times New Roman"/>
                <a:sym typeface="Times New Roman"/>
              </a:rPr>
              <a:t>Орієнтовні терміни проведення канікул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24.10.2022 – 30.10.2022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26.12.2022 – 08.01.2023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27.03.2023 – 02.04.2023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 b="1">
                <a:latin typeface="Times New Roman"/>
                <a:ea typeface="Times New Roman"/>
                <a:cs typeface="Times New Roman"/>
                <a:sym typeface="Times New Roman"/>
              </a:rPr>
              <a:t>Поділ на семестри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І семестр 01.09.2022 – 23.12.2022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ІІ семестр 08.01.2023 – 26.05.2023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 b="1">
                <a:latin typeface="Times New Roman"/>
                <a:ea typeface="Times New Roman"/>
                <a:cs typeface="Times New Roman"/>
                <a:sym typeface="Times New Roman"/>
              </a:rPr>
              <a:t>Чисельник, знаменник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01.09.2022 – чисельник, 08.01.2023 - чисельник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 b="1">
                <a:latin typeface="Times New Roman"/>
                <a:ea typeface="Times New Roman"/>
                <a:cs typeface="Times New Roman"/>
                <a:sym typeface="Times New Roman"/>
              </a:rPr>
              <a:t>Навчальна практика та екскурсії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Протягом року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200"/>
              <a:buFont typeface="Gill Sans"/>
              <a:buNone/>
            </a:pPr>
            <a:r>
              <a:rPr lang="ru-RU" sz="3200" i="1"/>
              <a:t>Методичні заходи</a:t>
            </a:r>
            <a:endParaRPr sz="3200" i="1"/>
          </a:p>
        </p:txBody>
      </p:sp>
      <p:sp>
        <p:nvSpPr>
          <p:cNvPr id="119" name="Google Shape;119;p16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80"/>
              <a:buChar char="⚫"/>
            </a:pPr>
            <a:r>
              <a:rPr lang="ru-RU" sz="2600">
                <a:latin typeface="Times New Roman"/>
                <a:ea typeface="Times New Roman"/>
                <a:cs typeface="Times New Roman"/>
                <a:sym typeface="Times New Roman"/>
              </a:rPr>
              <a:t>Науково-методичний семінар «Українська культурна традиція у вихованні емоційно-вольової сфери людини» </a:t>
            </a:r>
            <a:r>
              <a:rPr lang="ru-RU" sz="2600" b="1">
                <a:latin typeface="Times New Roman"/>
                <a:ea typeface="Times New Roman"/>
                <a:cs typeface="Times New Roman"/>
                <a:sym typeface="Times New Roman"/>
              </a:rPr>
              <a:t>(03.11)</a:t>
            </a:r>
            <a:r>
              <a:rPr lang="ru-RU" sz="2600"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Char char="⚫"/>
            </a:pPr>
            <a:r>
              <a:rPr lang="ru-RU" sz="2600">
                <a:latin typeface="Times New Roman"/>
                <a:ea typeface="Times New Roman"/>
                <a:cs typeface="Times New Roman"/>
                <a:sym typeface="Times New Roman"/>
              </a:rPr>
              <a:t>Педагогічні читання «Емоційний інтелект як один із основних компонентів успішної особистості людини» </a:t>
            </a:r>
            <a:r>
              <a:rPr lang="ru-RU" sz="2600" b="1">
                <a:latin typeface="Times New Roman"/>
                <a:ea typeface="Times New Roman"/>
                <a:cs typeface="Times New Roman"/>
                <a:sym typeface="Times New Roman"/>
              </a:rPr>
              <a:t>(08.12)</a:t>
            </a:r>
            <a:r>
              <a:rPr lang="ru-RU" sz="2600"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Char char="⚫"/>
            </a:pPr>
            <a:r>
              <a:rPr lang="ru-RU" sz="2600">
                <a:latin typeface="Times New Roman"/>
                <a:ea typeface="Times New Roman"/>
                <a:cs typeface="Times New Roman"/>
                <a:sym typeface="Times New Roman"/>
              </a:rPr>
              <a:t>Тематичний квест «Формування соціальної компетентності учнів в освітньому процесі ліцею» </a:t>
            </a:r>
            <a:r>
              <a:rPr lang="ru-RU" sz="2600" b="1">
                <a:latin typeface="Times New Roman"/>
                <a:ea typeface="Times New Roman"/>
                <a:cs typeface="Times New Roman"/>
                <a:sym typeface="Times New Roman"/>
              </a:rPr>
              <a:t>(07.03)</a:t>
            </a:r>
            <a:r>
              <a:rPr lang="ru-RU" sz="2600"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" lvl="0" indent="-1209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200"/>
              <a:buFont typeface="Times New Roman"/>
              <a:buNone/>
            </a:pPr>
            <a:r>
              <a:rPr lang="ru-RU" sz="3200">
                <a:latin typeface="Times New Roman"/>
                <a:ea typeface="Times New Roman"/>
                <a:cs typeface="Times New Roman"/>
                <a:sym typeface="Times New Roman"/>
              </a:rPr>
              <a:t>Засідання педагогічної ради та спільні засідання ПР та РЛ</a:t>
            </a: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17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16154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2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№6(1) 31.08.2022 (спільне засідання №2(1))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№7(2) 03.11.2022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№8(3) 23.12.2022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№1(4) 12.01.2023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№2(5) 09.03.2023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№3(6) 25.05.2023 (спільне засідання №1(2))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920"/>
              <a:buChar char="⚫"/>
            </a:pPr>
            <a:r>
              <a:rPr lang="ru-RU" sz="2400">
                <a:latin typeface="Times New Roman"/>
                <a:ea typeface="Times New Roman"/>
                <a:cs typeface="Times New Roman"/>
                <a:sym typeface="Times New Roman"/>
              </a:rPr>
              <a:t>№4(7) 16.06.2023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8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200"/>
              <a:buFont typeface="Times New Roman"/>
              <a:buNone/>
            </a:pPr>
            <a:r>
              <a:rPr lang="ru-RU" sz="3200">
                <a:latin typeface="Times New Roman"/>
                <a:ea typeface="Times New Roman"/>
                <a:cs typeface="Times New Roman"/>
                <a:sym typeface="Times New Roman"/>
              </a:rPr>
              <a:t>Наради при директорові</a:t>
            </a:r>
            <a:br>
              <a:rPr lang="ru-RU" sz="32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Google Shape;131;p18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2845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47500" lnSpcReduction="20000"/>
          </a:bodyPr>
          <a:lstStyle/>
          <a:p>
            <a:pPr marL="82296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91A7"/>
              </a:buClr>
              <a:buSzPct val="80000"/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None/>
            </a:pP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№1. 31.08.2022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None/>
            </a:pP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№2. 30.09.2022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None/>
            </a:pP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№3. 20.10.2022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None/>
            </a:pP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№4. 24.11.2022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None/>
            </a:pP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№5. 22.12.2022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None/>
            </a:pP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№6. 12.01.2023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None/>
            </a:pP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None/>
            </a:pP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№7. 23.02.2023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None/>
            </a:pP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№8. 23.03.2023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None/>
            </a:pP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№9. 27.04.2023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None/>
            </a:pP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№10. 25.05.2023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None/>
            </a:pP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№11. 16.06.2023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80000"/>
              <a:buNone/>
            </a:pP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3200"/>
              <a:buFont typeface="Gill Sans"/>
              <a:buNone/>
            </a:pPr>
            <a:r>
              <a:rPr lang="ru-RU" sz="3200"/>
              <a:t>Засідання атестаційної комісії</a:t>
            </a:r>
            <a:endParaRPr sz="3200"/>
          </a:p>
        </p:txBody>
      </p:sp>
      <p:sp>
        <p:nvSpPr>
          <p:cNvPr id="137" name="Google Shape;137;p19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296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None/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82296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І засідання 20.10.2022 р.</a:t>
            </a:r>
            <a:endParaRPr/>
          </a:p>
          <a:p>
            <a:pPr marL="82296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ІІ засідання 24.01.2023 р.</a:t>
            </a:r>
            <a:endParaRPr/>
          </a:p>
          <a:p>
            <a:pPr marL="82296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ІІІ засідання 28.02.2023 р.</a:t>
            </a:r>
            <a:endParaRPr/>
          </a:p>
          <a:p>
            <a:pPr marL="82296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ІV засідання 28.03.2023 р.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ct val="100000"/>
              <a:buFont typeface="Times New Roman"/>
              <a:buNone/>
            </a:pPr>
            <a:r>
              <a:rPr lang="ru-RU" sz="3600">
                <a:latin typeface="Times New Roman"/>
                <a:ea typeface="Times New Roman"/>
                <a:cs typeface="Times New Roman"/>
                <a:sym typeface="Times New Roman"/>
              </a:rPr>
              <a:t>Внутрішній моніторинг якості освіти</a:t>
            </a:r>
            <a:br>
              <a:rPr lang="ru-RU" sz="36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3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3" name="Google Shape;143;p20"/>
          <p:cNvSpPr txBox="1"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484632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Arial"/>
              <a:buChar char="•"/>
            </a:pPr>
            <a:r>
              <a:rPr lang="ru-RU" sz="2800">
                <a:latin typeface="Times New Roman"/>
                <a:ea typeface="Times New Roman"/>
                <a:cs typeface="Times New Roman"/>
                <a:sym typeface="Times New Roman"/>
              </a:rPr>
              <a:t>вивчення стану  викладання предметів та рівня навчальних досягнень учнів</a:t>
            </a:r>
            <a:endParaRPr/>
          </a:p>
          <a:p>
            <a:pPr marL="27432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80"/>
              <a:buNone/>
            </a:pPr>
            <a:endParaRPr/>
          </a:p>
        </p:txBody>
      </p:sp>
      <p:graphicFrame>
        <p:nvGraphicFramePr>
          <p:cNvPr id="144" name="Google Shape;144;p20"/>
          <p:cNvGraphicFramePr/>
          <p:nvPr/>
        </p:nvGraphicFramePr>
        <p:xfrm>
          <a:off x="1907704" y="2780928"/>
          <a:ext cx="6143625" cy="3638525"/>
        </p:xfrm>
        <a:graphic>
          <a:graphicData uri="http://schemas.openxmlformats.org/drawingml/2006/table">
            <a:tbl>
              <a:tblPr>
                <a:noFill/>
                <a:tableStyleId>{C3866770-F373-44E9-B1A0-3208793C724B}</a:tableStyleId>
              </a:tblPr>
              <a:tblGrid>
                <a:gridCol w="3444575"/>
                <a:gridCol w="2699050"/>
              </a:tblGrid>
              <a:tr h="539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Мистецтво</a:t>
                      </a:r>
                      <a:endParaRPr sz="1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26.09.2022 - 21.10.2022</a:t>
                      </a:r>
                      <a:endParaRPr sz="1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1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5400" marR="25400" marT="0" marB="0"/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Німецька мова </a:t>
                      </a:r>
                      <a:endParaRPr sz="1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07.11.2022 - 05.12.2022</a:t>
                      </a:r>
                      <a:endParaRPr sz="1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5400" marR="25400" marT="0" marB="0"/>
                </a:tc>
              </a:tr>
              <a:tr h="6083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Українська література</a:t>
                      </a:r>
                      <a:endParaRPr sz="1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21.11.2022- 19.12.2022</a:t>
                      </a:r>
                      <a:endParaRPr sz="1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5400" marR="25400" marT="0" marB="0"/>
                </a:tc>
              </a:tr>
              <a:tr h="617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Зарубіжна література</a:t>
                      </a:r>
                      <a:endParaRPr sz="1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28.11.2022- 23.12.2022</a:t>
                      </a:r>
                      <a:endParaRPr sz="1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5400" marR="25400" marT="0" marB="0"/>
                </a:tc>
              </a:tr>
              <a:tr h="6261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Фізика і астрономія</a:t>
                      </a:r>
                      <a:endParaRPr sz="1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30.01.2023-</a:t>
                      </a:r>
                      <a:endParaRPr sz="1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24.02.2023</a:t>
                      </a:r>
                      <a:endParaRPr sz="1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5400" marR="25400" marT="0" marB="0"/>
                </a:tc>
              </a:tr>
              <a:tr h="7067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Громадянська освіта</a:t>
                      </a:r>
                      <a:endParaRPr sz="1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03.04.2023-</a:t>
                      </a:r>
                      <a:endParaRPr sz="1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28.04.2023</a:t>
                      </a:r>
                      <a:endParaRPr sz="10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 txBox="1"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62214"/>
              </a:buClr>
              <a:buSzPts val="4300"/>
              <a:buFont typeface="Times New Roman"/>
              <a:buNone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ШМЛ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Google Shape;150;p21"/>
          <p:cNvSpPr txBox="1"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8346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60"/>
              <a:buChar char="⚫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Перше заняття 28.10.2022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Листопад – травень 2-а, 3-я, 4-а п’ятниця місяця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Останнє заняття 09.06.2023</a:t>
            </a:r>
            <a:endParaRPr/>
          </a:p>
          <a:p>
            <a:pPr marL="365760" lvl="0" indent="-28346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Char char="⚫"/>
            </a:pPr>
            <a:r>
              <a:rPr lang="ru-RU">
                <a:latin typeface="Times New Roman"/>
                <a:ea typeface="Times New Roman"/>
                <a:cs typeface="Times New Roman"/>
                <a:sym typeface="Times New Roman"/>
              </a:rPr>
              <a:t>Підсумкове тестування 15.06.2023</a:t>
            </a:r>
            <a:endParaRPr/>
          </a:p>
          <a:p>
            <a:pPr marL="82296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56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онцестояння">
  <a:themeElements>
    <a:clrScheme name="Сонцестояння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646</Words>
  <Application>Microsoft Office PowerPoint</Application>
  <PresentationFormat>Екран (4:3)</PresentationFormat>
  <Paragraphs>296</Paragraphs>
  <Slides>13</Slides>
  <Notes>13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20" baseType="lpstr">
      <vt:lpstr>Arial</vt:lpstr>
      <vt:lpstr>Noto Sans Symbols</vt:lpstr>
      <vt:lpstr>Verdana</vt:lpstr>
      <vt:lpstr>Times New Roman</vt:lpstr>
      <vt:lpstr>Gill Sans</vt:lpstr>
      <vt:lpstr>Gill Sans MT</vt:lpstr>
      <vt:lpstr>Сонцестояння</vt:lpstr>
      <vt:lpstr>Презентація PowerPoint</vt:lpstr>
      <vt:lpstr>Режим роботи ліцею</vt:lpstr>
      <vt:lpstr>Структура навчального року (семестри, канікули) </vt:lpstr>
      <vt:lpstr>Методичні заходи</vt:lpstr>
      <vt:lpstr>Засідання педагогічної ради та спільні засідання ПР та РЛ</vt:lpstr>
      <vt:lpstr>Наради при директорові </vt:lpstr>
      <vt:lpstr>Засідання атестаційної комісії</vt:lpstr>
      <vt:lpstr>Внутрішній моніторинг якості освіти </vt:lpstr>
      <vt:lpstr>ШМЛ</vt:lpstr>
      <vt:lpstr>Предметні тижні</vt:lpstr>
      <vt:lpstr>Засідання предметних кафедр</vt:lpstr>
      <vt:lpstr>Терміни подачі звітів  та планів</vt:lpstr>
      <vt:lpstr>Загальноліцейські виховні заходи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cp:lastModifiedBy>Мария</cp:lastModifiedBy>
  <cp:revision>1</cp:revision>
  <dcterms:modified xsi:type="dcterms:W3CDTF">2022-12-15T07:39:10Z</dcterms:modified>
</cp:coreProperties>
</file>