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2"/>
  </p:notesMasterIdLst>
  <p:sldIdLst>
    <p:sldId id="263" r:id="rId2"/>
    <p:sldId id="264" r:id="rId3"/>
    <p:sldId id="266" r:id="rId4"/>
    <p:sldId id="267" r:id="rId5"/>
    <p:sldId id="268" r:id="rId6"/>
    <p:sldId id="265" r:id="rId7"/>
    <p:sldId id="269" r:id="rId8"/>
    <p:sldId id="258" r:id="rId9"/>
    <p:sldId id="259" r:id="rId10"/>
    <p:sldId id="260" r:id="rId11"/>
    <p:sldId id="262" r:id="rId12"/>
    <p:sldId id="261" r:id="rId13"/>
    <p:sldId id="271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7" r:id="rId23"/>
    <p:sldId id="282" r:id="rId24"/>
    <p:sldId id="283" r:id="rId25"/>
    <p:sldId id="288" r:id="rId26"/>
    <p:sldId id="285" r:id="rId27"/>
    <p:sldId id="290" r:id="rId28"/>
    <p:sldId id="289" r:id="rId29"/>
    <p:sldId id="291" r:id="rId30"/>
    <p:sldId id="292" r:id="rId3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3209"/>
    <a:srgbClr val="42B727"/>
    <a:srgbClr val="7EDF67"/>
    <a:srgbClr val="BB700D"/>
    <a:srgbClr val="97DD87"/>
    <a:srgbClr val="6DD056"/>
    <a:srgbClr val="BAF0C4"/>
    <a:srgbClr val="87E599"/>
    <a:srgbClr val="2ED04D"/>
    <a:srgbClr val="A64E0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 dirty="0"/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536504329893693"/>
          <c:y val="0.24698145239701258"/>
          <c:w val="0.65287630866040758"/>
          <c:h val="0.43826090344196211"/>
        </c:manualLayout>
      </c:layout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Поняття "педагогіка успіху"</c:v>
                </c:pt>
              </c:strCache>
            </c:strRef>
          </c:tx>
          <c:explosion val="4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explosion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Аркуш1!$A$2:$A$9</c:f>
              <c:strCache>
                <c:ptCount val="8"/>
                <c:pt idx="0">
                  <c:v>не знають, як дати визначення</c:v>
                </c:pt>
                <c:pt idx="1">
                  <c:v>виховання якостей, необхідних для досягнення успіху</c:v>
                </c:pt>
                <c:pt idx="2">
                  <c:v>вміння навчатися, реально оцінювати свої досягнення</c:v>
                </c:pt>
                <c:pt idx="3">
                  <c:v>педагог добре викладає свій предмет, може навчити </c:v>
                </c:pt>
                <c:pt idx="4">
                  <c:v>наука, навчає бути успішними, досягати своїх цілей</c:v>
                </c:pt>
                <c:pt idx="5">
                  <c:v>людина вчиться на своїх помилках і досягає успіху</c:v>
                </c:pt>
                <c:pt idx="6">
                  <c:v>людина вчиться на чужих помилках і реалізується</c:v>
                </c:pt>
                <c:pt idx="7">
                  <c:v>навчити людину жити так, щоб отримувати задоволення</c:v>
                </c:pt>
              </c:strCache>
            </c:strRef>
          </c:cat>
          <c:val>
            <c:numRef>
              <c:f>Аркуш1!$B$2:$B$9</c:f>
              <c:numCache>
                <c:formatCode>0%</c:formatCode>
                <c:ptCount val="8"/>
                <c:pt idx="0">
                  <c:v>0.15000000000000008</c:v>
                </c:pt>
                <c:pt idx="1">
                  <c:v>2.0000000000000014E-2</c:v>
                </c:pt>
                <c:pt idx="2">
                  <c:v>2.0000000000000014E-2</c:v>
                </c:pt>
                <c:pt idx="3">
                  <c:v>8.0000000000000057E-2</c:v>
                </c:pt>
                <c:pt idx="4">
                  <c:v>0.7100000000000003</c:v>
                </c:pt>
                <c:pt idx="5" formatCode="0.00%">
                  <c:v>5.0000000000000027E-3</c:v>
                </c:pt>
                <c:pt idx="6" formatCode="0.00%">
                  <c:v>5.0000000000000027E-3</c:v>
                </c:pt>
                <c:pt idx="7" formatCode="0.00%">
                  <c:v>1.0000000000000007E-2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857132003024E-2"/>
          <c:y val="0.70196360181460882"/>
          <c:w val="0.9569717215939989"/>
          <c:h val="0.2584677066384014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0894342991369916E-2"/>
          <c:y val="4.9847758576513815E-2"/>
          <c:w val="0.90354098924976767"/>
          <c:h val="0.56876089731031265"/>
        </c:manualLayout>
      </c:layout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УСПІХ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Аркуш1!$A$2:$A$7</c:f>
              <c:strCache>
                <c:ptCount val="6"/>
                <c:pt idx="0">
                  <c:v>великі досягнення в певній сфері</c:v>
                </c:pt>
                <c:pt idx="1">
                  <c:v>здійснення планів, мрій</c:v>
                </c:pt>
                <c:pt idx="2">
                  <c:v>досягнення бажаної мети </c:v>
                </c:pt>
                <c:pt idx="3">
                  <c:v>людина задоволена життям, щаслива</c:v>
                </c:pt>
                <c:pt idx="4">
                  <c:v>результат старанної парці людини</c:v>
                </c:pt>
                <c:pt idx="5">
                  <c:v>щастя, везіння, вдача</c:v>
                </c:pt>
              </c:strCache>
            </c:strRef>
          </c:cat>
          <c:val>
            <c:numRef>
              <c:f>Аркуш1!$B$2:$B$7</c:f>
              <c:numCache>
                <c:formatCode>0%</c:formatCode>
                <c:ptCount val="6"/>
                <c:pt idx="0">
                  <c:v>0.05</c:v>
                </c:pt>
                <c:pt idx="1">
                  <c:v>0.14000000000000001</c:v>
                </c:pt>
                <c:pt idx="2">
                  <c:v>0.69000000000000039</c:v>
                </c:pt>
                <c:pt idx="3">
                  <c:v>3.0000000000000002E-2</c:v>
                </c:pt>
                <c:pt idx="4">
                  <c:v>6.0000000000000032E-2</c:v>
                </c:pt>
                <c:pt idx="5">
                  <c:v>3.0000000000000002E-2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743756594053262E-2"/>
          <c:y val="0.74871506722280357"/>
          <c:w val="0.94422166156835663"/>
          <c:h val="0.2512847468271506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Яку людину вважають успішною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Аркуш1!$A$2:$A$7</c:f>
              <c:strCache>
                <c:ptCount val="6"/>
                <c:pt idx="0">
                  <c:v>досягає своєї мети, поставлених цілей</c:v>
                </c:pt>
                <c:pt idx="1">
                  <c:v>має освіту, родину, омріяну роботу</c:v>
                </c:pt>
                <c:pt idx="2">
                  <c:v>здійснила свої мрії</c:v>
                </c:pt>
                <c:pt idx="3">
                  <c:v>рухається до поставленої мети, долаючи труднощі</c:v>
                </c:pt>
                <c:pt idx="4">
                  <c:v>розумна, щира, забезпечена, займається улюбленою справою</c:v>
                </c:pt>
                <c:pt idx="5">
                  <c:v>людина, яка повністю задоволена своїм життям, щаслива</c:v>
                </c:pt>
              </c:strCache>
            </c:strRef>
          </c:cat>
          <c:val>
            <c:numRef>
              <c:f>Аркуш1!$B$2:$B$7</c:f>
              <c:numCache>
                <c:formatCode>0%</c:formatCode>
                <c:ptCount val="6"/>
                <c:pt idx="0">
                  <c:v>0.54</c:v>
                </c:pt>
                <c:pt idx="1">
                  <c:v>0.17</c:v>
                </c:pt>
                <c:pt idx="2">
                  <c:v>9.0000000000000024E-2</c:v>
                </c:pt>
                <c:pt idx="3">
                  <c:v>6.0000000000000032E-2</c:v>
                </c:pt>
                <c:pt idx="4">
                  <c:v>6.0000000000000032E-2</c:v>
                </c:pt>
                <c:pt idx="5">
                  <c:v>8.0000000000000043E-2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232573224424664E-2"/>
          <c:y val="0.66721069899518426"/>
          <c:w val="0.95142393621822963"/>
          <c:h val="0.3199867377874600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Чи вважаєте себе успішною людиною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explosion val="2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Аркуш1!$A$2:$A$5</c:f>
              <c:strCache>
                <c:ptCount val="4"/>
                <c:pt idx="0">
                  <c:v>так</c:v>
                </c:pt>
                <c:pt idx="1">
                  <c:v>ні</c:v>
                </c:pt>
                <c:pt idx="2">
                  <c:v>ні, але я до цього прагну</c:v>
                </c:pt>
                <c:pt idx="3">
                  <c:v>частково, у деякій мірі</c:v>
                </c:pt>
              </c:strCache>
            </c:strRef>
          </c:cat>
          <c:val>
            <c:numRef>
              <c:f>Аркуш1!$B$2:$B$5</c:f>
              <c:numCache>
                <c:formatCode>0%</c:formatCode>
                <c:ptCount val="4"/>
                <c:pt idx="0">
                  <c:v>0.22</c:v>
                </c:pt>
                <c:pt idx="1">
                  <c:v>0.3500000000000002</c:v>
                </c:pt>
                <c:pt idx="2">
                  <c:v>7.0000000000000021E-2</c:v>
                </c:pt>
                <c:pt idx="3">
                  <c:v>0.36000000000000021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395236003532695"/>
          <c:y val="0.85751167242708592"/>
          <c:w val="0.62539167959469222"/>
          <c:h val="0.1292870074409016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4903763381319798E-2"/>
          <c:y val="9.2018381243492944E-2"/>
          <c:w val="0.90710084356945164"/>
          <c:h val="0.7920039310085536"/>
        </c:manualLayout>
      </c:layout>
      <c:bar3DChart>
        <c:barDir val="col"/>
        <c:grouping val="clustered"/>
        <c:ser>
          <c:idx val="0"/>
          <c:order val="0"/>
          <c:tx>
            <c:strRef>
              <c:f>Аркуш1!$B$1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numRef>
              <c:f>Аркуш1!$A$2:$A$5</c:f>
              <c:numCache>
                <c:formatCode>General</c:formatCode>
                <c:ptCount val="4"/>
              </c:numCache>
            </c:numRef>
          </c:cat>
          <c:val>
            <c:numRef>
              <c:f>Аркуш1!$B$2:$B$5</c:f>
              <c:numCache>
                <c:formatCode>General</c:formatCode>
                <c:ptCount val="4"/>
                <c:pt idx="0" formatCode="0%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numRef>
              <c:f>Аркуш1!$A$2:$A$5</c:f>
              <c:numCache>
                <c:formatCode>General</c:formatCode>
                <c:ptCount val="4"/>
              </c:numCache>
            </c:numRef>
          </c:cat>
          <c:val>
            <c:numRef>
              <c:f>Аркуш1!$C$2:$C$5</c:f>
              <c:numCache>
                <c:formatCode>General</c:formatCode>
                <c:ptCount val="4"/>
                <c:pt idx="0" formatCode="0%">
                  <c:v>0.13</c:v>
                </c:pt>
              </c:numCache>
            </c:numRef>
          </c:val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cat>
            <c:numRef>
              <c:f>Аркуш1!$A$2:$A$5</c:f>
              <c:numCache>
                <c:formatCode>General</c:formatCode>
                <c:ptCount val="4"/>
              </c:numCache>
            </c:numRef>
          </c:cat>
          <c:val>
            <c:numRef>
              <c:f>Аркуш1!$D$2:$D$5</c:f>
              <c:numCache>
                <c:formatCode>General</c:formatCode>
                <c:ptCount val="4"/>
                <c:pt idx="0" formatCode="0%">
                  <c:v>0.46</c:v>
                </c:pt>
              </c:numCache>
            </c:numRef>
          </c:val>
        </c:ser>
        <c:ser>
          <c:idx val="3"/>
          <c:order val="3"/>
          <c:tx>
            <c:strRef>
              <c:f>Аркуш1!$E$1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cat>
            <c:numRef>
              <c:f>Аркуш1!$A$2:$A$5</c:f>
              <c:numCache>
                <c:formatCode>General</c:formatCode>
                <c:ptCount val="4"/>
              </c:numCache>
            </c:numRef>
          </c:cat>
          <c:val>
            <c:numRef>
              <c:f>Аркуш1!$E$2:$E$5</c:f>
              <c:numCache>
                <c:formatCode>General</c:formatCode>
                <c:ptCount val="4"/>
                <c:pt idx="0" formatCode="0%">
                  <c:v>0.33000000000000035</c:v>
                </c:pt>
              </c:numCache>
            </c:numRef>
          </c:val>
        </c:ser>
        <c:ser>
          <c:idx val="4"/>
          <c:order val="4"/>
          <c:tx>
            <c:strRef>
              <c:f>Аркуш1!$F$1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cat>
            <c:numRef>
              <c:f>Аркуш1!$A$2:$A$5</c:f>
              <c:numCache>
                <c:formatCode>General</c:formatCode>
                <c:ptCount val="4"/>
              </c:numCache>
            </c:numRef>
          </c:cat>
          <c:val>
            <c:numRef>
              <c:f>Аркуш1!$F$2:$F$5</c:f>
              <c:numCache>
                <c:formatCode>General</c:formatCode>
                <c:ptCount val="4"/>
                <c:pt idx="0" formatCode="0%">
                  <c:v>3.0000000000000002E-2</c:v>
                </c:pt>
              </c:numCache>
            </c:numRef>
          </c:val>
        </c:ser>
        <c:shape val="box"/>
        <c:axId val="82433920"/>
        <c:axId val="82435456"/>
        <c:axId val="0"/>
      </c:bar3DChart>
      <c:catAx>
        <c:axId val="824339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435456"/>
        <c:crosses val="autoZero"/>
        <c:auto val="1"/>
        <c:lblAlgn val="ctr"/>
        <c:lblOffset val="100"/>
      </c:catAx>
      <c:valAx>
        <c:axId val="824354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43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893510251513815"/>
          <c:y val="0.82599363222785482"/>
          <c:w val="0.22117857053117657"/>
          <c:h val="0.1680863582803847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7A577-FF63-476D-8DBC-D5ABFAEB74C1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EA3B9-88F3-4EBC-973E-D0085509DD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E34B-0CBF-45AE-A7EE-C14BC30BF5F4}" type="datetimeFigureOut">
              <a:rPr lang="uk-UA" smtClean="0"/>
              <a:pPr/>
              <a:t>01.04.2015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BD85E-B60C-4EC8-8FE1-1131BB0A366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E34B-0CBF-45AE-A7EE-C14BC30BF5F4}" type="datetimeFigureOut">
              <a:rPr lang="uk-UA" smtClean="0"/>
              <a:pPr/>
              <a:t>01.04.2015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BD85E-B60C-4EC8-8FE1-1131BB0A366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E34B-0CBF-45AE-A7EE-C14BC30BF5F4}" type="datetimeFigureOut">
              <a:rPr lang="uk-UA" smtClean="0"/>
              <a:pPr/>
              <a:t>01.04.2015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BD85E-B60C-4EC8-8FE1-1131BB0A366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E34B-0CBF-45AE-A7EE-C14BC30BF5F4}" type="datetimeFigureOut">
              <a:rPr lang="uk-UA" smtClean="0"/>
              <a:pPr/>
              <a:t>01.04.2015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BD85E-B60C-4EC8-8FE1-1131BB0A366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E34B-0CBF-45AE-A7EE-C14BC30BF5F4}" type="datetimeFigureOut">
              <a:rPr lang="uk-UA" smtClean="0"/>
              <a:pPr/>
              <a:t>01.04.2015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BD85E-B60C-4EC8-8FE1-1131BB0A366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E34B-0CBF-45AE-A7EE-C14BC30BF5F4}" type="datetimeFigureOut">
              <a:rPr lang="uk-UA" smtClean="0"/>
              <a:pPr/>
              <a:t>01.04.2015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BD85E-B60C-4EC8-8FE1-1131BB0A366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E34B-0CBF-45AE-A7EE-C14BC30BF5F4}" type="datetimeFigureOut">
              <a:rPr lang="uk-UA" smtClean="0"/>
              <a:pPr/>
              <a:t>01.04.2015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BD85E-B60C-4EC8-8FE1-1131BB0A366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E34B-0CBF-45AE-A7EE-C14BC30BF5F4}" type="datetimeFigureOut">
              <a:rPr lang="uk-UA" smtClean="0"/>
              <a:pPr/>
              <a:t>01.04.2015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BD85E-B60C-4EC8-8FE1-1131BB0A366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E34B-0CBF-45AE-A7EE-C14BC30BF5F4}" type="datetimeFigureOut">
              <a:rPr lang="uk-UA" smtClean="0"/>
              <a:pPr/>
              <a:t>01.04.2015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BD85E-B60C-4EC8-8FE1-1131BB0A366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E34B-0CBF-45AE-A7EE-C14BC30BF5F4}" type="datetimeFigureOut">
              <a:rPr lang="uk-UA" smtClean="0"/>
              <a:pPr/>
              <a:t>01.04.2015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BD85E-B60C-4EC8-8FE1-1131BB0A366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E34B-0CBF-45AE-A7EE-C14BC30BF5F4}" type="datetimeFigureOut">
              <a:rPr lang="uk-UA" smtClean="0"/>
              <a:pPr/>
              <a:t>01.04.2015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BD85E-B60C-4EC8-8FE1-1131BB0A366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CE34B-0CBF-45AE-A7EE-C14BC30BF5F4}" type="datetimeFigureOut">
              <a:rPr lang="uk-UA" smtClean="0"/>
              <a:pPr/>
              <a:t>01.04.2015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BD85E-B60C-4EC8-8FE1-1131BB0A366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1051;&#1072;&#1073;&#1086;&#1088;&#1072;&#1085;&#1090;\Desktop\10_kevin_kern_after_the_rain_myzuka.ru.mp3" TargetMode="Externa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&#1059;&#1089;&#1087;&#1110;&#1093;.&#1042;&#1110;&#1076;&#1077;&#1086;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18" Type="http://schemas.openxmlformats.org/officeDocument/2006/relationships/image" Target="../media/image30.jpeg"/><Relationship Id="rId3" Type="http://schemas.openxmlformats.org/officeDocument/2006/relationships/image" Target="../media/image15.jpeg"/><Relationship Id="rId21" Type="http://schemas.openxmlformats.org/officeDocument/2006/relationships/image" Target="../media/image33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image" Target="../media/image14.jpeg"/><Relationship Id="rId16" Type="http://schemas.openxmlformats.org/officeDocument/2006/relationships/image" Target="../media/image28.jpeg"/><Relationship Id="rId20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19" Type="http://schemas.openxmlformats.org/officeDocument/2006/relationships/image" Target="../media/image31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Relationship Id="rId2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18" Type="http://schemas.openxmlformats.org/officeDocument/2006/relationships/image" Target="../media/image30.jpeg"/><Relationship Id="rId3" Type="http://schemas.openxmlformats.org/officeDocument/2006/relationships/image" Target="../media/image15.jpeg"/><Relationship Id="rId21" Type="http://schemas.openxmlformats.org/officeDocument/2006/relationships/image" Target="../media/image34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image" Target="../media/image14.jpeg"/><Relationship Id="rId16" Type="http://schemas.openxmlformats.org/officeDocument/2006/relationships/image" Target="../media/image28.jpeg"/><Relationship Id="rId20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23" Type="http://schemas.openxmlformats.org/officeDocument/2006/relationships/image" Target="../media/image1.png"/><Relationship Id="rId10" Type="http://schemas.openxmlformats.org/officeDocument/2006/relationships/image" Target="../media/image22.jpeg"/><Relationship Id="rId19" Type="http://schemas.openxmlformats.org/officeDocument/2006/relationships/image" Target="../media/image31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Relationship Id="rId22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072;&#1073;&#1086;&#1088;&#1072;&#1085;&#1090;\Desktop\syntheticsax-beach-(mp3crazy.ru).mp3" TargetMode="Externa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940526" y="2063932"/>
            <a:ext cx="10363200" cy="2646865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ЗАСІДАННЯ ПЕДАГОГІЧНОЇ РАДИ НА ТЕМУ:</a:t>
            </a:r>
            <a:b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EDF67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EDF67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EDF67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53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“ПЕДАГОГІКА УСПІХУ ЯК ВЗАЄМОДІЯ ВЧИТЕЛЯ І УЧНЯ В НАВЧАЛЬНО-ВИХОВНОМУ ПРОЦЕСІ ЛІЦЕЮ”</a:t>
            </a:r>
            <a:r>
              <a:rPr lang="uk-UA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Lucida Console" pitchFamily="49" charset="0"/>
              </a:rPr>
              <a:t/>
            </a:r>
            <a:br>
              <a:rPr lang="uk-UA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Lucida Console" pitchFamily="49" charset="0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Рисунок 6" descr="gerb_licey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16491" y="5740832"/>
            <a:ext cx="679269" cy="939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Яку людину вважають успішною</a:t>
            </a:r>
            <a:endParaRPr lang="uk-UA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5B3209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Місце для вмісту 1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988468868"/>
              </p:ext>
            </p:extLst>
          </p:nvPr>
        </p:nvGraphicFramePr>
        <p:xfrm>
          <a:off x="2743200" y="1233343"/>
          <a:ext cx="7232650" cy="542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 descr="gerb_licey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16491" y="5740832"/>
            <a:ext cx="679269" cy="9390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5395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uk-UA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Чи </a:t>
            </a:r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вважають </a:t>
            </a:r>
            <a:r>
              <a:rPr lang="uk-UA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себе успішною людиною</a:t>
            </a:r>
          </a:p>
        </p:txBody>
      </p:sp>
      <p:graphicFrame>
        <p:nvGraphicFramePr>
          <p:cNvPr id="8" name="Місце для вмісту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2301871500"/>
              </p:ext>
            </p:extLst>
          </p:nvPr>
        </p:nvGraphicFramePr>
        <p:xfrm>
          <a:off x="0" y="1031875"/>
          <a:ext cx="7662863" cy="5424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 descr="gerb_licey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16491" y="5740832"/>
            <a:ext cx="679269" cy="9390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9698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uk-UA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Оцінка власної успішності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5B3209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Місце для вмісту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2909565177"/>
              </p:ext>
            </p:extLst>
          </p:nvPr>
        </p:nvGraphicFramePr>
        <p:xfrm>
          <a:off x="1579418" y="1316038"/>
          <a:ext cx="9201150" cy="521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 descr="gerb_licey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16491" y="5740832"/>
            <a:ext cx="679269" cy="9390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5607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Успех. . Успешные бизнес идеи. . Самые богатые люди - Part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Вправа </a:t>
            </a:r>
            <a:r>
              <a:rPr lang="uk-UA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“Позитивна</a:t>
            </a:r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афірмація”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5B3209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09600" y="1600203"/>
            <a:ext cx="115824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b="1" dirty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– автор власного життя! </a:t>
            </a:r>
            <a:br>
              <a:rPr lang="uk-UA" b="1" dirty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Успіх – мій найкращий друг і порадник. </a:t>
            </a:r>
            <a:br>
              <a:rPr lang="uk-UA" b="1" dirty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Він додає яскравих фарб у моє буденне життя. </a:t>
            </a:r>
            <a:br>
              <a:rPr lang="uk-UA" b="1" dirty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вірю в успіх! Обов’язково досягну своєї мети! </a:t>
            </a:r>
            <a:br>
              <a:rPr lang="uk-UA" b="1" dirty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Усі життєві негаразди я сприймаю як маленькі камінці, що час від часу зустрічаються на життєвому шляху. Щодня розвиваю свої здібності, долаю невпевненість, слабкість духу, лінь. </a:t>
            </a:r>
            <a:br>
              <a:rPr lang="uk-UA" b="1" dirty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ln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Життєва мета надихає мене на позитивне сприйняття дійсності, формує активну життєву позицію. Я вірю у свою щасливу зірку, тому обов’язково досягну успіху!!!</a:t>
            </a:r>
            <a:endParaRPr lang="ru-RU" dirty="0"/>
          </a:p>
        </p:txBody>
      </p:sp>
      <p:pic>
        <p:nvPicPr>
          <p:cNvPr id="6" name="Рисунок 5" descr="gerb_licey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16491" y="5740832"/>
            <a:ext cx="679269" cy="939041"/>
          </a:xfrm>
          <a:prstGeom prst="rect">
            <a:avLst/>
          </a:prstGeom>
        </p:spPr>
      </p:pic>
      <p:pic>
        <p:nvPicPr>
          <p:cNvPr id="7" name="10_kevin_kern_after_the_rain_myzuka.ru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10321636" y="1808018"/>
            <a:ext cx="304800" cy="3048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7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успех\httpyandex.uaimagessearchtext=%D1%83%D1%81%D0%BF%D0%B5%D1%85%20%D1%87%D0%B5%D0%BB%D0%BE%D0%B2%D0%B5%D0%BA%D0%B0&amp;clid=2052595&amp;img_url=http%3A%2F%2Fshkolazhizni.ru%2Fimg%2Fcontent%2Fi103%2F103628_medium.jpg&amp;pos=16&amp;rpt=simage&amp;pin=1&amp;uinfo=sw-1366-sh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00545"/>
            <a:ext cx="12192000" cy="881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Вправа </a:t>
            </a:r>
            <a:b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«Алгоритм формування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успішного ліцеїста»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5B3209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974276"/>
            <a:ext cx="10972800" cy="4525963"/>
          </a:xfrm>
        </p:spPr>
        <p:txBody>
          <a:bodyPr/>
          <a:lstStyle/>
          <a:p>
            <a:pPr indent="17463" algn="ctr">
              <a:buNone/>
            </a:pPr>
            <a:r>
              <a:rPr lang="uk-UA" b="1" dirty="0" smtClean="0"/>
              <a:t>-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Як ви вважаєте, чи впливає ваша успішність на формування 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успішного (-ї) ліцеїста (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-ки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)? 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Як саме?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- Чи задумувалися ви над тим, яким чином ваші взаємини з ліцеїстами  позначаються на формуванні в них  якостей успішної особистості? Як саме?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" name="Рисунок 5" descr="gerb_licey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16491" y="5740832"/>
            <a:ext cx="679269" cy="93904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uk-UA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“Почуваю</a:t>
            </a:r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себе </a:t>
            </a:r>
            <a:r>
              <a:rPr lang="uk-UA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успішним”</a:t>
            </a:r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uk-UA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відеосюжет</a:t>
            </a:r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5B3209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ПРЕДЛОЖЕНИЕ ПО РАЗДЕЛЕНИЮ КОМАНД КОНКУРС &quot;ПРЕОБРАЗИ СЕБЯ!&quot; .…">
            <a:hlinkClick r:id="rId2" action="ppaction://hlinkfile"/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1150" y="2183751"/>
            <a:ext cx="3480523" cy="3480523"/>
          </a:xfrm>
          <a:prstGeom prst="rect">
            <a:avLst/>
          </a:prstGeom>
          <a:noFill/>
        </p:spPr>
      </p:pic>
      <p:pic>
        <p:nvPicPr>
          <p:cNvPr id="5" name="Рисунок 4" descr="gerb_licey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16491" y="5740832"/>
            <a:ext cx="679269" cy="939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://pixabay.com/static/uploads/photo/2012/04/15/17/58/old-34696_64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025744" cy="234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СТУПЕНЬКА (60х60х30 см) - СпортКомплект - СпортКомплект - Екатеринбург"/>
          <p:cNvPicPr>
            <a:picLocks noChangeAspect="1" noChangeArrowheads="1"/>
          </p:cNvPicPr>
          <p:nvPr/>
        </p:nvPicPr>
        <p:blipFill>
          <a:blip r:embed="rId3" cstate="print"/>
          <a:srcRect l="5625" t="27500" r="53125" b="27499"/>
          <a:stretch>
            <a:fillRect/>
          </a:stretch>
        </p:blipFill>
        <p:spPr bwMode="auto">
          <a:xfrm>
            <a:off x="1333466" y="2410592"/>
            <a:ext cx="6660607" cy="4087191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38216" y="519090"/>
            <a:ext cx="9525067" cy="1863892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uk-UA" sz="4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Робота в групах</a:t>
            </a:r>
          </a:p>
          <a:p>
            <a:pPr algn="ctr">
              <a:spcBef>
                <a:spcPct val="0"/>
              </a:spcBef>
              <a:defRPr/>
            </a:pPr>
            <a:r>
              <a:rPr lang="uk-U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«Алгоритм формування 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успішного ліцеїста»</a:t>
            </a:r>
            <a:endParaRPr lang="uk-UA" sz="41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5B3209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EDF67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6858006" y="4357694"/>
            <a:ext cx="1339829" cy="35719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КРОК 3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5714998" y="5214950"/>
            <a:ext cx="1339829" cy="35719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КРОК 2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3905235" y="6215082"/>
            <a:ext cx="1339829" cy="35719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КРОК 1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D:\0b84e9dc-d4c9-48c6-9f8c-7bd0ddcb7a2e.gif.thumbnail.jpg"/>
          <p:cNvPicPr/>
          <p:nvPr/>
        </p:nvPicPr>
        <p:blipFill>
          <a:blip r:embed="rId4" cstate="print"/>
          <a:srcRect l="3332" r="1666" b="1592"/>
          <a:stretch>
            <a:fillRect/>
          </a:stretch>
        </p:blipFill>
        <p:spPr bwMode="auto">
          <a:xfrm>
            <a:off x="6527229" y="2161309"/>
            <a:ext cx="1134336" cy="128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gerb_licey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16491" y="5740832"/>
            <a:ext cx="679269" cy="9390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88037" y="2618510"/>
            <a:ext cx="379614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Напишіть три кроки до формування успішної особистості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цветик семицвет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764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7488" y="0"/>
            <a:ext cx="9217024" cy="580526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>
              <a:tabLst>
                <a:tab pos="450215" algn="l"/>
              </a:tabLst>
            </a:pPr>
            <a:r>
              <a:rPr lang="uk-UA" sz="72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uk-UA" sz="72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</a:br>
            <a:r>
              <a:rPr lang="uk-UA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Вправа</a:t>
            </a: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Квітка</a:t>
            </a: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успіху</a:t>
            </a: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  <a:b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5B3209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gerb_licey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16491" y="5740832"/>
            <a:ext cx="679269" cy="939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УУу</a:t>
            </a:r>
            <a:endParaRPr lang="ru-RU" dirty="0"/>
          </a:p>
        </p:txBody>
      </p:sp>
      <p:pic>
        <p:nvPicPr>
          <p:cNvPr id="4" name="Рисунок 3" descr="1382093240_kak-stat-bogatum-i-scastlivum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23392" y="1700808"/>
            <a:ext cx="8496267" cy="47791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 descr="0_40dab_24d33de8_xl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4175787" y="332657"/>
            <a:ext cx="7443192" cy="44659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14010" y="4636369"/>
            <a:ext cx="9697077" cy="138499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Успіх – це не стільки те, що ми маємо, скільки те, ким ми повинні стати в результаті</a:t>
            </a:r>
          </a:p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uk-UA" sz="2800" i="1" dirty="0" err="1" smtClean="0">
                <a:latin typeface="Times New Roman" pitchFamily="18" charset="0"/>
                <a:cs typeface="Times New Roman" pitchFamily="18" charset="0"/>
              </a:rPr>
              <a:t>Джим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 dirty="0" err="1" smtClean="0">
                <a:latin typeface="Times New Roman" pitchFamily="18" charset="0"/>
                <a:cs typeface="Times New Roman" pitchFamily="18" charset="0"/>
              </a:rPr>
              <a:t>Рон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gerb_licey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16491" y="5740832"/>
            <a:ext cx="679269" cy="93904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80243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uk-UA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РЕФЛЕКСІЯ</a:t>
            </a:r>
            <a:br>
              <a:rPr lang="uk-UA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Визначте </a:t>
            </a:r>
            <a:r>
              <a:rPr lang="uk-UA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індивідуальні показники успіху 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5B3209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7755" y="3727978"/>
            <a:ext cx="4616117" cy="2797367"/>
          </a:xfrm>
          <a:prstGeom prst="rect">
            <a:avLst/>
          </a:prstGeom>
        </p:spPr>
      </p:pic>
      <p:pic>
        <p:nvPicPr>
          <p:cNvPr id="5" name="Рисунок 4" descr="gerb_licey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16491" y="5740832"/>
            <a:ext cx="679269" cy="9390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ЗАВДАННЯ  ПЕДАГОГІЧНОЇ  РАДИ: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39750" indent="-539750" algn="just">
              <a:buFont typeface="+mj-lt"/>
              <a:buAutoNum type="arabicPeriod"/>
            </a:pPr>
            <a:r>
              <a:rPr lang="uk-UA" b="1" dirty="0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Створити умови для професійного зростання, ініціативи та відповідальності.</a:t>
            </a:r>
          </a:p>
          <a:p>
            <a:pPr marL="539750" indent="-539750" algn="just">
              <a:buFont typeface="+mj-lt"/>
              <a:buAutoNum type="arabicPeriod" startAt="2"/>
            </a:pPr>
            <a:r>
              <a:rPr lang="uk-UA" b="1" dirty="0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Надати практичну допомогу педагогам для застосування педагогіки успіху в НВП ліцею.</a:t>
            </a:r>
          </a:p>
          <a:p>
            <a:pPr marL="514350" indent="-514350" algn="just">
              <a:buFont typeface="+mj-lt"/>
              <a:buAutoNum type="arabicPeriod" startAt="2"/>
            </a:pPr>
            <a:r>
              <a:rPr lang="uk-UA" b="1" dirty="0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Формувати:</a:t>
            </a:r>
          </a:p>
          <a:p>
            <a:pPr marL="1081088" indent="-360363" algn="just"/>
            <a:r>
              <a:rPr lang="uk-UA" b="1" dirty="0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необхідність у постійному самовдосконаленні:</a:t>
            </a:r>
          </a:p>
          <a:p>
            <a:pPr marL="1077913" algn="just"/>
            <a:r>
              <a:rPr lang="uk-UA" b="1" dirty="0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навики ефективного спілкування в колективі;</a:t>
            </a:r>
          </a:p>
          <a:p>
            <a:pPr marL="1077913" algn="just"/>
            <a:r>
              <a:rPr lang="uk-UA" b="1" dirty="0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команду однодумців.</a:t>
            </a:r>
          </a:p>
          <a:p>
            <a:pPr marL="514350" indent="-514350" algn="just">
              <a:buFont typeface="+mj-lt"/>
              <a:buAutoNum type="arabicPeriod" startAt="4"/>
            </a:pPr>
            <a:r>
              <a:rPr lang="uk-UA" b="1" dirty="0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Сприяти позитивному мікроклімату в колективі.</a:t>
            </a:r>
          </a:p>
          <a:p>
            <a:endParaRPr lang="ru-RU" dirty="0"/>
          </a:p>
        </p:txBody>
      </p:sp>
      <p:pic>
        <p:nvPicPr>
          <p:cNvPr id="4" name="Рисунок 3" descr="gerb_licey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16491" y="5740832"/>
            <a:ext cx="679269" cy="939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12" y="0"/>
            <a:ext cx="10972800" cy="11430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Вправа «Успішні ліцеїсти»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5B3209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Таня\Desktop\фото учнів\Яловськ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65" y="1142984"/>
            <a:ext cx="123825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Таня\Desktop\фото учнів\Спащенко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6976" y="1142984"/>
            <a:ext cx="123825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Таня\Desktop\фото учнів\Зазимко іі справа.jpg"/>
          <p:cNvPicPr/>
          <p:nvPr/>
        </p:nvPicPr>
        <p:blipFill>
          <a:blip r:embed="rId4" cstate="print"/>
          <a:srcRect b="17391"/>
          <a:stretch>
            <a:fillRect/>
          </a:stretch>
        </p:blipFill>
        <p:spPr bwMode="auto">
          <a:xfrm>
            <a:off x="4286237" y="1142984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Таня\Desktop\фото учнів\Гирман Юлія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997" y="1142984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Таня\Desktop\фото учнів\Антоненко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57" y="1142984"/>
            <a:ext cx="123825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Таня\Desktop\фото учнів\Гладунник Юлія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67768" y="1142984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Таня\Desktop\фото учнів\Верещак Олеся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1963" y="2428868"/>
            <a:ext cx="114300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Таня\Desktop\фото учнів\Постол Яна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95472" y="2428868"/>
            <a:ext cx="123825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Таня\Desktop\фото учнів\Ярош Іванна.jpg"/>
          <p:cNvPicPr/>
          <p:nvPr/>
        </p:nvPicPr>
        <p:blipFill>
          <a:blip r:embed="rId10" cstate="print"/>
          <a:srcRect l="8532"/>
          <a:stretch>
            <a:fillRect/>
          </a:stretch>
        </p:blipFill>
        <p:spPr bwMode="auto">
          <a:xfrm>
            <a:off x="3524232" y="2428868"/>
            <a:ext cx="123821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Таня\Desktop\фото учнів\Бабіч Ірина.jpg"/>
          <p:cNvPicPr/>
          <p:nvPr/>
        </p:nvPicPr>
        <p:blipFill>
          <a:blip r:embed="rId11" cstate="print"/>
          <a:srcRect l="8066" r="9061"/>
          <a:stretch>
            <a:fillRect/>
          </a:stretch>
        </p:blipFill>
        <p:spPr bwMode="auto">
          <a:xfrm>
            <a:off x="5048243" y="2428868"/>
            <a:ext cx="123825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Таня\Desktop\фото учнів\Прочай Мирослава.JPG"/>
          <p:cNvPicPr/>
          <p:nvPr/>
        </p:nvPicPr>
        <p:blipFill>
          <a:blip r:embed="rId12" cstate="print"/>
          <a:srcRect l="13447" r="14766" b="20541"/>
          <a:stretch>
            <a:fillRect/>
          </a:stretch>
        </p:blipFill>
        <p:spPr bwMode="auto">
          <a:xfrm>
            <a:off x="6572253" y="2428868"/>
            <a:ext cx="123825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Таня\Desktop\фото учнів\Силенко.jpg"/>
          <p:cNvPicPr/>
          <p:nvPr/>
        </p:nvPicPr>
        <p:blipFill>
          <a:blip r:embed="rId13" cstate="print"/>
          <a:srcRect l="9687"/>
          <a:stretch>
            <a:fillRect/>
          </a:stretch>
        </p:blipFill>
        <p:spPr bwMode="auto">
          <a:xfrm>
            <a:off x="8096264" y="2428868"/>
            <a:ext cx="123825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Таня\Desktop\фото учнів\Бугай.jpg"/>
          <p:cNvPicPr/>
          <p:nvPr/>
        </p:nvPicPr>
        <p:blipFill>
          <a:blip r:embed="rId14" cstate="print"/>
          <a:srcRect l="15372" t="11426" r="20681" b="24248"/>
          <a:stretch>
            <a:fillRect/>
          </a:stretch>
        </p:blipFill>
        <p:spPr bwMode="auto">
          <a:xfrm>
            <a:off x="9620275" y="2428868"/>
            <a:ext cx="133350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SCF3214ав"/>
          <p:cNvPicPr/>
          <p:nvPr/>
        </p:nvPicPr>
        <p:blipFill>
          <a:blip r:embed="rId15" cstate="print"/>
          <a:srcRect l="34115" t="11487" r="24995" b="50030"/>
          <a:stretch>
            <a:fillRect/>
          </a:stretch>
        </p:blipFill>
        <p:spPr bwMode="auto">
          <a:xfrm>
            <a:off x="1238217" y="3714752"/>
            <a:ext cx="1333508" cy="114300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7" name="Рисунок 16" descr="C:\Users\Таня\Desktop\фото учнів\Тертишник.jp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57477" y="3714752"/>
            <a:ext cx="133350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Таня\Desktop\фото учнів\Черства Інна.JPG"/>
          <p:cNvPicPr/>
          <p:nvPr/>
        </p:nvPicPr>
        <p:blipFill>
          <a:blip r:embed="rId17" cstate="print"/>
          <a:srcRect l="15221" r="10058" b="17935"/>
          <a:stretch>
            <a:fillRect/>
          </a:stretch>
        </p:blipFill>
        <p:spPr bwMode="auto">
          <a:xfrm>
            <a:off x="4476739" y="3714752"/>
            <a:ext cx="133350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Таня\Desktop\фото учнів\Зінченко Тетяна.JPG"/>
          <p:cNvPicPr/>
          <p:nvPr/>
        </p:nvPicPr>
        <p:blipFill>
          <a:blip r:embed="rId18" cstate="print"/>
          <a:srcRect l="13336" r="13574" b="15230"/>
          <a:stretch>
            <a:fillRect/>
          </a:stretch>
        </p:blipFill>
        <p:spPr bwMode="auto">
          <a:xfrm>
            <a:off x="6096000" y="3714752"/>
            <a:ext cx="133350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Таня\Desktop\фото учнів\Міхієнко.JPG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715261" y="3714752"/>
            <a:ext cx="1143008" cy="113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Таня\Desktop\фото учнів\Супрун Ангеліна.JPG"/>
          <p:cNvPicPr/>
          <p:nvPr/>
        </p:nvPicPr>
        <p:blipFill>
          <a:blip r:embed="rId20" cstate="print"/>
          <a:srcRect l="3989" r="9257"/>
          <a:stretch>
            <a:fillRect/>
          </a:stretch>
        </p:blipFill>
        <p:spPr bwMode="auto">
          <a:xfrm>
            <a:off x="9144021" y="3714752"/>
            <a:ext cx="123825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197638" y="5061064"/>
            <a:ext cx="9801209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215" algn="ctr" fontAlgn="base">
              <a:lnSpc>
                <a:spcPct val="115000"/>
              </a:lnSpc>
              <a:spcBef>
                <a:spcPct val="0"/>
              </a:spcBef>
              <a:buClrTx/>
              <a:buSzTx/>
              <a:tabLst/>
            </a:pPr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Що їх споріднює? </a:t>
            </a:r>
          </a:p>
          <a:p>
            <a:pPr marL="0" marR="0" lvl="0" indent="450215" algn="ctr" fontAlgn="base">
              <a:lnSpc>
                <a:spcPct val="115000"/>
              </a:lnSpc>
              <a:spcBef>
                <a:spcPct val="0"/>
              </a:spcBef>
              <a:buClrTx/>
              <a:buSzTx/>
              <a:tabLst/>
            </a:pPr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Що допомогло їм стати успішними?</a:t>
            </a:r>
          </a:p>
        </p:txBody>
      </p:sp>
      <p:pic>
        <p:nvPicPr>
          <p:cNvPr id="23" name="Picture 2" descr="Солодовник Катерина"/>
          <p:cNvPicPr>
            <a:picLocks noChangeAspect="1" noChangeArrowheads="1"/>
          </p:cNvPicPr>
          <p:nvPr/>
        </p:nvPicPr>
        <p:blipFill>
          <a:blip r:embed="rId21" cstate="print"/>
          <a:srcRect l="30240" t="5684" r="30330" b="60211"/>
          <a:stretch>
            <a:fillRect/>
          </a:stretch>
        </p:blipFill>
        <p:spPr bwMode="auto">
          <a:xfrm>
            <a:off x="10128448" y="1124745"/>
            <a:ext cx="1331600" cy="1148887"/>
          </a:xfrm>
          <a:prstGeom prst="rect">
            <a:avLst/>
          </a:prstGeom>
          <a:noFill/>
        </p:spPr>
      </p:pic>
      <p:pic>
        <p:nvPicPr>
          <p:cNvPr id="24" name="Рисунок 23" descr="gerb_liceya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1116491" y="5740832"/>
            <a:ext cx="679269" cy="93904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620688"/>
            <a:ext cx="10972800" cy="882352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indent="450215" fontAlgn="base">
              <a:lnSpc>
                <a:spcPct val="115000"/>
              </a:lnSpc>
              <a:spcAft>
                <a:spcPts val="0"/>
              </a:spcAft>
            </a:pPr>
            <a:r>
              <a:rPr lang="uk-UA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«Те, що </a:t>
            </a:r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допоможе </a:t>
            </a:r>
            <a:r>
              <a:rPr lang="uk-UA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мені </a:t>
            </a:r>
            <a:br>
              <a:rPr lang="uk-UA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прийти на Олімп успіху»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5B3209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Таня\Desktop\фото учнів\Яловськ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9667" y="5445224"/>
            <a:ext cx="123825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Таня\Desktop\фото учнів\Спащенко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1143" y="5445224"/>
            <a:ext cx="123825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Таня\Desktop\фото учнів\Зазимко іі справа.jpg"/>
          <p:cNvPicPr/>
          <p:nvPr/>
        </p:nvPicPr>
        <p:blipFill>
          <a:blip r:embed="rId4" cstate="print"/>
          <a:srcRect b="17391"/>
          <a:stretch>
            <a:fillRect/>
          </a:stretch>
        </p:blipFill>
        <p:spPr bwMode="auto">
          <a:xfrm>
            <a:off x="8549742" y="5431370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Таня\Desktop\фото учнів\Гирман Юлія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3522" y="4293096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Таня\Desktop\фото учнів\Антоненко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5196" y="4293096"/>
            <a:ext cx="123825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Таня\Desktop\фото учнів\Гладунник Юлія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12881" y="4293096"/>
            <a:ext cx="104699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Таня\Desktop\фото учнів\Верещак Олеся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80700" y="4293096"/>
            <a:ext cx="114300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Таня\Desktop\фото учнів\Постол Яна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08019" y="4293096"/>
            <a:ext cx="123825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Таня\Desktop\фото учнів\Ярош Іванна.jpg"/>
          <p:cNvPicPr/>
          <p:nvPr/>
        </p:nvPicPr>
        <p:blipFill>
          <a:blip r:embed="rId10" cstate="print"/>
          <a:srcRect l="8532"/>
          <a:stretch>
            <a:fillRect/>
          </a:stretch>
        </p:blipFill>
        <p:spPr bwMode="auto">
          <a:xfrm>
            <a:off x="110840" y="5445224"/>
            <a:ext cx="123821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Таня\Desktop\фото учнів\Бабіч Ірина.jpg"/>
          <p:cNvPicPr/>
          <p:nvPr/>
        </p:nvPicPr>
        <p:blipFill>
          <a:blip r:embed="rId11" cstate="print"/>
          <a:srcRect l="8066" r="9061"/>
          <a:stretch>
            <a:fillRect/>
          </a:stretch>
        </p:blipFill>
        <p:spPr bwMode="auto">
          <a:xfrm>
            <a:off x="9865212" y="5459079"/>
            <a:ext cx="123825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Таня\Desktop\фото учнів\Прочай Мирослава.JPG"/>
          <p:cNvPicPr/>
          <p:nvPr/>
        </p:nvPicPr>
        <p:blipFill>
          <a:blip r:embed="rId12" cstate="print"/>
          <a:srcRect l="13447" r="14766" b="20541"/>
          <a:stretch>
            <a:fillRect/>
          </a:stretch>
        </p:blipFill>
        <p:spPr bwMode="auto">
          <a:xfrm>
            <a:off x="5135893" y="3140968"/>
            <a:ext cx="123825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Таня\Desktop\фото учнів\Силенко.jpg"/>
          <p:cNvPicPr/>
          <p:nvPr/>
        </p:nvPicPr>
        <p:blipFill>
          <a:blip r:embed="rId13" cstate="print"/>
          <a:srcRect l="9687"/>
          <a:stretch>
            <a:fillRect/>
          </a:stretch>
        </p:blipFill>
        <p:spPr bwMode="auto">
          <a:xfrm>
            <a:off x="6768075" y="3140968"/>
            <a:ext cx="123825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Таня\Desktop\фото учнів\Бугай.jpg"/>
          <p:cNvPicPr/>
          <p:nvPr/>
        </p:nvPicPr>
        <p:blipFill>
          <a:blip r:embed="rId14" cstate="print"/>
          <a:srcRect l="15372" t="11426" r="20681" b="24248"/>
          <a:stretch>
            <a:fillRect/>
          </a:stretch>
        </p:blipFill>
        <p:spPr bwMode="auto">
          <a:xfrm>
            <a:off x="8372546" y="3140968"/>
            <a:ext cx="133350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SCF3214ав"/>
          <p:cNvPicPr/>
          <p:nvPr/>
        </p:nvPicPr>
        <p:blipFill>
          <a:blip r:embed="rId15" cstate="print"/>
          <a:srcRect l="34115" t="11487" r="24995" b="50030"/>
          <a:stretch>
            <a:fillRect/>
          </a:stretch>
        </p:blipFill>
        <p:spPr bwMode="auto">
          <a:xfrm>
            <a:off x="1679510" y="3140968"/>
            <a:ext cx="1333508" cy="114300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7" name="Рисунок 16" descr="C:\Users\Таня\Desktop\фото учнів\Тертишник.jp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03712" y="3140968"/>
            <a:ext cx="133350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Таня\Desktop\фото учнів\Черства Інна.JPG"/>
          <p:cNvPicPr/>
          <p:nvPr/>
        </p:nvPicPr>
        <p:blipFill>
          <a:blip r:embed="rId17" cstate="print"/>
          <a:srcRect l="15221" r="10058" b="17935"/>
          <a:stretch>
            <a:fillRect/>
          </a:stretch>
        </p:blipFill>
        <p:spPr bwMode="auto">
          <a:xfrm>
            <a:off x="7303548" y="4293096"/>
            <a:ext cx="133350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Таня\Desktop\фото учнів\Зінченко Тетяна.JPG"/>
          <p:cNvPicPr/>
          <p:nvPr/>
        </p:nvPicPr>
        <p:blipFill>
          <a:blip r:embed="rId18" cstate="print"/>
          <a:srcRect l="13336" r="13574" b="15230"/>
          <a:stretch>
            <a:fillRect/>
          </a:stretch>
        </p:blipFill>
        <p:spPr bwMode="auto">
          <a:xfrm>
            <a:off x="1474608" y="5445224"/>
            <a:ext cx="133350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Таня\Desktop\фото учнів\Міхієнко.JPG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983068" y="5445224"/>
            <a:ext cx="1143008" cy="113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Таня\Desktop\фото учнів\Супрун Ангеліна.JPG"/>
          <p:cNvPicPr/>
          <p:nvPr/>
        </p:nvPicPr>
        <p:blipFill>
          <a:blip r:embed="rId20" cstate="print"/>
          <a:srcRect l="3989" r="9257"/>
          <a:stretch>
            <a:fillRect/>
          </a:stretch>
        </p:blipFill>
        <p:spPr bwMode="auto">
          <a:xfrm>
            <a:off x="4327217" y="5445224"/>
            <a:ext cx="123825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&quot;2013 &quot; November &quot; 06 colouringbook.org"/>
          <p:cNvPicPr/>
          <p:nvPr/>
        </p:nvPicPr>
        <p:blipFill>
          <a:blip r:embed="rId21" cstate="print"/>
          <a:srcRect l="10692" t="6888" r="9197" b="11076"/>
          <a:stretch>
            <a:fillRect/>
          </a:stretch>
        </p:blipFill>
        <p:spPr bwMode="auto">
          <a:xfrm>
            <a:off x="9823648" y="520971"/>
            <a:ext cx="206355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&quot;2013 &quot; November &quot; 06 colouringbook.org"/>
          <p:cNvPicPr/>
          <p:nvPr/>
        </p:nvPicPr>
        <p:blipFill>
          <a:blip r:embed="rId21" cstate="print"/>
          <a:srcRect l="10692" t="6888" r="9197" b="11076"/>
          <a:stretch>
            <a:fillRect/>
          </a:stretch>
        </p:blipFill>
        <p:spPr bwMode="auto">
          <a:xfrm>
            <a:off x="263236" y="590243"/>
            <a:ext cx="20635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Солодовник Катерина"/>
          <p:cNvPicPr>
            <a:picLocks noChangeAspect="1" noChangeArrowheads="1"/>
          </p:cNvPicPr>
          <p:nvPr/>
        </p:nvPicPr>
        <p:blipFill>
          <a:blip r:embed="rId22" cstate="print"/>
          <a:srcRect l="30240" t="5684" r="30330" b="60211"/>
          <a:stretch>
            <a:fillRect/>
          </a:stretch>
        </p:blipFill>
        <p:spPr bwMode="auto">
          <a:xfrm>
            <a:off x="4751851" y="1772817"/>
            <a:ext cx="1331600" cy="1148887"/>
          </a:xfrm>
          <a:prstGeom prst="rect">
            <a:avLst/>
          </a:prstGeom>
          <a:noFill/>
        </p:spPr>
      </p:pic>
      <p:pic>
        <p:nvPicPr>
          <p:cNvPr id="25" name="Рисунок 24" descr="gerb_liceya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1116491" y="5740832"/>
            <a:ext cx="679269" cy="93904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uk-UA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Тест </a:t>
            </a:r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«</a:t>
            </a:r>
            <a:r>
              <a:rPr lang="uk-UA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Ваше прагнення до успіху»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b="1" dirty="0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якщо ви набрали від 1 до 10 балів, ваше завдання – стати активнішим у житті;</a:t>
            </a:r>
          </a:p>
          <a:p>
            <a:r>
              <a:rPr lang="uk-UA" b="1" dirty="0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якщо ваш результат склав від 11 до 16 балів, ваше завдання – докладати більше зусиль в досягненні поставлених цілей;</a:t>
            </a:r>
          </a:p>
          <a:p>
            <a:r>
              <a:rPr lang="uk-UA" b="1" dirty="0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якщо ви набрали від 17 до 20 балів, ваше завдання – дещо знизити свою активність і в деяких випадках покладатися на «природний хід подій»;</a:t>
            </a:r>
          </a:p>
          <a:p>
            <a:r>
              <a:rPr lang="uk-UA" b="1" dirty="0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якщо ви набрали більше 21 балу, суттєво знижуйте свою активність.</a:t>
            </a:r>
          </a:p>
          <a:p>
            <a:endParaRPr lang="ru-RU" dirty="0"/>
          </a:p>
        </p:txBody>
      </p:sp>
      <p:pic>
        <p:nvPicPr>
          <p:cNvPr id="3" name="Рисунок 2" descr="gerb_licey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16491" y="5740832"/>
            <a:ext cx="679269" cy="9390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01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0_6025f_91f4a689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1091" y="1007917"/>
            <a:ext cx="7800110" cy="585008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204040" y="302360"/>
            <a:ext cx="7369451" cy="70788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Вправа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«</a:t>
            </a:r>
            <a:r>
              <a:rPr lang="ru-RU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Учитель-Сонце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»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5B3209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4" name="Рисунок 13" descr="gerb_licey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16491" y="5740832"/>
            <a:ext cx="679269" cy="939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>
              <a:tabLst>
                <a:tab pos="450215" algn="l"/>
              </a:tabLst>
            </a:pPr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Колектив ліцею</a:t>
            </a:r>
            <a:endParaRPr lang="uk-UA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5B3209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609600" y="1877294"/>
            <a:ext cx="109728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sz="4000" b="1" dirty="0" smtClean="0">
                <a:solidFill>
                  <a:srgbClr val="5B3209"/>
                </a:solidFill>
                <a:latin typeface="Times New Roman" pitchFamily="18" charset="0"/>
                <a:cs typeface="Times New Roman" pitchFamily="18" charset="0"/>
              </a:rPr>
              <a:t>розуміє </a:t>
            </a:r>
            <a:r>
              <a:rPr lang="uk-UA" sz="4000" b="1" dirty="0">
                <a:solidFill>
                  <a:srgbClr val="5B3209"/>
                </a:solidFill>
                <a:latin typeface="Times New Roman" pitchFamily="18" charset="0"/>
                <a:cs typeface="Times New Roman" pitchFamily="18" charset="0"/>
              </a:rPr>
              <a:t>важливість успіху в житті</a:t>
            </a:r>
            <a:r>
              <a:rPr lang="uk-UA" sz="4000" b="1" dirty="0" smtClean="0">
                <a:solidFill>
                  <a:srgbClr val="5B3209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lnSpc>
                <a:spcPct val="80000"/>
              </a:lnSpc>
            </a:pPr>
            <a:r>
              <a:rPr lang="uk-UA" sz="4000" b="1" dirty="0" smtClean="0">
                <a:solidFill>
                  <a:srgbClr val="5B3209"/>
                </a:solidFill>
                <a:latin typeface="Times New Roman" pitchFamily="18" charset="0"/>
                <a:cs typeface="Times New Roman" pitchFamily="18" charset="0"/>
              </a:rPr>
              <a:t>вірить в успіх, навіть якщо це непросто!</a:t>
            </a:r>
          </a:p>
          <a:p>
            <a:pPr>
              <a:lnSpc>
                <a:spcPct val="80000"/>
              </a:lnSpc>
            </a:pPr>
            <a:r>
              <a:rPr lang="uk-UA" sz="4000" b="1" dirty="0" smtClean="0">
                <a:solidFill>
                  <a:srgbClr val="5B3209"/>
                </a:solidFill>
                <a:latin typeface="Times New Roman" pitchFamily="18" charset="0"/>
                <a:cs typeface="Times New Roman" pitchFamily="18" charset="0"/>
              </a:rPr>
              <a:t>формує в ліцеїстів позитивне мислення!</a:t>
            </a:r>
            <a:endParaRPr lang="uk-UA" sz="4000" b="1" dirty="0">
              <a:solidFill>
                <a:srgbClr val="5B320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4000" b="1" dirty="0" smtClean="0">
                <a:solidFill>
                  <a:srgbClr val="5B3209"/>
                </a:solidFill>
                <a:latin typeface="Times New Roman" pitchFamily="18" charset="0"/>
                <a:cs typeface="Times New Roman" pitchFamily="18" charset="0"/>
              </a:rPr>
              <a:t>вірить, що зміни в нашій свідомості, думках, вчинках  заряджають інших позитивною енергією!</a:t>
            </a:r>
          </a:p>
          <a:p>
            <a:pPr>
              <a:lnSpc>
                <a:spcPct val="80000"/>
              </a:lnSpc>
            </a:pPr>
            <a:r>
              <a:rPr lang="uk-UA" sz="4000" b="1" dirty="0" smtClean="0">
                <a:solidFill>
                  <a:srgbClr val="5B3209"/>
                </a:solidFill>
                <a:latin typeface="Times New Roman" pitchFamily="18" charset="0"/>
                <a:cs typeface="Times New Roman" pitchFamily="18" charset="0"/>
              </a:rPr>
              <a:t>знає, що всі наші зусилля варті похвали! </a:t>
            </a:r>
            <a:r>
              <a:rPr lang="uk-UA" sz="4000" b="1" dirty="0">
                <a:solidFill>
                  <a:srgbClr val="5B320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>
                <a:solidFill>
                  <a:srgbClr val="5B320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5B32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gerb_licey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16491" y="5740832"/>
            <a:ext cx="679269" cy="939041"/>
          </a:xfrm>
          <a:prstGeom prst="rect">
            <a:avLst/>
          </a:prstGeom>
        </p:spPr>
      </p:pic>
      <p:pic>
        <p:nvPicPr>
          <p:cNvPr id="5" name="syntheticsax-beach-(mp3crazy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587346" y="1420091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5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tabLst>
                <a:tab pos="450215" algn="l"/>
              </a:tabLst>
            </a:pPr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Гра </a:t>
            </a:r>
            <a:r>
              <a:rPr lang="uk-UA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“Поговоримо</a:t>
            </a:r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малюнками”</a:t>
            </a:r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Тема: </a:t>
            </a:r>
            <a:r>
              <a:rPr lang="uk-UA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“Моя</a:t>
            </a:r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робота – це…”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5B3209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1891" y="1808021"/>
            <a:ext cx="10972800" cy="45259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None/>
            </a:pPr>
            <a:r>
              <a:rPr lang="uk-UA" sz="3000" b="1" dirty="0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Запитання до учасників: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uk-UA" sz="3000" b="1" dirty="0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Чи </a:t>
            </a:r>
            <a:r>
              <a:rPr lang="uk-UA" sz="3000" b="1" dirty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задоволені ви результатами?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uk-UA" sz="3000" b="1" dirty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Вас зрозуміли?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uk-UA" sz="3000" b="1" dirty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Оцініть свій </a:t>
            </a:r>
            <a:r>
              <a:rPr lang="uk-UA" sz="3000" b="1" dirty="0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внесок </a:t>
            </a:r>
            <a:r>
              <a:rPr lang="uk-UA" sz="3000" b="1" dirty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в інші малюнки за шкалою від 1 до 5.</a:t>
            </a:r>
            <a:endParaRPr lang="ru-RU" sz="3000" b="1" dirty="0">
              <a:solidFill>
                <a:srgbClr val="5B3209"/>
              </a:solidFill>
              <a:latin typeface="Lucida Console" pitchFamily="49" charset="0"/>
              <a:cs typeface="Times New Roman" pitchFamily="18" charset="0"/>
            </a:endParaRPr>
          </a:p>
        </p:txBody>
      </p:sp>
      <p:pic>
        <p:nvPicPr>
          <p:cNvPr id="4" name="Рисунок 3" descr="gerb_licey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16491" y="5740832"/>
            <a:ext cx="679269" cy="93904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tabLst>
                <a:tab pos="450215" algn="l"/>
              </a:tabLst>
            </a:pPr>
            <a:r>
              <a:rPr lang="uk-UA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Складові процесу взаємодії </a:t>
            </a:r>
            <a:br>
              <a:rPr lang="uk-UA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вчителя й учня: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5B3209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0"/>
            <a:ext cx="1124704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sz="3000" b="1" dirty="0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Взаємоповага.</a:t>
            </a:r>
          </a:p>
          <a:p>
            <a:pPr>
              <a:lnSpc>
                <a:spcPct val="90000"/>
              </a:lnSpc>
            </a:pPr>
            <a:r>
              <a:rPr lang="uk-UA" sz="3000" b="1" dirty="0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Суб'єкт-суб'єктне спілкування (вербальне </a:t>
            </a:r>
            <a:r>
              <a:rPr lang="uk-UA" sz="3000" b="1" dirty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і невербальне).</a:t>
            </a:r>
          </a:p>
          <a:p>
            <a:pPr>
              <a:lnSpc>
                <a:spcPct val="90000"/>
              </a:lnSpc>
            </a:pPr>
            <a:r>
              <a:rPr lang="uk-UA" sz="3000" b="1" dirty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Уміння слухати.</a:t>
            </a:r>
          </a:p>
          <a:p>
            <a:pPr>
              <a:lnSpc>
                <a:spcPct val="90000"/>
              </a:lnSpc>
            </a:pPr>
            <a:r>
              <a:rPr lang="uk-UA" sz="3000" b="1" dirty="0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Компроміс.</a:t>
            </a:r>
          </a:p>
          <a:p>
            <a:pPr>
              <a:lnSpc>
                <a:spcPct val="90000"/>
              </a:lnSpc>
            </a:pPr>
            <a:r>
              <a:rPr lang="uk-UA" sz="3000" b="1" dirty="0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Творча співпраця і зацікавленість у її результативності.</a:t>
            </a:r>
            <a:endParaRPr lang="uk-UA" sz="3000" b="1" dirty="0">
              <a:solidFill>
                <a:srgbClr val="5B3209"/>
              </a:solidFill>
              <a:latin typeface="Lucida Console" pitchFamily="49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3000" b="1" dirty="0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Розвиток</a:t>
            </a:r>
            <a:r>
              <a:rPr lang="uk-UA" sz="3000" b="1" dirty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. </a:t>
            </a:r>
            <a:r>
              <a:rPr lang="ru-RU" sz="3000" b="1" dirty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/>
            </a:r>
            <a:br>
              <a:rPr lang="ru-RU" sz="3000" b="1" dirty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</a:br>
            <a:r>
              <a:rPr lang="uk-UA" sz="3000" b="1" dirty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 </a:t>
            </a:r>
            <a:endParaRPr lang="ru-RU" sz="3000" b="1" dirty="0">
              <a:solidFill>
                <a:srgbClr val="5B3209"/>
              </a:solidFill>
              <a:latin typeface="Lucida Console" pitchFamily="49" charset="0"/>
              <a:cs typeface="Times New Roman" pitchFamily="18" charset="0"/>
            </a:endParaRPr>
          </a:p>
        </p:txBody>
      </p:sp>
      <p:pic>
        <p:nvPicPr>
          <p:cNvPr id="4" name="Рисунок 3" descr="gerb_licey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16491" y="5740832"/>
            <a:ext cx="679269" cy="93904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09" y="579438"/>
            <a:ext cx="10972800" cy="11430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tabLst>
                <a:tab pos="450215" algn="l"/>
              </a:tabLst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РІШЕННЯ ПЕДАГОГІЧНОЇ  РАДИ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5B3209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7310" y="1835730"/>
            <a:ext cx="10972800" cy="4525963"/>
          </a:xfrm>
        </p:spPr>
        <p:txBody>
          <a:bodyPr>
            <a:normAutofit fontScale="92500" lnSpcReduction="10000"/>
          </a:bodyPr>
          <a:lstStyle/>
          <a:p>
            <a:pPr marL="539750" indent="-539750">
              <a:buFont typeface="+mj-lt"/>
              <a:buAutoNum type="arabicPeriod"/>
            </a:pPr>
            <a:r>
              <a:rPr lang="uk-UA" sz="3000" b="1" dirty="0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У процесі педагогічної взаємодії керуватися визначеними складовими. Відповідальні: педагогічний колектив, термін виконання: постійно.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000" b="1" dirty="0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Використовувати </a:t>
            </a:r>
            <a:r>
              <a:rPr lang="uk-UA" sz="3000" b="1" dirty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техніки педагогіки успіху під час проведення засідань предметних кафедр. Відповідальні: голови ПК, термін виконання: постійно</a:t>
            </a:r>
            <a:r>
              <a:rPr lang="uk-UA" sz="3000" b="1" dirty="0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000" b="1" dirty="0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Розмістити презентацію до педради на сайті ліцею. Відповідальні: </a:t>
            </a:r>
            <a:r>
              <a:rPr lang="uk-UA" sz="3000" b="1" dirty="0" err="1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інженер-електронік</a:t>
            </a:r>
            <a:r>
              <a:rPr lang="uk-UA" sz="3000" b="1" dirty="0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, термін виконання: до 01.04.2015р.</a:t>
            </a:r>
            <a:endParaRPr lang="uk-UA" sz="3000" b="1" dirty="0">
              <a:solidFill>
                <a:srgbClr val="5B3209"/>
              </a:solidFill>
              <a:latin typeface="Lucida Console" pitchFamily="49" charset="0"/>
              <a:cs typeface="Times New Roman" pitchFamily="18" charset="0"/>
            </a:endParaRPr>
          </a:p>
        </p:txBody>
      </p:sp>
      <p:pic>
        <p:nvPicPr>
          <p:cNvPr id="4" name="Рисунок 3" descr="gerb_licey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16491" y="5740832"/>
            <a:ext cx="679269" cy="93904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tabLst>
                <a:tab pos="450215" algn="l"/>
              </a:tabLst>
            </a:pPr>
            <a:r>
              <a:rPr lang="uk-UA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Вправа </a:t>
            </a:r>
            <a:r>
              <a:rPr lang="uk-UA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“Оплески</a:t>
            </a:r>
            <a:r>
              <a:rPr lang="uk-UA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по </a:t>
            </a:r>
            <a:r>
              <a:rPr lang="uk-UA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колу”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5B3209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2639288"/>
          </a:xfrm>
        </p:spPr>
        <p:txBody>
          <a:bodyPr>
            <a:normAutofit/>
          </a:bodyPr>
          <a:lstStyle/>
          <a:p>
            <a:pPr marL="0" indent="539750">
              <a:buNone/>
            </a:pPr>
            <a:r>
              <a:rPr lang="uk-UA" sz="3000" b="1" dirty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Мета: закріплення позитивної атмосфери; </a:t>
            </a:r>
            <a:r>
              <a:rPr lang="uk-UA" sz="3000" b="1" dirty="0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подякувати кожному за </a:t>
            </a:r>
            <a:r>
              <a:rPr lang="uk-UA" sz="3000" b="1" dirty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роботу </a:t>
            </a:r>
            <a:r>
              <a:rPr lang="uk-UA" sz="3000" b="1" dirty="0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оплесками</a:t>
            </a:r>
            <a:endParaRPr lang="ru-RU" sz="3000" b="1" dirty="0">
              <a:solidFill>
                <a:srgbClr val="5B3209"/>
              </a:solidFill>
              <a:latin typeface="Lucida Console" pitchFamily="49" charset="0"/>
              <a:cs typeface="Times New Roman" pitchFamily="18" charset="0"/>
            </a:endParaRPr>
          </a:p>
        </p:txBody>
      </p:sp>
      <p:pic>
        <p:nvPicPr>
          <p:cNvPr id="4" name="Рисунок 3" descr="gerb_licey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16491" y="5740832"/>
            <a:ext cx="679269" cy="93904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727" y="2532929"/>
            <a:ext cx="10972800" cy="11430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tabLst>
                <a:tab pos="450215" algn="l"/>
              </a:tabLst>
            </a:pPr>
            <a:r>
              <a:rPr lang="uk-UA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Дякуємо за співпрацю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5B3209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gerb_licey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16491" y="5740832"/>
            <a:ext cx="679269" cy="9390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88667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3048000" indent="-2147888" algn="l">
              <a:tabLst>
                <a:tab pos="1163638" algn="l"/>
              </a:tabLst>
            </a:pPr>
            <a:r>
              <a:rPr lang="uk-UA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Педагогіка </a:t>
            </a:r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успіху:</a:t>
            </a:r>
            <a:b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стратегія </a:t>
            </a:r>
            <a:r>
              <a:rPr lang="uk-UA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радісного навчання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5B3209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8036" y="3304313"/>
            <a:ext cx="10972800" cy="29856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700" b="1" dirty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Усі перемоги починаються перемогою над самим собою</a:t>
            </a:r>
          </a:p>
          <a:p>
            <a:pPr marL="8880475" indent="0">
              <a:buNone/>
            </a:pPr>
            <a:r>
              <a:rPr lang="uk-UA" sz="2700" b="1" dirty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Л.Леонов</a:t>
            </a:r>
            <a:endParaRPr lang="ru-RU" sz="2700" b="1" dirty="0">
              <a:solidFill>
                <a:srgbClr val="5B3209"/>
              </a:solidFill>
              <a:latin typeface="Lucida Console" pitchFamily="49" charset="0"/>
              <a:cs typeface="Times New Roman" pitchFamily="18" charset="0"/>
            </a:endParaRPr>
          </a:p>
        </p:txBody>
      </p:sp>
      <p:pic>
        <p:nvPicPr>
          <p:cNvPr id="4" name="Рисунок 3" descr="gerb_licey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16491" y="5740832"/>
            <a:ext cx="679269" cy="939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tabLst>
                <a:tab pos="450215" algn="l"/>
              </a:tabLst>
            </a:pPr>
            <a:r>
              <a:rPr lang="uk-UA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Використані джерела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5B3209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b="1" dirty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http://linda6035.ucoz.ru</a:t>
            </a:r>
            <a:r>
              <a:rPr lang="en-US" sz="3000" b="1" dirty="0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/</a:t>
            </a:r>
            <a:endParaRPr lang="uk-UA" sz="3000" b="1" dirty="0" smtClean="0">
              <a:solidFill>
                <a:srgbClr val="5B3209"/>
              </a:solidFill>
              <a:latin typeface="Lucida Console" pitchFamily="49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sz="3000" b="1" dirty="0" err="1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Калошин</a:t>
            </a:r>
            <a:r>
              <a:rPr lang="uk-UA" sz="3000" b="1" dirty="0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 В.Ф. Педагогіка успіху: стратегія радісного навчання. Частина 1 </a:t>
            </a:r>
            <a:r>
              <a:rPr lang="en-US" sz="3000" b="1" dirty="0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//</a:t>
            </a:r>
            <a:r>
              <a:rPr lang="uk-UA" sz="3000" b="1" dirty="0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 Управління школою. – 2013. – №31-32 (403-404). – С. 1-128.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000" b="1" dirty="0" err="1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Калошин</a:t>
            </a:r>
            <a:r>
              <a:rPr lang="uk-UA" sz="3000" b="1" dirty="0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 В.Ф. Педагогіка успіху: стратегія радісного навчання. Частина 2 </a:t>
            </a:r>
            <a:r>
              <a:rPr lang="en-US" sz="3000" b="1" dirty="0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//</a:t>
            </a:r>
            <a:r>
              <a:rPr lang="uk-UA" sz="3000" b="1" dirty="0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 Управління школою. – 2013. – №33 (405). – С. 1-120.</a:t>
            </a:r>
            <a:endParaRPr lang="ru-RU" sz="3000" b="1" dirty="0">
              <a:solidFill>
                <a:srgbClr val="5B3209"/>
              </a:solidFill>
              <a:latin typeface="Lucida Console" pitchFamily="49" charset="0"/>
              <a:cs typeface="Times New Roman" pitchFamily="18" charset="0"/>
            </a:endParaRPr>
          </a:p>
        </p:txBody>
      </p:sp>
      <p:pic>
        <p:nvPicPr>
          <p:cNvPr id="4" name="Рисунок 3" descr="gerb_licey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16491" y="5740832"/>
            <a:ext cx="679269" cy="9390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uk-UA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Техніки педагогіки успіху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5B3209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700" b="1" dirty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Вправа </a:t>
            </a:r>
            <a:r>
              <a:rPr lang="uk-UA" sz="2700" b="1" dirty="0" err="1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“Ставлення</a:t>
            </a:r>
            <a:r>
              <a:rPr lang="uk-UA" sz="2700" b="1" dirty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 до </a:t>
            </a:r>
            <a:r>
              <a:rPr lang="uk-UA" sz="2700" b="1" dirty="0" err="1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невдачі”</a:t>
            </a:r>
            <a:endParaRPr lang="uk-UA" sz="2700" b="1" dirty="0">
              <a:solidFill>
                <a:srgbClr val="5B3209"/>
              </a:solidFill>
              <a:latin typeface="Lucida Console" pitchFamily="49" charset="0"/>
              <a:cs typeface="Times New Roman" pitchFamily="18" charset="0"/>
            </a:endParaRPr>
          </a:p>
          <a:p>
            <a:pPr marL="0" indent="539750">
              <a:buNone/>
            </a:pPr>
            <a:r>
              <a:rPr lang="uk-UA" sz="2700" b="1" dirty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Мета: відпрацювання форм поведінки, спрямованої на уникнення невдач; відпрацювання змісту самонавіювання у випадках невдачі</a:t>
            </a:r>
            <a:r>
              <a:rPr lang="uk-UA" sz="2700" b="1" dirty="0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.</a:t>
            </a:r>
            <a:endParaRPr lang="uk-UA" sz="2700" b="1" dirty="0">
              <a:solidFill>
                <a:srgbClr val="5B3209"/>
              </a:solidFill>
              <a:latin typeface="Lucida Console" pitchFamily="49" charset="0"/>
              <a:cs typeface="Times New Roman" pitchFamily="18" charset="0"/>
            </a:endParaRPr>
          </a:p>
        </p:txBody>
      </p:sp>
      <p:pic>
        <p:nvPicPr>
          <p:cNvPr id="4" name="Рисунок 3" descr="gerb_licey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16491" y="5740832"/>
            <a:ext cx="679269" cy="939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0327" y="574966"/>
            <a:ext cx="10972800" cy="55764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Вправа </a:t>
            </a:r>
            <a:r>
              <a:rPr lang="uk-UA" b="1" dirty="0" err="1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“Подолання</a:t>
            </a:r>
            <a:r>
              <a:rPr lang="uk-UA" b="1" dirty="0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 неадекватних педагогічних </a:t>
            </a:r>
            <a:r>
              <a:rPr lang="uk-UA" b="1" dirty="0" err="1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установок”</a:t>
            </a:r>
            <a:endParaRPr lang="uk-UA" b="1" dirty="0" smtClean="0">
              <a:solidFill>
                <a:srgbClr val="5B3209"/>
              </a:solidFill>
              <a:latin typeface="Lucida Console" pitchFamily="49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Не робити помилок.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Намагаєтесь робити вигляд, що ви все знаєте.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Нічого страшного, ну просто не витримала.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Знову двійка?!</a:t>
            </a:r>
          </a:p>
          <a:p>
            <a:pPr marL="0" indent="539750">
              <a:buNone/>
            </a:pPr>
            <a:r>
              <a:rPr lang="uk-UA" b="1" dirty="0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Мета: подолання неадекватних установок учителя для різних педагогічних ситуацій; усвідомити помилки, які часто зустрічаються у діяльності педагога; здійснити психокорекцію поведінки в подібних критичних ситуаціях.</a:t>
            </a:r>
            <a:endParaRPr lang="ru-RU" b="1" dirty="0" smtClean="0">
              <a:solidFill>
                <a:srgbClr val="5B3209"/>
              </a:solidFill>
              <a:latin typeface="Lucida Console" pitchFamily="49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gerb_licey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16491" y="5740832"/>
            <a:ext cx="679269" cy="939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455" y="676420"/>
            <a:ext cx="10972800" cy="11430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Притча про РАЙ і ПЕКЛО</a:t>
            </a:r>
            <a:endParaRPr lang="uk-UA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5B3209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10929938_1068613083164407_7072271707364758007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21201" y="2404159"/>
            <a:ext cx="5762677" cy="3470168"/>
          </a:xfrm>
        </p:spPr>
      </p:pic>
      <p:pic>
        <p:nvPicPr>
          <p:cNvPr id="5" name="Рисунок 4" descr="gerb_licey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16491" y="5740832"/>
            <a:ext cx="679269" cy="939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uk-UA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Опитувальник для учнів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5B3209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sz="2700" b="1" dirty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Як ви розумієте поняття </a:t>
            </a:r>
            <a:r>
              <a:rPr lang="uk-UA" sz="2700" b="1" dirty="0" err="1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“Педагогіка</a:t>
            </a:r>
            <a:r>
              <a:rPr lang="uk-UA" sz="2700" b="1" dirty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 </a:t>
            </a:r>
            <a:r>
              <a:rPr lang="uk-UA" sz="2700" b="1" dirty="0" err="1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успіху”</a:t>
            </a:r>
            <a:r>
              <a:rPr lang="uk-UA" sz="2700" b="1" dirty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700" b="1" dirty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Як ви розумієте поняття </a:t>
            </a:r>
            <a:r>
              <a:rPr lang="uk-UA" sz="2700" b="1" dirty="0" err="1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“Успіх”</a:t>
            </a:r>
            <a:r>
              <a:rPr lang="uk-UA" sz="2700" b="1" dirty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700" b="1" dirty="0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Яку людину ви вважаєте успішною?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700" b="1" dirty="0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Чи вважаєте себе успішною людиною?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700" b="1" dirty="0" smtClean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Оцініть </a:t>
            </a:r>
            <a:r>
              <a:rPr lang="uk-UA" sz="2700" b="1" dirty="0">
                <a:solidFill>
                  <a:srgbClr val="5B3209"/>
                </a:solidFill>
                <a:latin typeface="Lucida Console" pitchFamily="49" charset="0"/>
                <a:cs typeface="Times New Roman" pitchFamily="18" charset="0"/>
              </a:rPr>
              <a:t>за шкалою від 1 до 5, наскільки успішною людиною ви себе вважаєте. </a:t>
            </a:r>
            <a:endParaRPr lang="uk-UA" sz="2700" b="1" dirty="0" smtClean="0">
              <a:solidFill>
                <a:srgbClr val="5B3209"/>
              </a:solidFill>
              <a:latin typeface="Lucida Console" pitchFamily="49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Рисунок 3" descr="gerb_licey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16491" y="5740832"/>
            <a:ext cx="679269" cy="939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іаграма 7"/>
          <p:cNvGraphicFramePr/>
          <p:nvPr>
            <p:extLst>
              <p:ext uri="{D42A27DB-BD31-4B8C-83A1-F6EECF244321}">
                <p14:modId xmlns="" xmlns:p14="http://schemas.microsoft.com/office/powerpoint/2010/main" val="2369039067"/>
              </p:ext>
            </p:extLst>
          </p:nvPr>
        </p:nvGraphicFramePr>
        <p:xfrm>
          <a:off x="665214" y="0"/>
          <a:ext cx="10002786" cy="6622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gerb_licey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16491" y="5740832"/>
            <a:ext cx="679269" cy="93904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68036" y="0"/>
            <a:ext cx="10972800" cy="11430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uk-UA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Поняття </a:t>
            </a:r>
            <a:r>
              <a:rPr lang="uk-UA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“Педагогіка</a:t>
            </a:r>
            <a:r>
              <a:rPr lang="uk-UA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успіху”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5B3209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7997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4182" y="0"/>
            <a:ext cx="10972800" cy="11430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ПОНЯТТЯ </a:t>
            </a:r>
            <a:r>
              <a:rPr lang="uk-UA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УСПІХ</a:t>
            </a:r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5B32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”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5B3209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Місце для вмісту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2254493807"/>
              </p:ext>
            </p:extLst>
          </p:nvPr>
        </p:nvGraphicFramePr>
        <p:xfrm>
          <a:off x="1842655" y="789709"/>
          <a:ext cx="7564581" cy="5803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 descr="gerb_licey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16491" y="5740832"/>
            <a:ext cx="679269" cy="9390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7961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659</Words>
  <Application>Microsoft Office PowerPoint</Application>
  <PresentationFormat>Произвольный</PresentationFormat>
  <Paragraphs>88</Paragraphs>
  <Slides>30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ЗАСІДАННЯ ПЕДАГОГІЧНОЇ РАДИ НА ТЕМУ:   “ПЕДАГОГІКА УСПІХУ ЯК ВЗАЄМОДІЯ ВЧИТЕЛЯ І УЧНЯ В НАВЧАЛЬНО-ВИХОВНОМУ ПРОЦЕСІ ЛІЦЕЮ” </vt:lpstr>
      <vt:lpstr>ЗАВДАННЯ  ПЕДАГОГІЧНОЇ  РАДИ:</vt:lpstr>
      <vt:lpstr>Педагогіка успіху: стратегія радісного навчання</vt:lpstr>
      <vt:lpstr>Техніки педагогіки успіху</vt:lpstr>
      <vt:lpstr>Слайд 5</vt:lpstr>
      <vt:lpstr>Притча про РАЙ і ПЕКЛО</vt:lpstr>
      <vt:lpstr>Опитувальник для учнів</vt:lpstr>
      <vt:lpstr>Поняття “Педагогіка успіху”</vt:lpstr>
      <vt:lpstr>ПОНЯТТЯ “УСПІХ”</vt:lpstr>
      <vt:lpstr>Яку людину вважають успішною</vt:lpstr>
      <vt:lpstr>Чи вважають себе успішною людиною</vt:lpstr>
      <vt:lpstr>Оцінка власної успішності</vt:lpstr>
      <vt:lpstr>Вправа “Позитивна афірмація”</vt:lpstr>
      <vt:lpstr>Вправа  «Алгоритм формування  успішного ліцеїста»</vt:lpstr>
      <vt:lpstr>“Почуваю себе успішним” (відеосюжет)</vt:lpstr>
      <vt:lpstr>Слайд 16</vt:lpstr>
      <vt:lpstr> Вправа «Квітка успіху» </vt:lpstr>
      <vt:lpstr>УУу</vt:lpstr>
      <vt:lpstr>РЕФЛЕКСІЯ  Визначте індивідуальні показники успіху </vt:lpstr>
      <vt:lpstr>Вправа «Успішні ліцеїсти»</vt:lpstr>
      <vt:lpstr>«Те, що допоможе мені  прийти на Олімп успіху»</vt:lpstr>
      <vt:lpstr>Тест  «Ваше прагнення до успіху»</vt:lpstr>
      <vt:lpstr>Слайд 23</vt:lpstr>
      <vt:lpstr>Колектив ліцею</vt:lpstr>
      <vt:lpstr>Гра “Поговоримо малюнками” Тема: “Моя робота – це…”</vt:lpstr>
      <vt:lpstr>Складові процесу взаємодії  вчителя й учня:</vt:lpstr>
      <vt:lpstr>РІШЕННЯ ПЕДАГОГІЧНОЇ  РАДИ:</vt:lpstr>
      <vt:lpstr>Вправа “Оплески по колу”</vt:lpstr>
      <vt:lpstr>Дякуємо за співпрацю</vt:lpstr>
      <vt:lpstr>Використані джерела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«Ваше прагнення до успіху»</dc:title>
  <dc:creator>Учень</dc:creator>
  <cp:lastModifiedBy>Лаборант</cp:lastModifiedBy>
  <cp:revision>55</cp:revision>
  <dcterms:created xsi:type="dcterms:W3CDTF">2015-03-19T08:39:10Z</dcterms:created>
  <dcterms:modified xsi:type="dcterms:W3CDTF">2015-04-01T11:02:39Z</dcterms:modified>
</cp:coreProperties>
</file>