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695" r:id="rId2"/>
    <p:sldMasterId id="2147483707" r:id="rId3"/>
    <p:sldMasterId id="2147483719" r:id="rId4"/>
    <p:sldMasterId id="2147484394" r:id="rId5"/>
  </p:sldMasterIdLst>
  <p:notesMasterIdLst>
    <p:notesMasterId r:id="rId75"/>
  </p:notesMasterIdLst>
  <p:handoutMasterIdLst>
    <p:handoutMasterId r:id="rId76"/>
  </p:handoutMasterIdLst>
  <p:sldIdLst>
    <p:sldId id="455" r:id="rId6"/>
    <p:sldId id="468" r:id="rId7"/>
    <p:sldId id="529" r:id="rId8"/>
    <p:sldId id="583" r:id="rId9"/>
    <p:sldId id="470" r:id="rId10"/>
    <p:sldId id="419" r:id="rId11"/>
    <p:sldId id="420" r:id="rId12"/>
    <p:sldId id="584" r:id="rId13"/>
    <p:sldId id="549" r:id="rId14"/>
    <p:sldId id="547" r:id="rId15"/>
    <p:sldId id="586" r:id="rId16"/>
    <p:sldId id="587" r:id="rId17"/>
    <p:sldId id="588" r:id="rId18"/>
    <p:sldId id="569" r:id="rId19"/>
    <p:sldId id="570" r:id="rId20"/>
    <p:sldId id="571" r:id="rId21"/>
    <p:sldId id="608" r:id="rId22"/>
    <p:sldId id="577" r:id="rId23"/>
    <p:sldId id="609" r:id="rId24"/>
    <p:sldId id="598" r:id="rId25"/>
    <p:sldId id="599" r:id="rId26"/>
    <p:sldId id="605" r:id="rId27"/>
    <p:sldId id="607" r:id="rId28"/>
    <p:sldId id="597" r:id="rId29"/>
    <p:sldId id="581" r:id="rId30"/>
    <p:sldId id="585" r:id="rId31"/>
    <p:sldId id="548" r:id="rId32"/>
    <p:sldId id="601" r:id="rId33"/>
    <p:sldId id="610" r:id="rId34"/>
    <p:sldId id="602" r:id="rId35"/>
    <p:sldId id="603" r:id="rId36"/>
    <p:sldId id="604" r:id="rId37"/>
    <p:sldId id="567" r:id="rId38"/>
    <p:sldId id="550" r:id="rId39"/>
    <p:sldId id="551" r:id="rId40"/>
    <p:sldId id="552" r:id="rId41"/>
    <p:sldId id="554" r:id="rId42"/>
    <p:sldId id="555" r:id="rId43"/>
    <p:sldId id="556" r:id="rId44"/>
    <p:sldId id="557" r:id="rId45"/>
    <p:sldId id="471" r:id="rId46"/>
    <p:sldId id="531" r:id="rId47"/>
    <p:sldId id="399" r:id="rId48"/>
    <p:sldId id="537" r:id="rId49"/>
    <p:sldId id="474" r:id="rId50"/>
    <p:sldId id="475" r:id="rId51"/>
    <p:sldId id="476" r:id="rId52"/>
    <p:sldId id="594" r:id="rId53"/>
    <p:sldId id="595" r:id="rId54"/>
    <p:sldId id="596" r:id="rId55"/>
    <p:sldId id="509" r:id="rId56"/>
    <p:sldId id="510" r:id="rId57"/>
    <p:sldId id="511" r:id="rId58"/>
    <p:sldId id="502" r:id="rId59"/>
    <p:sldId id="514" r:id="rId60"/>
    <p:sldId id="519" r:id="rId61"/>
    <p:sldId id="515" r:id="rId62"/>
    <p:sldId id="516" r:id="rId63"/>
    <p:sldId id="517" r:id="rId64"/>
    <p:sldId id="518" r:id="rId65"/>
    <p:sldId id="592" r:id="rId66"/>
    <p:sldId id="579" r:id="rId67"/>
    <p:sldId id="482" r:id="rId68"/>
    <p:sldId id="542" r:id="rId69"/>
    <p:sldId id="543" r:id="rId70"/>
    <p:sldId id="544" r:id="rId71"/>
    <p:sldId id="532" r:id="rId72"/>
    <p:sldId id="533" r:id="rId73"/>
    <p:sldId id="381" r:id="rId74"/>
  </p:sldIdLst>
  <p:sldSz cx="9144000" cy="6858000" type="screen4x3"/>
  <p:notesSz cx="6735763" cy="98694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2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1A11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4660"/>
  </p:normalViewPr>
  <p:slideViewPr>
    <p:cSldViewPr>
      <p:cViewPr varScale="1">
        <p:scale>
          <a:sx n="67" d="100"/>
          <a:sy n="67" d="100"/>
        </p:scale>
        <p:origin x="135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71A6E0-CB3F-4AF8-BCB2-2F7F66EA9C31}" type="datetimeFigureOut">
              <a:rPr lang="uk-UA" smtClean="0"/>
              <a:t>14.03.2018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9374188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14763" y="9374188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56938-0355-43A6-B103-C0CB745DFC6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14931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7825" cy="493713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l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6350" y="0"/>
            <a:ext cx="2917825" cy="493713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B8E50A21-1374-4CD1-B78F-34C424EFA5A8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08" tIns="45304" rIns="90608" bIns="45304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vert="horz" lIns="90608" tIns="45304" rIns="90608" bIns="45304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188"/>
            <a:ext cx="2917825" cy="493712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l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6350" y="9374188"/>
            <a:ext cx="2917825" cy="493712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940D54A0-CB5A-41CB-AC6A-885678B08F6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99849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8FA6278C-53EF-4663-9AE3-2ED43CAF28C0}" type="slidenum">
              <a:rPr lang="ru-RU" smtClean="0">
                <a:ea typeface="Microsoft YaHei" charset="-122"/>
              </a:rPr>
              <a:pPr/>
              <a:t>34</a:t>
            </a:fld>
            <a:endParaRPr lang="ru-RU" smtClean="0">
              <a:ea typeface="Microsoft YaHei" charset="-122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solidFill>
            <a:srgbClr val="FFFFFF"/>
          </a:solidFill>
          <a:ln/>
        </p:spPr>
      </p:sp>
      <p:sp>
        <p:nvSpPr>
          <p:cNvPr id="46084" name="Text Box 2"/>
          <p:cNvSpPr txBox="1">
            <a:spLocks noChangeArrowheads="1"/>
          </p:cNvSpPr>
          <p:nvPr/>
        </p:nvSpPr>
        <p:spPr bwMode="auto">
          <a:xfrm>
            <a:off x="673100" y="4687135"/>
            <a:ext cx="5389563" cy="44411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036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42A0AD5-47A9-4E65-89F9-73BB80F509C9}" type="slidenum">
              <a:rPr lang="ru-RU" smtClean="0">
                <a:ea typeface="Microsoft YaHei" charset="-122"/>
              </a:rPr>
              <a:pPr/>
              <a:t>35</a:t>
            </a:fld>
            <a:endParaRPr lang="ru-RU" smtClean="0">
              <a:ea typeface="Microsoft YaHei" charset="-122"/>
            </a:endParaRPr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solidFill>
            <a:srgbClr val="FFFFFF"/>
          </a:solidFill>
          <a:ln/>
        </p:spPr>
      </p:sp>
      <p:sp>
        <p:nvSpPr>
          <p:cNvPr id="47108" name="Text Box 2"/>
          <p:cNvSpPr txBox="1">
            <a:spLocks noChangeArrowheads="1"/>
          </p:cNvSpPr>
          <p:nvPr/>
        </p:nvSpPr>
        <p:spPr bwMode="auto">
          <a:xfrm>
            <a:off x="673100" y="4687135"/>
            <a:ext cx="5389563" cy="44411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383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70FD5CA-8DA1-43FA-BBC2-1C0504623248}" type="slidenum">
              <a:rPr lang="ru-RU" smtClean="0">
                <a:latin typeface="Calibri" pitchFamily="34" charset="0"/>
                <a:ea typeface="Microsoft YaHei" charset="-122"/>
              </a:rPr>
              <a:pPr/>
              <a:t>47</a:t>
            </a:fld>
            <a:endParaRPr lang="ru-RU" smtClean="0">
              <a:latin typeface="Calibri" pitchFamily="34" charset="0"/>
              <a:ea typeface="Microsoft YaHei" charset="-122"/>
            </a:endParaRPr>
          </a:p>
        </p:txBody>
      </p:sp>
      <p:sp>
        <p:nvSpPr>
          <p:cNvPr id="2232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solidFill>
            <a:srgbClr val="FFFFFF"/>
          </a:solidFill>
          <a:ln/>
        </p:spPr>
      </p:sp>
      <p:sp>
        <p:nvSpPr>
          <p:cNvPr id="223236" name="Text Box 2"/>
          <p:cNvSpPr txBox="1">
            <a:spLocks noChangeArrowheads="1"/>
          </p:cNvSpPr>
          <p:nvPr/>
        </p:nvSpPr>
        <p:spPr bwMode="auto">
          <a:xfrm>
            <a:off x="673100" y="4687135"/>
            <a:ext cx="5389563" cy="44411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562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CC7FC34B-7659-41AC-B9AD-BBF204457792}" type="slidenum">
              <a:rPr lang="ru-RU" smtClean="0">
                <a:ea typeface="Microsoft YaHei" charset="-122"/>
              </a:rPr>
              <a:pPr/>
              <a:t>48</a:t>
            </a:fld>
            <a:endParaRPr lang="ru-RU" smtClean="0">
              <a:ea typeface="Microsoft YaHei" charset="-122"/>
            </a:endParaRPr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solidFill>
            <a:srgbClr val="FFFFFF"/>
          </a:solidFill>
          <a:ln/>
        </p:spPr>
      </p:sp>
      <p:sp>
        <p:nvSpPr>
          <p:cNvPr id="52228" name="Text Box 2"/>
          <p:cNvSpPr txBox="1">
            <a:spLocks noChangeArrowheads="1"/>
          </p:cNvSpPr>
          <p:nvPr/>
        </p:nvSpPr>
        <p:spPr bwMode="auto">
          <a:xfrm>
            <a:off x="673100" y="4687135"/>
            <a:ext cx="5389563" cy="44411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188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CC7FC34B-7659-41AC-B9AD-BBF204457792}" type="slidenum">
              <a:rPr lang="ru-RU" smtClean="0">
                <a:ea typeface="Microsoft YaHei" charset="-122"/>
              </a:rPr>
              <a:pPr/>
              <a:t>49</a:t>
            </a:fld>
            <a:endParaRPr lang="ru-RU" smtClean="0">
              <a:ea typeface="Microsoft YaHei" charset="-122"/>
            </a:endParaRPr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solidFill>
            <a:srgbClr val="FFFFFF"/>
          </a:solidFill>
          <a:ln/>
        </p:spPr>
      </p:sp>
      <p:sp>
        <p:nvSpPr>
          <p:cNvPr id="52228" name="Text Box 2"/>
          <p:cNvSpPr txBox="1">
            <a:spLocks noChangeArrowheads="1"/>
          </p:cNvSpPr>
          <p:nvPr/>
        </p:nvSpPr>
        <p:spPr bwMode="auto">
          <a:xfrm>
            <a:off x="673100" y="4687135"/>
            <a:ext cx="5389563" cy="44411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275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FA72E-AD09-4960-9E35-ADA9F762B34D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79E71-7D23-458B-BC83-4FE08745A4C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B3062-A227-4672-86FC-1000CC4EDDB4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6E412-495A-4B16-B4C2-BA54A91F89EC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356C7-8F9F-4F21-8FAC-08FD087E7363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A5B33-F1C7-42B5-BAB7-5B14576BF70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55CDF-0FEE-4A49-992C-2D4AD4F8FE27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C5E4A-241C-48F5-9152-9ECB7686EE22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EE04B-CB1F-4BD0-B737-7ECE5B45D3EE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1C902-37F6-4B07-9868-DF35058244E8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D7196-3EF7-4460-B05C-B7DE6B466952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BB207-C69D-405E-BB87-A94BE646A0B5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0DD24-F330-48BA-BC91-B8D0FC440FB6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414CD-B64F-4D49-B6CB-316718516D9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102EA-2136-43C3-AC9A-20CD49020C20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BC3EE-8D2E-48F2-8E7B-9EA39B24592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CD362-43E7-45B1-83E9-2381084B6C18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8397D-5912-42A5-B05E-2FF1150FCDF9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5109E-25B6-4CA2-B9B1-7D755CF6BF8A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B8FCC-83B6-4A76-BF99-2C0FEDB11ECC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3C762-C6BA-4EFA-90D9-F39F7F8E33FA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C60FD-A4A6-4F0D-8382-9D57D7BA348C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AE1E1-DB84-437D-A941-2A675D982C93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0D13B-6DDB-483A-8595-02EAA515274E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51CA7-F98A-4773-BE87-F31CB22B15DF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EEA2A-B3C2-41E2-BC78-22C1BB4F9A59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B8543-72F9-4B7C-9669-9D0267DD5607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B660E-714E-40B8-AC64-AB09A4B3B7D3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873FC-ACEF-44EC-990F-4E6131F5A60A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50448-8DB1-49D8-AC6D-383FEEAD1964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0D25D-E078-45E6-9250-5F7265F99B8B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8933D-C9B1-4540-87CA-ED8A8B403E9D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D4D74-F95F-4008-9C74-CAE0B2D40019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FAC11-8025-4C9F-A1EC-58F0B9D27FDF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68DEF-FDF1-454E-BE3F-CD5939BE16C3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CB571-77EF-4C29-A717-56BF93C35A5B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9BAD9-10ED-4263-B3EA-CF5DA92B9843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81289-FCED-41E6-8A4B-2B92D42F542E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4BF79-FF2F-4B02-AD18-EBA55DFF90A1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A501B-697A-4594-A82D-2A8499089BB2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C9C77-17AA-4374-9B3C-744306A97FDB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264F9-C868-49CC-98AA-A21ADDAAA4F9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3CCBC-54EE-4F35-BD73-8AD133CBAD4C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8D373-4AB4-46AC-8EA5-9F7ABA6AF316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A1914-DB6D-486F-9DBA-F012641B017D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397C9-AC72-4883-89A2-F6F0FC528B62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1A910-34B1-406F-AB01-ABF4D614E378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438B0-BB44-437F-968F-EBD40ADD3839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52246-AE49-4DD2-A46F-A4B70A0191F1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14BB5-0F40-463E-8D53-4149CDD616F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38DED-70DA-45E0-ACE1-962136FD2023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F985-84B7-4759-ABA9-4FA6CF6A82C4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F9812-612F-4DA4-AC37-DCDB02BFA1E1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5DE60-9D90-4D04-9F5A-F6A14580FAD8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49793-058D-4F83-A456-3760CD9DFFCC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78121-F6AF-4003-9969-8E4A6C901622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6058C-1651-4D75-84FE-C0F1044D7BC5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3EECB-02C8-403E-9625-7D8C2AB24953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E1C00-B647-469B-B777-A2B50E0D2DC1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E8667-AF6E-420C-B1A1-E16E69698969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ADC5B-88BE-4BCB-961B-C1A29F2F9156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971D0-1E51-44A7-8ECA-5AD9420B8196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BCE2F-C145-4755-909B-EFED388E4083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695F8-524B-4F29-AC72-659649A61E9F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6B5EC-DFBB-449F-A520-1A61544FE0E4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74887-F26F-4DEA-8CB2-59BDC219CBE3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D5FD4-6009-4EA0-A1AB-92DFD9163BFC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6B623-3D38-4636-B101-3389C3E32AF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C6EEE-DACD-4089-8534-457CFD8762E4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91490-EC4E-4801-959E-51A1B021E3DA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87C50-31BB-4C2D-84F4-C0D537830F13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3C516-2065-4E0F-B0EB-A0EAB58DD60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F65F3-069E-4862-9643-7F9BBF233C51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ADA6E-F129-4930-A0A5-9733A8930D4A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BFC98-B6DF-4D05-BB1E-C3AB2BBC01EA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9253E-86B4-4E40-A148-E0271B20888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C2F58-0195-4DCE-8713-943B97B54C10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6B873-1016-4991-B6A5-DFD47B75EAAD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66DB1B-845C-4B74-8AA1-FD524688FAAF}" type="datetimeFigureOut">
              <a:rPr lang="uk-UA"/>
              <a:pPr/>
              <a:t>14.03.2018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CF2D3-2A17-43A7-B454-BA71EA99AC24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4881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647A8D-C822-4301-9F4C-41ED4DD446DD}" type="datetimeFigureOut">
              <a:rPr lang="uk-UA"/>
              <a:pPr/>
              <a:t>14.03.2018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99A64-29DF-4070-8165-F98C16F34D6F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8026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D44B90-D4F0-4924-8824-868093F670FD}" type="datetimeFigureOut">
              <a:rPr lang="uk-UA"/>
              <a:pPr/>
              <a:t>14.03.2018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B01345-A72E-4526-BD9E-DA573F6BE628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0204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CB97A8-90F5-4524-A411-4C6E326D87F0}" type="datetimeFigureOut">
              <a:rPr lang="uk-UA"/>
              <a:pPr/>
              <a:t>14.03.2018</a:t>
            </a:fld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4DE1D0-F9FF-4387-95AE-40ED3872B512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9250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B77507-6F57-46D7-892A-D0C1D8AA846D}" type="datetimeFigureOut">
              <a:rPr lang="uk-UA"/>
              <a:pPr/>
              <a:t>14.03.2018</a:t>
            </a:fld>
            <a:endParaRPr lang="uk-UA"/>
          </a:p>
        </p:txBody>
      </p:sp>
      <p:sp>
        <p:nvSpPr>
          <p:cNvPr id="8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28A9C5-1F60-46B7-BA7B-17E77A7280A1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0340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60950-7052-4CD0-A2E1-AD1599E5427F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2637B-B262-465C-9BE5-65730BC2CA8B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C29AF2-5512-40F6-A324-B125F4CFD3AE}" type="datetimeFigureOut">
              <a:rPr lang="uk-UA"/>
              <a:pPr/>
              <a:t>14.03.2018</a:t>
            </a:fld>
            <a:endParaRPr lang="uk-UA"/>
          </a:p>
        </p:txBody>
      </p:sp>
      <p:sp>
        <p:nvSpPr>
          <p:cNvPr id="4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33C99-B813-401B-AA5D-F7769252E1F4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3175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D35E79-E262-4569-954D-B06905B1EF30}" type="datetimeFigureOut">
              <a:rPr lang="uk-UA"/>
              <a:pPr/>
              <a:t>14.03.2018</a:t>
            </a:fld>
            <a:endParaRPr lang="uk-UA"/>
          </a:p>
        </p:txBody>
      </p:sp>
      <p:sp>
        <p:nvSpPr>
          <p:cNvPr id="3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195735-7DCD-403C-BE97-DBF26F34944C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2897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765EA9-EB9B-4DC8-8473-E9C7B2025B76}" type="datetimeFigureOut">
              <a:rPr lang="uk-UA"/>
              <a:pPr/>
              <a:t>14.03.2018</a:t>
            </a:fld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26E19-EFDF-4182-B997-9DA59D5FF061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687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031CCB-0490-467B-A06C-485763398A91}" type="datetimeFigureOut">
              <a:rPr lang="uk-UA"/>
              <a:pPr/>
              <a:t>14.03.2018</a:t>
            </a:fld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5B889-54C3-40D5-AD6B-D91C8C06F50C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2231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3384A8-4085-4594-AED0-287A0854F710}" type="datetimeFigureOut">
              <a:rPr lang="uk-UA"/>
              <a:pPr/>
              <a:t>14.03.2018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4551E-BC11-4CBC-9005-53FB43A8884E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9099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E44D17-DFD5-4954-9DD1-7BA45D95CEC7}" type="datetimeFigureOut">
              <a:rPr lang="uk-UA"/>
              <a:pPr/>
              <a:t>14.03.2018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90DF7D-C4D9-4518-BC62-C33BEF06A217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1609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159DC-8F6D-48D1-B223-39FB607C2F03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83772-68CC-4DF1-9771-1BD42EA2D35B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F5575-792D-487C-A43F-DEFB5AC90850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3D8ED-CD12-451C-8458-57F266694B0A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FFE6A-748E-4471-852E-8F810D8D077E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C1A00-6229-47C7-9B10-EAC67F09BC87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D2816-C5A2-422C-A4C2-B3E0A0E9FFED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7B5E6-2609-47D4-96BE-889529A22C08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571D77-FD59-49CF-B714-A63022A519A7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FE0289-4D04-42E8-BB54-5DF0DE5A1E01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B5A8FC-F48F-40FA-8E30-46D9267845F0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7A90F5-89DE-4DCF-8099-4EC1D2927420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1" r:id="rId1"/>
    <p:sldLayoutId id="2147484362" r:id="rId2"/>
    <p:sldLayoutId id="2147484363" r:id="rId3"/>
    <p:sldLayoutId id="2147484364" r:id="rId4"/>
    <p:sldLayoutId id="2147484365" r:id="rId5"/>
    <p:sldLayoutId id="2147484366" r:id="rId6"/>
    <p:sldLayoutId id="2147484367" r:id="rId7"/>
    <p:sldLayoutId id="2147484368" r:id="rId8"/>
    <p:sldLayoutId id="2147484369" r:id="rId9"/>
    <p:sldLayoutId id="2147484370" r:id="rId10"/>
    <p:sldLayoutId id="21474843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717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E44815-A68C-49E2-82B9-6CC4D5F228FA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A3D7BA-EF4E-4A74-B3B6-DFE421BBA91C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  <p:sldLayoutId id="2147484377" r:id="rId6"/>
    <p:sldLayoutId id="2147484378" r:id="rId7"/>
    <p:sldLayoutId id="2147484379" r:id="rId8"/>
    <p:sldLayoutId id="2147484380" r:id="rId9"/>
    <p:sldLayoutId id="2147484381" r:id="rId10"/>
    <p:sldLayoutId id="2147484382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819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AFE0F1-BC82-4879-8CB5-48DA4905A13D}" type="datetimeFigureOut">
              <a:rPr lang="ru-RU"/>
              <a:pPr>
                <a:defRPr/>
              </a:pPr>
              <a:t>14.03.2018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E0F314-5BFA-47B4-8ECB-2B25CEE5C347}" type="slidenum">
              <a:rPr lang="ru-RU"/>
              <a:pPr>
                <a:defRPr/>
              </a:pPr>
              <a:t>‹№›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3" r:id="rId1"/>
    <p:sldLayoutId id="2147484384" r:id="rId2"/>
    <p:sldLayoutId id="2147484385" r:id="rId3"/>
    <p:sldLayoutId id="2147484386" r:id="rId4"/>
    <p:sldLayoutId id="2147484387" r:id="rId5"/>
    <p:sldLayoutId id="2147484388" r:id="rId6"/>
    <p:sldLayoutId id="2147484389" r:id="rId7"/>
    <p:sldLayoutId id="2147484390" r:id="rId8"/>
    <p:sldLayoutId id="2147484391" r:id="rId9"/>
    <p:sldLayoutId id="2147484392" r:id="rId10"/>
    <p:sldLayoutId id="214748439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Місце для заголовка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</a:p>
        </p:txBody>
      </p:sp>
      <p:sp>
        <p:nvSpPr>
          <p:cNvPr id="1027" name="Місце для тексту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829FB008-9C22-41D8-9D87-31E3CE58A2DE}" type="datetimeFigureOut">
              <a:rPr lang="uk-UA">
                <a:latin typeface="Calibri" pitchFamily="34" charset="0"/>
                <a:cs typeface="Arial" pitchFamily="34" charset="0"/>
              </a:rPr>
              <a:pPr/>
              <a:t>14.03.2018</a:t>
            </a:fld>
            <a:endParaRPr lang="uk-UA"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1BCFFAB9-2CFA-4E23-AA8B-15744DE37076}" type="slidenum">
              <a:rPr lang="uk-UA">
                <a:latin typeface="Calibri" pitchFamily="34" charset="0"/>
                <a:cs typeface="Arial" pitchFamily="34" charset="0"/>
              </a:rPr>
              <a:pPr/>
              <a:t>‹№›</a:t>
            </a:fld>
            <a:endParaRPr lang="uk-UA"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66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5" r:id="rId1"/>
    <p:sldLayoutId id="2147484396" r:id="rId2"/>
    <p:sldLayoutId id="2147484397" r:id="rId3"/>
    <p:sldLayoutId id="2147484398" r:id="rId4"/>
    <p:sldLayoutId id="2147484399" r:id="rId5"/>
    <p:sldLayoutId id="2147484400" r:id="rId6"/>
    <p:sldLayoutId id="2147484401" r:id="rId7"/>
    <p:sldLayoutId id="2147484402" r:id="rId8"/>
    <p:sldLayoutId id="2147484403" r:id="rId9"/>
    <p:sldLayoutId id="2147484404" r:id="rId10"/>
    <p:sldLayoutId id="214748440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3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3.pn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3.pn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3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9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1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9.png"/><Relationship Id="rId5" Type="http://schemas.openxmlformats.org/officeDocument/2006/relationships/image" Target="../media/image2.pn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2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.png"/><Relationship Id="rId4" Type="http://schemas.openxmlformats.org/officeDocument/2006/relationships/image" Target="../media/image9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00.jpeg"/><Relationship Id="rId5" Type="http://schemas.openxmlformats.org/officeDocument/2006/relationships/image" Target="../media/image2.png"/><Relationship Id="rId4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0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.pn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1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2.png"/><Relationship Id="rId7" Type="http://schemas.openxmlformats.org/officeDocument/2006/relationships/image" Target="../media/image1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.png"/><Relationship Id="rId5" Type="http://schemas.openxmlformats.org/officeDocument/2006/relationships/image" Target="../media/image124.jpeg"/><Relationship Id="rId4" Type="http://schemas.openxmlformats.org/officeDocument/2006/relationships/image" Target="../media/image1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5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4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4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50.jpe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7" Type="http://schemas.openxmlformats.org/officeDocument/2006/relationships/image" Target="../media/image1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4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zentacii-angliyskiy.ru/" TargetMode="External"/><Relationship Id="rId2" Type="http://schemas.openxmlformats.org/officeDocument/2006/relationships/hyperlink" Target="http://uon.cg.gov.ua/index.php?id=22785&amp;tp=1&amp;pg" TargetMode="Externa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.png"/><Relationship Id="rId4" Type="http://schemas.openxmlformats.org/officeDocument/2006/relationships/hyperlink" Target="http://nizhen.com.ua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093812" y="2564904"/>
            <a:ext cx="473531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200" b="1" i="1" dirty="0" smtClean="0">
                <a:latin typeface="Times New Roman" pitchFamily="18" charset="0"/>
                <a:cs typeface="Times New Roman" pitchFamily="18" charset="0"/>
              </a:rPr>
              <a:t>ЧЕРЕЗ ІННОВАЦІЇ В ОСВІТНЬОМУ ПРОСТОРІ ЛІЦЕЮ ДО НОВОЇ УКРАЇНСЬКОЇ ШКОЛИ</a:t>
            </a:r>
            <a:endParaRPr lang="ru-RU" altLang="uk-UA" sz="3200" b="1" i="1" dirty="0"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algn="ctr">
              <a:defRPr/>
            </a:pPr>
            <a:endParaRPr lang="ru-RU" sz="4400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Лена\Downloads\IMG_074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3980094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4"/>
          <p:cNvSpPr/>
          <p:nvPr/>
        </p:nvSpPr>
        <p:spPr>
          <a:xfrm>
            <a:off x="4129106" y="332656"/>
            <a:ext cx="473531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Ніжинський обласний педагогічний ліцей </a:t>
            </a:r>
          </a:p>
          <a:p>
            <a:pPr algn="ctr">
              <a:defRPr/>
            </a:pP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Чернігівської обласної ради</a:t>
            </a:r>
            <a:endParaRPr lang="ru-RU" altLang="uk-UA" sz="2400" b="1" i="1" dirty="0"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algn="ctr">
              <a:defRPr/>
            </a:pPr>
            <a:endParaRPr lang="ru-RU" sz="4400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7"/>
          <p:cNvSpPr txBox="1">
            <a:spLocks noChangeArrowheads="1"/>
          </p:cNvSpPr>
          <p:nvPr/>
        </p:nvSpPr>
        <p:spPr bwMode="auto">
          <a:xfrm>
            <a:off x="214313" y="936625"/>
            <a:ext cx="883285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150000"/>
              </a:lnSpc>
              <a:buFont typeface="Arial" pitchFamily="34" charset="0"/>
              <a:buNone/>
            </a:pPr>
            <a:r>
              <a:rPr lang="uk-UA" altLang="uk-UA" sz="2600">
                <a:latin typeface="Times New Roman" pitchFamily="18" charset="0"/>
                <a:cs typeface="Times New Roman" pitchFamily="18" charset="0"/>
              </a:rPr>
              <a:t>      </a:t>
            </a:r>
            <a:endParaRPr lang="uk-UA" altLang="uk-UA" sz="2400">
              <a:latin typeface="Times New Roman" pitchFamily="18" charset="0"/>
              <a:cs typeface="Times New Roman" pitchFamily="18" charset="0"/>
            </a:endParaRPr>
          </a:p>
          <a:p>
            <a:r>
              <a:rPr lang="uk-UA" altLang="uk-UA" sz="240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uk-UA" altLang="uk-UA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altLang="uk-UA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9" name="Picture 2" descr="E:\Герб Ліцею РГ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5714999"/>
            <a:ext cx="892175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Прямоугольник 1"/>
          <p:cNvSpPr>
            <a:spLocks noChangeArrowheads="1"/>
          </p:cNvSpPr>
          <p:nvPr/>
        </p:nvSpPr>
        <p:spPr bwMode="auto">
          <a:xfrm>
            <a:off x="606665" y="517071"/>
            <a:ext cx="7704138" cy="558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uk-UA" sz="3200" b="1" dirty="0">
                <a:latin typeface="Times New Roman" pitchFamily="18" charset="0"/>
                <a:cs typeface="Times New Roman" pitchFamily="18" charset="0"/>
              </a:rPr>
              <a:t>ПЕДАГОГІЧНИЙ КОЛЕКТИВ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Georgia" panose="02040502050405020303" pitchFamily="18" charset="0"/>
                <a:cs typeface="Arial" charset="0"/>
              </a:rPr>
              <a:t> (22-штатні, 28-сумісники), </a:t>
            </a:r>
            <a:r>
              <a:rPr lang="ru-RU" sz="2800" b="1" dirty="0" err="1">
                <a:latin typeface="Georgia" panose="02040502050405020303" pitchFamily="18" charset="0"/>
                <a:cs typeface="Arial" charset="0"/>
              </a:rPr>
              <a:t>із</a:t>
            </a:r>
            <a:r>
              <a:rPr lang="ru-RU" sz="2800" b="1" dirty="0">
                <a:latin typeface="Georgia" panose="02040502050405020303" pitchFamily="18" charset="0"/>
                <a:cs typeface="Arial" charset="0"/>
              </a:rPr>
              <a:t> них:</a:t>
            </a:r>
          </a:p>
          <a:p>
            <a:pPr marL="355600" indent="-3556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i="1" dirty="0">
                <a:latin typeface="Georgia" pitchFamily="18" charset="0"/>
                <a:cs typeface="Arial" charset="0"/>
              </a:rPr>
              <a:t>2 </a:t>
            </a:r>
            <a:r>
              <a:rPr lang="uk-UA" i="1" dirty="0">
                <a:latin typeface="Georgia" pitchFamily="18" charset="0"/>
                <a:cs typeface="Arial" charset="0"/>
              </a:rPr>
              <a:t>доктори наук, професори кафедр НДУ імені Миколи Гоголя;</a:t>
            </a:r>
          </a:p>
          <a:p>
            <a:pPr marL="355600" indent="-3556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i="1" dirty="0" smtClean="0">
                <a:latin typeface="Georgia" pitchFamily="18" charset="0"/>
                <a:cs typeface="Arial" charset="0"/>
              </a:rPr>
              <a:t>14 </a:t>
            </a:r>
            <a:r>
              <a:rPr lang="uk-UA" i="1" dirty="0">
                <a:latin typeface="Georgia" pitchFamily="18" charset="0"/>
                <a:cs typeface="Arial" charset="0"/>
              </a:rPr>
              <a:t>кандидатів наук, доцентів </a:t>
            </a:r>
            <a:br>
              <a:rPr lang="uk-UA" i="1" dirty="0">
                <a:latin typeface="Georgia" pitchFamily="18" charset="0"/>
                <a:cs typeface="Arial" charset="0"/>
              </a:rPr>
            </a:br>
            <a:r>
              <a:rPr lang="uk-UA" i="1" dirty="0">
                <a:latin typeface="Georgia" pitchFamily="18" charset="0"/>
                <a:cs typeface="Arial" charset="0"/>
              </a:rPr>
              <a:t>кафедр НДУ імені Миколи </a:t>
            </a:r>
            <a:r>
              <a:rPr lang="uk-UA" i="1" dirty="0" smtClean="0">
                <a:latin typeface="Georgia" pitchFamily="18" charset="0"/>
                <a:cs typeface="Arial" charset="0"/>
              </a:rPr>
              <a:t>Гоголя;</a:t>
            </a:r>
            <a:endParaRPr lang="uk-UA" i="1" dirty="0">
              <a:latin typeface="Georgia" pitchFamily="18" charset="0"/>
              <a:cs typeface="Arial" charset="0"/>
            </a:endParaRPr>
          </a:p>
          <a:p>
            <a:pPr indent="3556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i="1" dirty="0" smtClean="0">
                <a:latin typeface="Georgia" pitchFamily="18" charset="0"/>
                <a:cs typeface="Arial" charset="0"/>
              </a:rPr>
              <a:t>10 </a:t>
            </a:r>
            <a:r>
              <a:rPr lang="uk-UA" i="1" dirty="0">
                <a:latin typeface="Georgia" pitchFamily="18" charset="0"/>
                <a:cs typeface="Arial" charset="0"/>
              </a:rPr>
              <a:t>старших учителі ;</a:t>
            </a:r>
          </a:p>
          <a:p>
            <a:pPr indent="3556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i="1" dirty="0">
                <a:latin typeface="Georgia" pitchFamily="18" charset="0"/>
                <a:cs typeface="Arial" charset="0"/>
              </a:rPr>
              <a:t>5 відмінників освіти;</a:t>
            </a:r>
          </a:p>
          <a:p>
            <a:pPr indent="3556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i="1" dirty="0" smtClean="0">
                <a:latin typeface="Georgia" pitchFamily="18" charset="0"/>
                <a:cs typeface="Arial" charset="0"/>
              </a:rPr>
              <a:t>7 </a:t>
            </a:r>
            <a:r>
              <a:rPr lang="uk-UA" i="1" dirty="0">
                <a:latin typeface="Georgia" pitchFamily="18" charset="0"/>
                <a:cs typeface="Arial" charset="0"/>
              </a:rPr>
              <a:t>учителів-методистів ;</a:t>
            </a:r>
          </a:p>
          <a:p>
            <a:pPr indent="3556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i="1" dirty="0">
                <a:latin typeface="Georgia" pitchFamily="18" charset="0"/>
                <a:cs typeface="Arial" charset="0"/>
              </a:rPr>
              <a:t>2 лауреати премії Софії </a:t>
            </a:r>
            <a:r>
              <a:rPr lang="uk-UA" i="1" dirty="0" err="1">
                <a:latin typeface="Georgia" pitchFamily="18" charset="0"/>
                <a:cs typeface="Arial" charset="0"/>
              </a:rPr>
              <a:t>Русової</a:t>
            </a:r>
            <a:r>
              <a:rPr lang="uk-UA" i="1" dirty="0">
                <a:latin typeface="Georgia" pitchFamily="18" charset="0"/>
                <a:cs typeface="Arial" charset="0"/>
              </a:rPr>
              <a:t> ;</a:t>
            </a:r>
          </a:p>
          <a:p>
            <a:pPr indent="3556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i="1" dirty="0" smtClean="0">
                <a:latin typeface="Georgia" pitchFamily="18" charset="0"/>
                <a:cs typeface="Arial" charset="0"/>
              </a:rPr>
              <a:t>32 </a:t>
            </a:r>
            <a:r>
              <a:rPr lang="uk-UA" i="1" dirty="0">
                <a:latin typeface="Georgia" pitchFamily="18" charset="0"/>
                <a:cs typeface="Arial" charset="0"/>
              </a:rPr>
              <a:t>учителів вищої категорії;</a:t>
            </a:r>
          </a:p>
          <a:p>
            <a:pPr indent="3556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i="1" dirty="0" smtClean="0">
                <a:latin typeface="Georgia" pitchFamily="18" charset="0"/>
                <a:cs typeface="Arial" charset="0"/>
              </a:rPr>
              <a:t>1 </a:t>
            </a:r>
            <a:r>
              <a:rPr lang="uk-UA" i="1" dirty="0">
                <a:latin typeface="Georgia" pitchFamily="18" charset="0"/>
                <a:cs typeface="Arial" charset="0"/>
              </a:rPr>
              <a:t>учителів І категорії ;</a:t>
            </a:r>
          </a:p>
          <a:p>
            <a:pPr indent="3556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i="1" dirty="0" smtClean="0">
                <a:latin typeface="Georgia" pitchFamily="18" charset="0"/>
                <a:cs typeface="Arial" charset="0"/>
              </a:rPr>
              <a:t>6 </a:t>
            </a:r>
            <a:r>
              <a:rPr lang="uk-UA" i="1" dirty="0">
                <a:latin typeface="Georgia" pitchFamily="18" charset="0"/>
                <a:cs typeface="Arial" charset="0"/>
              </a:rPr>
              <a:t>учителів ІІ категорії ;</a:t>
            </a:r>
          </a:p>
          <a:p>
            <a:pPr indent="3556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i="1" dirty="0" smtClean="0">
                <a:latin typeface="Georgia" pitchFamily="18" charset="0"/>
                <a:cs typeface="Arial" charset="0"/>
              </a:rPr>
              <a:t>11 </a:t>
            </a:r>
            <a:r>
              <a:rPr lang="uk-UA" i="1" dirty="0">
                <a:latin typeface="Georgia" pitchFamily="18" charset="0"/>
                <a:cs typeface="Arial" charset="0"/>
              </a:rPr>
              <a:t>спеціалістів</a:t>
            </a:r>
            <a:endParaRPr lang="ru-RU" dirty="0">
              <a:cs typeface="Arial" charset="0"/>
            </a:endParaRPr>
          </a:p>
        </p:txBody>
      </p:sp>
      <p:pic>
        <p:nvPicPr>
          <p:cNvPr id="3994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2667358"/>
            <a:ext cx="4352925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660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58888" y="192088"/>
            <a:ext cx="6486525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НАУКОВО-ПРАКТИЧНІ СЕМІНАРИ </a:t>
            </a:r>
          </a:p>
          <a:p>
            <a:pPr algn="ctr">
              <a:defRPr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ОСВІТЯН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ЧЕРНІГІВЩИНИ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395536" y="1174430"/>
            <a:ext cx="3670300" cy="2749550"/>
          </a:xfrm>
          <a:effectLst>
            <a:softEdge rad="112500"/>
          </a:effec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96478" y="4007951"/>
            <a:ext cx="3200400" cy="240188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5845" name="Прямоугольник 4"/>
          <p:cNvSpPr>
            <a:spLocks noChangeArrowheads="1"/>
          </p:cNvSpPr>
          <p:nvPr/>
        </p:nvSpPr>
        <p:spPr bwMode="auto">
          <a:xfrm>
            <a:off x="7019925" y="4797152"/>
            <a:ext cx="21240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uk-UA" sz="200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altLang="uk-UA" sz="2000" dirty="0" err="1">
                <a:latin typeface="Times New Roman" pitchFamily="18" charset="0"/>
                <a:cs typeface="Times New Roman" pitchFamily="18" charset="0"/>
              </a:rPr>
              <a:t>вчителів</a:t>
            </a:r>
            <a:r>
              <a:rPr lang="ru-RU" altLang="uk-UA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ru-RU" altLang="uk-UA" sz="2000" dirty="0" err="1">
                <a:latin typeface="Times New Roman" pitchFamily="18" charset="0"/>
                <a:cs typeface="Times New Roman" pitchFamily="18" charset="0"/>
              </a:rPr>
              <a:t>англійської</a:t>
            </a:r>
            <a:r>
              <a:rPr lang="ru-RU" alt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000" dirty="0" err="1">
                <a:latin typeface="Times New Roman" pitchFamily="18" charset="0"/>
                <a:cs typeface="Times New Roman" pitchFamily="18" charset="0"/>
              </a:rPr>
              <a:t>мови</a:t>
            </a:r>
            <a:endParaRPr lang="ru-RU" altLang="uk-UA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uk-UA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9702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141" y="5704172"/>
            <a:ext cx="890587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1146175"/>
            <a:ext cx="4348163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/>
          </a:blip>
          <a:srcRect t="21328"/>
          <a:stretch/>
        </p:blipFill>
        <p:spPr bwMode="auto">
          <a:xfrm>
            <a:off x="3526836" y="4066987"/>
            <a:ext cx="3613150" cy="212566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2828970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468313" y="260350"/>
            <a:ext cx="7775575" cy="6223000"/>
          </a:xfrm>
          <a:effectLst>
            <a:softEdge rad="112500"/>
          </a:effectLst>
        </p:spPr>
      </p:pic>
      <p:sp>
        <p:nvSpPr>
          <p:cNvPr id="36867" name="Прямоугольник 3"/>
          <p:cNvSpPr>
            <a:spLocks noChangeArrowheads="1"/>
          </p:cNvSpPr>
          <p:nvPr/>
        </p:nvSpPr>
        <p:spPr bwMode="auto">
          <a:xfrm>
            <a:off x="5329238" y="5226050"/>
            <a:ext cx="2951162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altLang="uk-UA" sz="2000" dirty="0">
                <a:latin typeface="Times New Roman" pitchFamily="18" charset="0"/>
                <a:cs typeface="Times New Roman" pitchFamily="18" charset="0"/>
              </a:rPr>
              <a:t>для вчителів історії, </a:t>
            </a:r>
          </a:p>
          <a:p>
            <a:pPr>
              <a:defRPr/>
            </a:pPr>
            <a:r>
              <a:rPr lang="uk-UA" altLang="uk-UA" sz="2000" dirty="0" smtClean="0">
                <a:latin typeface="Times New Roman" pitchFamily="18" charset="0"/>
                <a:cs typeface="Times New Roman" pitchFamily="18" charset="0"/>
              </a:rPr>
              <a:t>зарубіжної</a:t>
            </a:r>
            <a:r>
              <a:rPr lang="uk-UA" altLang="uk-UA" sz="2000" dirty="0">
                <a:latin typeface="Times New Roman" pitchFamily="18" charset="0"/>
                <a:cs typeface="Times New Roman" pitchFamily="18" charset="0"/>
              </a:rPr>
              <a:t>,  української мови та літератури </a:t>
            </a: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644" y="5710108"/>
            <a:ext cx="890588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363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323528" y="188640"/>
            <a:ext cx="8593137" cy="6481763"/>
          </a:xfrm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435600" y="549275"/>
            <a:ext cx="2286000" cy="1322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для </a:t>
            </a:r>
            <a:r>
              <a:rPr lang="ru-RU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вчителів</a:t>
            </a:r>
            <a:r>
              <a:rPr lang="ru-RU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фізики</a:t>
            </a:r>
            <a:r>
              <a:rPr lang="ru-RU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та </a:t>
            </a:r>
            <a:br>
              <a:rPr lang="ru-RU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математики</a:t>
            </a:r>
          </a:p>
          <a:p>
            <a:pPr algn="ctr" eaLnBrk="0" hangingPunct="0"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uk-UA" sz="2000" dirty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4294"/>
            <a:ext cx="890587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134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030" y="3639521"/>
            <a:ext cx="3857739" cy="2893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Documents and Settings\Светлана\Рабочий стол\IMG_0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717032"/>
            <a:ext cx="4395502" cy="2923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E:\Герб Ліцею РГБ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Светлана\Рабочий стол\DSCN04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1234" y="1133745"/>
            <a:ext cx="3336371" cy="2502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683568" y="15280"/>
            <a:ext cx="745866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altLang="uk-UA" sz="2000" b="1" dirty="0" smtClean="0">
                <a:latin typeface="Times New Roman" pitchFamily="16" charset="0"/>
                <a:cs typeface="Times New Roman" pitchFamily="16" charset="0"/>
              </a:rPr>
              <a:t>НАУКОВО-ПРАКТИЧНИЙ СЕМІНАР НА ТЕМУ: </a:t>
            </a:r>
          </a:p>
          <a:p>
            <a:pPr algn="ctr"/>
            <a:r>
              <a:rPr lang="uk-UA" altLang="uk-UA" sz="2000" b="1" dirty="0" smtClean="0">
                <a:latin typeface="Times New Roman" pitchFamily="16" charset="0"/>
                <a:cs typeface="Times New Roman" pitchFamily="16" charset="0"/>
              </a:rPr>
              <a:t>“ Застосування на уроці методик  педагогіки успіху як стратегії радісного навчання ” </a:t>
            </a:r>
          </a:p>
          <a:p>
            <a:pPr algn="ctr"/>
            <a:r>
              <a:rPr lang="uk-UA" altLang="uk-UA" sz="2000" b="1" dirty="0" smtClean="0">
                <a:latin typeface="Times New Roman" pitchFamily="16" charset="0"/>
                <a:cs typeface="Times New Roman" pitchFamily="16" charset="0"/>
              </a:rPr>
              <a:t>(березень, 2016)</a:t>
            </a:r>
            <a:endParaRPr lang="uk-UA" altLang="uk-UA" sz="2000" b="1" dirty="0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8" name="Picture 2" descr="C:\Documents and Settings\Светлана\Рабочий стол\IMG_09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1" y="1295245"/>
            <a:ext cx="4391886" cy="2512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1702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Прямоугольник 4"/>
          <p:cNvSpPr>
            <a:spLocks noChangeArrowheads="1"/>
          </p:cNvSpPr>
          <p:nvPr/>
        </p:nvSpPr>
        <p:spPr bwMode="auto">
          <a:xfrm>
            <a:off x="1403648" y="188640"/>
            <a:ext cx="691276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uk-UA" sz="2000" b="1" dirty="0" smtClean="0">
                <a:latin typeface="Times New Roman" pitchFamily="18" charset="0"/>
                <a:cs typeface="Times New Roman" pitchFamily="18" charset="0"/>
              </a:rPr>
              <a:t>НАУКОВО-МЕТОДИЧНИЙ СЕМІНАР: </a:t>
            </a:r>
          </a:p>
          <a:p>
            <a:pPr algn="ctr">
              <a:defRPr/>
            </a:pPr>
            <a:r>
              <a:rPr lang="uk-UA" altLang="uk-UA" sz="2000" b="1" dirty="0" smtClean="0">
                <a:latin typeface="Times New Roman" pitchFamily="16" charset="0"/>
                <a:cs typeface="Times New Roman" pitchFamily="16" charset="0"/>
              </a:rPr>
              <a:t>“</a:t>
            </a:r>
            <a:r>
              <a:rPr lang="uk-UA" altLang="uk-UA" sz="2000" b="1" dirty="0" smtClean="0">
                <a:latin typeface="Times New Roman" pitchFamily="18" charset="0"/>
                <a:cs typeface="Times New Roman" pitchFamily="18" charset="0"/>
              </a:rPr>
              <a:t>Упровадження педагогіки успіху у виховну роботу закладу</a:t>
            </a:r>
            <a:r>
              <a:rPr lang="uk-UA" altLang="uk-UA" sz="2000" b="1" dirty="0">
                <a:latin typeface="Times New Roman" pitchFamily="16" charset="0"/>
                <a:cs typeface="Times New Roman" pitchFamily="16" charset="0"/>
              </a:rPr>
              <a:t>” </a:t>
            </a:r>
            <a:r>
              <a:rPr lang="uk-UA" altLang="uk-UA" sz="2000" b="1" dirty="0" smtClean="0">
                <a:latin typeface="Times New Roman" pitchFamily="18" charset="0"/>
                <a:cs typeface="Times New Roman" pitchFamily="18" charset="0"/>
              </a:rPr>
              <a:t>  (лютий 2017) </a:t>
            </a:r>
            <a:endParaRPr lang="uk-UA" altLang="uk-UA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5" name="Picture 9" descr="C:\Users\Сліпак\Desktop\20170223_132442.jpg"/>
          <p:cNvPicPr>
            <a:picLocks noChangeAspect="1" noChangeArrowheads="1"/>
          </p:cNvPicPr>
          <p:nvPr/>
        </p:nvPicPr>
        <p:blipFill>
          <a:blip r:embed="rId2"/>
          <a:srcRect l="7500" t="14530" r="6249" b="6595"/>
          <a:stretch>
            <a:fillRect/>
          </a:stretch>
        </p:blipFill>
        <p:spPr bwMode="auto">
          <a:xfrm>
            <a:off x="250561" y="1166288"/>
            <a:ext cx="4714876" cy="2596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6" name="Picture 10" descr="C:\Users\Сліпак\Desktop\IMG_4603.jpg"/>
          <p:cNvPicPr>
            <a:picLocks noChangeAspect="1" noChangeArrowheads="1"/>
          </p:cNvPicPr>
          <p:nvPr/>
        </p:nvPicPr>
        <p:blipFill>
          <a:blip r:embed="rId3"/>
          <a:srcRect l="3125" t="14788" r="7812" b="9507"/>
          <a:stretch>
            <a:fillRect/>
          </a:stretch>
        </p:blipFill>
        <p:spPr bwMode="auto">
          <a:xfrm>
            <a:off x="4582510" y="3873973"/>
            <a:ext cx="4500562" cy="2546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16416" y="5738132"/>
            <a:ext cx="890587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11" descr="C:\Users\Сліпак\Desktop\IMG_4613.jpg"/>
          <p:cNvPicPr>
            <a:picLocks noChangeAspect="1" noChangeArrowheads="1"/>
          </p:cNvPicPr>
          <p:nvPr/>
        </p:nvPicPr>
        <p:blipFill>
          <a:blip r:embed="rId5"/>
          <a:srcRect l="5468" t="12230" r="5468" b="6834"/>
          <a:stretch>
            <a:fillRect/>
          </a:stretch>
        </p:blipFill>
        <p:spPr bwMode="auto">
          <a:xfrm>
            <a:off x="5101595" y="1285860"/>
            <a:ext cx="3981477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" t="7104" r="8002" b="7628"/>
          <a:stretch/>
        </p:blipFill>
        <p:spPr bwMode="auto">
          <a:xfrm>
            <a:off x="250561" y="3762886"/>
            <a:ext cx="4324501" cy="2768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2" y="1306292"/>
            <a:ext cx="4868465" cy="245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350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Прямоугольник 4"/>
          <p:cNvSpPr>
            <a:spLocks noChangeArrowheads="1"/>
          </p:cNvSpPr>
          <p:nvPr/>
        </p:nvSpPr>
        <p:spPr bwMode="auto">
          <a:xfrm>
            <a:off x="395536" y="188640"/>
            <a:ext cx="854971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uk-UA" sz="2000" b="1" dirty="0" smtClean="0">
                <a:latin typeface="Times New Roman" pitchFamily="18" charset="0"/>
                <a:cs typeface="Times New Roman" pitchFamily="18" charset="0"/>
              </a:rPr>
              <a:t>НАУКОВО-МЕТОДИЧНИЙ СЕМІНАР-ТРЕНІНГ</a:t>
            </a:r>
            <a:r>
              <a:rPr lang="ru-RU" altLang="uk-UA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uk-UA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uk-UA" sz="2000" b="1" dirty="0">
                <a:latin typeface="Times New Roman" pitchFamily="18" charset="0"/>
                <a:cs typeface="Times New Roman" pitchFamily="18" charset="0"/>
              </a:rPr>
              <a:t>“ </a:t>
            </a:r>
            <a:r>
              <a:rPr lang="ru-RU" altLang="uk-UA" sz="2000" b="1" dirty="0" err="1">
                <a:latin typeface="Times New Roman" pitchFamily="18" charset="0"/>
                <a:cs typeface="Times New Roman" pitchFamily="18" charset="0"/>
              </a:rPr>
              <a:t>Упровадження</a:t>
            </a:r>
            <a:r>
              <a:rPr lang="ru-RU" alt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000" b="1" dirty="0" err="1">
                <a:latin typeface="Times New Roman" pitchFamily="18" charset="0"/>
                <a:cs typeface="Times New Roman" pitchFamily="18" charset="0"/>
              </a:rPr>
              <a:t>педагогіки</a:t>
            </a:r>
            <a:r>
              <a:rPr lang="ru-RU" alt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000" b="1" dirty="0" err="1">
                <a:latin typeface="Times New Roman" pitchFamily="18" charset="0"/>
                <a:cs typeface="Times New Roman" pitchFamily="18" charset="0"/>
              </a:rPr>
              <a:t>успіху</a:t>
            </a:r>
            <a:r>
              <a:rPr lang="ru-RU" alt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0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uk-UA" sz="2000" b="1" dirty="0" err="1">
                <a:latin typeface="Times New Roman" pitchFamily="18" charset="0"/>
                <a:cs typeface="Times New Roman" pitchFamily="18" charset="0"/>
              </a:rPr>
              <a:t>освітній</a:t>
            </a:r>
            <a:r>
              <a:rPr lang="ru-RU" alt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000" b="1" dirty="0" err="1">
                <a:latin typeface="Times New Roman" pitchFamily="18" charset="0"/>
                <a:cs typeface="Times New Roman" pitchFamily="18" charset="0"/>
              </a:rPr>
              <a:t>простір</a:t>
            </a:r>
            <a:r>
              <a:rPr lang="ru-RU" alt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000" b="1" dirty="0" err="1">
                <a:latin typeface="Times New Roman" pitchFamily="18" charset="0"/>
                <a:cs typeface="Times New Roman" pitchFamily="18" charset="0"/>
              </a:rPr>
              <a:t>ліцею</a:t>
            </a:r>
            <a:r>
              <a:rPr lang="ru-RU" altLang="uk-UA" sz="2000" b="1" dirty="0">
                <a:latin typeface="Times New Roman" pitchFamily="18" charset="0"/>
                <a:cs typeface="Times New Roman" pitchFamily="18" charset="0"/>
              </a:rPr>
              <a:t> ” </a:t>
            </a:r>
            <a:endParaRPr lang="ru-RU" altLang="uk-UA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uk-UA" sz="2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uk-UA" sz="2000" b="1" dirty="0" err="1">
                <a:latin typeface="Times New Roman" pitchFamily="18" charset="0"/>
                <a:cs typeface="Times New Roman" pitchFamily="18" charset="0"/>
              </a:rPr>
              <a:t>жовтень</a:t>
            </a:r>
            <a:r>
              <a:rPr lang="ru-RU" altLang="uk-UA" sz="2000" b="1" dirty="0">
                <a:latin typeface="Times New Roman" pitchFamily="18" charset="0"/>
                <a:cs typeface="Times New Roman" pitchFamily="18" charset="0"/>
              </a:rPr>
              <a:t>, 2017)</a:t>
            </a:r>
            <a:endParaRPr lang="uk-UA" altLang="uk-UA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E:\Cліпак\Downloads\DSC_4635.JPG"/>
          <p:cNvPicPr>
            <a:picLocks noChangeAspect="1" noChangeArrowheads="1"/>
          </p:cNvPicPr>
          <p:nvPr/>
        </p:nvPicPr>
        <p:blipFill rotWithShape="1">
          <a:blip r:embed="rId2" cstate="print"/>
          <a:srcRect l="8467" t="13385" r="26110" b="24564"/>
          <a:stretch/>
        </p:blipFill>
        <p:spPr bwMode="auto">
          <a:xfrm>
            <a:off x="5750627" y="4333157"/>
            <a:ext cx="3369776" cy="2122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3413" y="5711825"/>
            <a:ext cx="890587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Сліпак\Desktop\DSC_2937.JPG"/>
          <p:cNvPicPr>
            <a:picLocks noChangeAspect="1" noChangeArrowheads="1"/>
          </p:cNvPicPr>
          <p:nvPr/>
        </p:nvPicPr>
        <p:blipFill>
          <a:blip r:embed="rId4"/>
          <a:srcRect t="7623" r="2433" b="11067"/>
          <a:stretch>
            <a:fillRect/>
          </a:stretch>
        </p:blipFill>
        <p:spPr bwMode="auto">
          <a:xfrm>
            <a:off x="3919195" y="1486053"/>
            <a:ext cx="5201208" cy="286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" descr="C:\Users\Сліпак\Desktop\IMG_3985 (3).JPG"/>
          <p:cNvPicPr>
            <a:picLocks noChangeAspect="1" noChangeArrowheads="1"/>
          </p:cNvPicPr>
          <p:nvPr/>
        </p:nvPicPr>
        <p:blipFill>
          <a:blip r:embed="rId5"/>
          <a:srcRect l="3924" t="12500" r="3198" b="12500"/>
          <a:stretch>
            <a:fillRect/>
          </a:stretch>
        </p:blipFill>
        <p:spPr bwMode="auto">
          <a:xfrm>
            <a:off x="7573" y="4261068"/>
            <a:ext cx="5976664" cy="2525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E:\Cліпак\Downloads\DSC_4669.JPG"/>
          <p:cNvPicPr>
            <a:picLocks noChangeAspect="1" noChangeArrowheads="1"/>
          </p:cNvPicPr>
          <p:nvPr/>
        </p:nvPicPr>
        <p:blipFill>
          <a:blip r:embed="rId6" cstate="print"/>
          <a:srcRect l="14174" r="14955"/>
          <a:stretch>
            <a:fillRect/>
          </a:stretch>
        </p:blipFill>
        <p:spPr bwMode="auto">
          <a:xfrm>
            <a:off x="395536" y="1512079"/>
            <a:ext cx="2896752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02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4282" y="3071810"/>
            <a:ext cx="4500563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Лауреат обласної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премії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ім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Софії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Русової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жовтень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2016,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Л.М.Павлюк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22530" name="Picture 2" descr="C:\Users\Сліпак\Desktop\бутурлим.JPG"/>
          <p:cNvPicPr>
            <a:picLocks noChangeAspect="1" noChangeArrowheads="1"/>
          </p:cNvPicPr>
          <p:nvPr/>
        </p:nvPicPr>
        <p:blipFill>
          <a:blip r:embed="rId2"/>
          <a:srcRect l="5233" t="4658" r="5813" b="16148"/>
          <a:stretch>
            <a:fillRect/>
          </a:stretch>
        </p:blipFill>
        <p:spPr bwMode="auto">
          <a:xfrm>
            <a:off x="4643438" y="285728"/>
            <a:ext cx="3964809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1" name="Picture 3" descr="C:\Users\Сліпак\Desktop\виставка\павлюк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14290"/>
            <a:ext cx="2857520" cy="2728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4643438" y="3286125"/>
            <a:ext cx="4500562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Лауреат VШ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Міжнародного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фестивалю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педагогічних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інновацій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вересень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2016,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Т.І.Бутурлим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8" name="Picture 11" descr="C:\Documents and Settings\Светлана\Рабочий стол\уч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286254"/>
            <a:ext cx="3857620" cy="2571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1"/>
          <p:cNvSpPr/>
          <p:nvPr/>
        </p:nvSpPr>
        <p:spPr>
          <a:xfrm>
            <a:off x="4643438" y="4572008"/>
            <a:ext cx="37862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uk-UA" sz="2000" dirty="0" err="1">
                <a:latin typeface="Times New Roman" pitchFamily="18" charset="0"/>
                <a:ea typeface="+mj-ea"/>
                <a:cs typeface="Times New Roman" pitchFamily="18" charset="0"/>
              </a:rPr>
              <a:t>Всеукраїнський</a:t>
            </a:r>
            <a:r>
              <a:rPr lang="ru-RU" altLang="uk-UA" sz="20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altLang="uk-UA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конкурс «Учитель </a:t>
            </a:r>
            <a:r>
              <a:rPr lang="ru-RU" altLang="uk-UA" sz="2000" dirty="0">
                <a:latin typeface="Times New Roman" pitchFamily="18" charset="0"/>
                <a:ea typeface="+mj-ea"/>
                <a:cs typeface="Times New Roman" pitchFamily="18" charset="0"/>
              </a:rPr>
              <a:t>року»</a:t>
            </a:r>
            <a:r>
              <a:rPr lang="uk-UA" altLang="uk-UA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uk-UA" altLang="uk-UA" sz="20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uk-UA" altLang="uk-UA" sz="2000" dirty="0">
                <a:latin typeface="Times New Roman" pitchFamily="18" charset="0"/>
                <a:cs typeface="Times New Roman" pitchFamily="18" charset="0"/>
              </a:rPr>
              <a:t>переможці І туру;</a:t>
            </a:r>
          </a:p>
          <a:p>
            <a:pPr>
              <a:defRPr/>
            </a:pPr>
            <a:r>
              <a:rPr lang="uk-UA" altLang="uk-UA" sz="2000" dirty="0" smtClean="0">
                <a:latin typeface="Times New Roman" pitchFamily="18" charset="0"/>
                <a:cs typeface="Times New Roman" pitchFamily="18" charset="0"/>
              </a:rPr>
              <a:t> 5 лауреатів  </a:t>
            </a:r>
            <a:r>
              <a:rPr lang="uk-UA" altLang="uk-UA" sz="2000" dirty="0">
                <a:latin typeface="Times New Roman" pitchFamily="18" charset="0"/>
                <a:cs typeface="Times New Roman" pitchFamily="18" charset="0"/>
              </a:rPr>
              <a:t>ІІ туру;</a:t>
            </a:r>
          </a:p>
          <a:p>
            <a:pPr>
              <a:defRPr/>
            </a:pPr>
            <a:r>
              <a:rPr lang="ru-RU" altLang="uk-UA" sz="200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uk-UA" sz="20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644" y="5710108"/>
            <a:ext cx="890588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659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76"/>
          <a:stretch/>
        </p:blipFill>
        <p:spPr>
          <a:xfrm>
            <a:off x="3981528" y="2212336"/>
            <a:ext cx="4809540" cy="1664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" descr="C:\Users\Сліпак\Desktop\image002.jpg"/>
          <p:cNvPicPr>
            <a:picLocks noChangeAspect="1" noChangeArrowheads="1"/>
          </p:cNvPicPr>
          <p:nvPr/>
        </p:nvPicPr>
        <p:blipFill>
          <a:blip r:embed="rId3"/>
          <a:srcRect t="13975" b="34782"/>
          <a:stretch>
            <a:fillRect/>
          </a:stretch>
        </p:blipFill>
        <p:spPr bwMode="auto">
          <a:xfrm>
            <a:off x="3779912" y="212072"/>
            <a:ext cx="5212772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981528" y="4020925"/>
            <a:ext cx="50111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УКРАЇНСЬКО-КАНАДСЬКИЙ КОНКУРС ПРОЕКТІВ ДЛЯ ОСВІТЯН ЧЕРНІГІВЩИНИ</a:t>
            </a:r>
            <a:endParaRPr lang="uk-UA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Шевчук Т.М. – 2013, 2014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Сліпак С.М. – 2013, 2016</a:t>
            </a:r>
          </a:p>
          <a:p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Бутурлим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Т.І. –  2017</a:t>
            </a:r>
          </a:p>
          <a:p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Шмаглій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Т.М. – 2017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3" descr="Світлина від Тетяни Тетянки."/>
          <p:cNvPicPr>
            <a:picLocks noChangeAspect="1" noChangeArrowheads="1"/>
          </p:cNvPicPr>
          <p:nvPr/>
        </p:nvPicPr>
        <p:blipFill rotWithShape="1">
          <a:blip r:embed="rId4"/>
          <a:srcRect t="17518"/>
          <a:stretch/>
        </p:blipFill>
        <p:spPr bwMode="auto">
          <a:xfrm>
            <a:off x="179512" y="2852936"/>
            <a:ext cx="3082923" cy="3390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179512" y="692696"/>
            <a:ext cx="3456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Учасниц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НАЦІОНАЛЬНОЇ ОСВІТНЬОЇ ПРЕМІЇ «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GLOBAL TEACHER PRIZE UKRAINE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– 2017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жовтень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2017,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Т.І.Бутурлим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644" y="5710108"/>
            <a:ext cx="890588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396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5459" y="295837"/>
            <a:ext cx="80178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Бутурлим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Т.І. </a:t>
            </a:r>
            <a:r>
              <a:rPr lang="ru-RU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увійшла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до «</a:t>
            </a:r>
            <a:r>
              <a:rPr lang="ru-RU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Енциклопедії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про </a:t>
            </a:r>
            <a:r>
              <a:rPr lang="ru-RU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сучасних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учителів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http://olesya12142111.blogspot.com/p/blog-page_82.html</a:t>
            </a:r>
            <a:endParaRPr lang="uk-UA" sz="2000" i="1" dirty="0"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10" y="1249944"/>
            <a:ext cx="3163295" cy="56080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9228" t="29206" r="30846" b="17631"/>
          <a:stretch/>
        </p:blipFill>
        <p:spPr>
          <a:xfrm>
            <a:off x="3491880" y="1249944"/>
            <a:ext cx="5385548" cy="53756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644" y="5710108"/>
            <a:ext cx="890588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9926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20874" y="5480664"/>
            <a:ext cx="73310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Патріотизм – як дія</a:t>
            </a:r>
            <a:endParaRPr lang="ru-RU" sz="4400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Місце для вмісту 2"/>
          <p:cNvSpPr txBox="1">
            <a:spLocks/>
          </p:cNvSpPr>
          <p:nvPr/>
        </p:nvSpPr>
        <p:spPr>
          <a:xfrm>
            <a:off x="551625" y="116632"/>
            <a:ext cx="8014344" cy="11521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</a:pPr>
            <a:endParaRPr kumimoji="0" lang="uk-UA" sz="2600" dirty="0" smtClean="0">
              <a:solidFill>
                <a:prstClr val="black"/>
              </a:solidFill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uk-UA" alt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Якою має бути освіта в Україні</a:t>
            </a:r>
            <a:r>
              <a:rPr kumimoji="0" lang="uk-UA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</a:pPr>
            <a:endParaRPr kumimoji="0" lang="uk-UA" sz="1700" dirty="0">
              <a:solidFill>
                <a:prstClr val="black"/>
              </a:solidFill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</a:pPr>
            <a:endParaRPr kumimoji="0" lang="uk-UA" sz="1700" dirty="0">
              <a:solidFill>
                <a:prstClr val="black"/>
              </a:solidFill>
            </a:endParaRPr>
          </a:p>
        </p:txBody>
      </p:sp>
      <p:pic>
        <p:nvPicPr>
          <p:cNvPr id="7" name="Рисунок 6" descr="міс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8741" y="1484784"/>
            <a:ext cx="5580112" cy="3720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4207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F:\DCIM\Camera\IMG_20171030_1208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857628"/>
            <a:ext cx="3971922" cy="2383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3" name="Picture 3" descr="F:\DCIM\Camera\IMG_20171030_1439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5595977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4" name="Picture 4" descr="F:\DCIM\Camera\IMG_20171030_121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929066"/>
            <a:ext cx="4071934" cy="2443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143636" y="642918"/>
            <a:ext cx="300036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емінар-тренінг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із громадської підтримки освітніх реформ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(м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. Київ, С.М.Сліпак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Т.М.Шевчук,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жовтень 2017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644" y="5710108"/>
            <a:ext cx="890588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2726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 descr="F:\DCIM\Camera\IMG_20171005_090929.jpg"/>
          <p:cNvPicPr>
            <a:picLocks noChangeAspect="1" noChangeArrowheads="1"/>
          </p:cNvPicPr>
          <p:nvPr/>
        </p:nvPicPr>
        <p:blipFill>
          <a:blip r:embed="rId2" cstate="print"/>
          <a:srcRect t="28727" b="25315"/>
          <a:stretch>
            <a:fillRect/>
          </a:stretch>
        </p:blipFill>
        <p:spPr bwMode="auto">
          <a:xfrm>
            <a:off x="179512" y="3699595"/>
            <a:ext cx="335758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862022" y="3728650"/>
            <a:ext cx="46434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Обласний семінар-практикум “Сучасні форми співпраці Чернігівського територіального відділення МАН України з навчальними закладами області у формуванні інноваційних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компетентностей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педагогів”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(м. Чернігів, С.М.Сліпак, жовтень, 2017)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0152" y="785793"/>
            <a:ext cx="3024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Регіональна 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не)конференції для шкільних педагогів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міні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EdCamp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Chernigiv</a:t>
            </a:r>
            <a:endParaRPr lang="uk-UA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(Т.М.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Шмаглій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, грудень 2017)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21" name="Picture 5" descr="https://scontent-amt2-1.xx.fbcdn.net/v/t34.0-12/26694419_1276565495808279_1822106685_n.jpg?oh=afacb3bb45854eec13d765ee19c198e6&amp;oe=5A56ECD1"/>
          <p:cNvPicPr>
            <a:picLocks noChangeAspect="1" noChangeArrowheads="1"/>
          </p:cNvPicPr>
          <p:nvPr/>
        </p:nvPicPr>
        <p:blipFill>
          <a:blip r:embed="rId3"/>
          <a:srcRect l="8718" r="20083"/>
          <a:stretch>
            <a:fillRect/>
          </a:stretch>
        </p:blipFill>
        <p:spPr bwMode="auto">
          <a:xfrm>
            <a:off x="2000232" y="214290"/>
            <a:ext cx="3500462" cy="3401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644" y="5710108"/>
            <a:ext cx="890588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377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34649" y="0"/>
            <a:ext cx="660935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uk-UA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Участь у зимовій сесії «</a:t>
            </a:r>
            <a:r>
              <a:rPr lang="en-US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Web-STEM-</a:t>
            </a:r>
            <a:r>
              <a:rPr lang="uk-UA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школа» </a:t>
            </a:r>
          </a:p>
          <a:p>
            <a:pPr lvl="0" algn="ctr">
              <a:spcAft>
                <a:spcPts val="0"/>
              </a:spcAft>
            </a:pPr>
            <a:r>
              <a:rPr lang="uk-UA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uk-UA" sz="20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відеовиступ</a:t>
            </a:r>
            <a:r>
              <a:rPr lang="uk-UA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«Сучасні підходи до підвищення компетентності вчителів щодо здійснення ґендерного виховання старшокласників», </a:t>
            </a:r>
          </a:p>
          <a:p>
            <a:pPr lvl="0" algn="ctr">
              <a:spcAft>
                <a:spcPts val="0"/>
              </a:spcAft>
            </a:pPr>
            <a:r>
              <a:rPr lang="uk-UA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онлайн-</a:t>
            </a:r>
            <a:r>
              <a:rPr lang="uk-UA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відповідь на  56 запитань, </a:t>
            </a:r>
            <a:r>
              <a:rPr lang="en-US" sz="20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https://www.youtube.com/watch?time_continue=1&amp;v=8RbrNwf6iPg ) </a:t>
            </a:r>
            <a:endParaRPr lang="uk-UA" sz="2000" b="1" i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en-US" sz="20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(22-28 </a:t>
            </a:r>
            <a:r>
              <a:rPr lang="uk-UA" sz="20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січня 2018 р.) (Т.І. </a:t>
            </a:r>
            <a:r>
              <a:rPr lang="uk-UA" sz="20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Бутурлим</a:t>
            </a:r>
            <a:r>
              <a:rPr lang="uk-UA" sz="20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uk-UA" sz="2000" i="1" dirty="0"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8920"/>
            <a:ext cx="4447825" cy="41490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7609" b="7454"/>
          <a:stretch/>
        </p:blipFill>
        <p:spPr>
          <a:xfrm>
            <a:off x="4571878" y="3201982"/>
            <a:ext cx="4572122" cy="25683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2743200" cy="18288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644" y="5710108"/>
            <a:ext cx="890588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6421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851920" y="188640"/>
            <a:ext cx="511841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Участь у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Всеукраїнських  </a:t>
            </a:r>
            <a:r>
              <a:rPr lang="uk-UA" sz="1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Інтернет-марафонах</a:t>
            </a:r>
            <a:r>
              <a:rPr lang="uk-UA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lvl="0" algn="ctr">
              <a:spcAft>
                <a:spcPts val="0"/>
              </a:spcAft>
            </a:pP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(«Досвід успішних реформ естонської й фінської освіти для України. Європейський контекст» (Київ, 2017 р.), </a:t>
            </a:r>
          </a:p>
          <a:p>
            <a:pPr lvl="0" algn="ctr">
              <a:spcAft>
                <a:spcPts val="0"/>
              </a:spcAft>
            </a:pP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«Інноваційні технології та методики освіти»</a:t>
            </a:r>
          </a:p>
          <a:p>
            <a:pPr lvl="0" algn="ctr">
              <a:spcAft>
                <a:spcPts val="0"/>
              </a:spcAft>
            </a:pP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(Київ,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2017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</a:p>
          <a:p>
            <a:pPr algn="ctr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Онлайн-участь у </a:t>
            </a:r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майстер-класах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uk-UA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веб-порталі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Видавничої групи «Основ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а»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(«Сервіси для створення ментальних карт», «Сервіси для створення навчальних коміксів», «</a:t>
            </a:r>
            <a:r>
              <a:rPr lang="uk-UA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Відеопрезентації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Moovly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») (2018 р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</a:p>
          <a:p>
            <a:pPr lvl="0" algn="ctr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Проходження </a:t>
            </a:r>
            <a:r>
              <a:rPr lang="uk-UA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онлайн-курсів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 сайті «</a:t>
            </a:r>
            <a:r>
              <a:rPr lang="uk-UA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Prometheus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</a:p>
          <a:p>
            <a:pPr lvl="0" algn="ctr"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«Критичне мислення для освітян», «Дизайн-мислення»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2017 р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endParaRPr lang="uk-UA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3201122"/>
            <a:ext cx="4554614" cy="31421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33852"/>
            <a:ext cx="3888432" cy="2752786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644" y="5710108"/>
            <a:ext cx="890588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16267" y="572654"/>
            <a:ext cx="3853032" cy="274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77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357298"/>
            <a:ext cx="1991098" cy="263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96" y="3782889"/>
            <a:ext cx="3181909" cy="250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536" y="1308975"/>
            <a:ext cx="2897819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30" y="3993442"/>
            <a:ext cx="2968544" cy="2171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80" y="1687752"/>
            <a:ext cx="3994946" cy="2798900"/>
          </a:xfrm>
          <a:prstGeom prst="rect">
            <a:avLst/>
          </a:prstGeom>
        </p:spPr>
      </p:pic>
      <p:sp>
        <p:nvSpPr>
          <p:cNvPr id="11" name="Прямокутник 10"/>
          <p:cNvSpPr/>
          <p:nvPr/>
        </p:nvSpPr>
        <p:spPr>
          <a:xfrm>
            <a:off x="971600" y="214290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Проект МОНУ спільно з Британською Радою в Україні « ВЧИТЕЛІ АНГЛІЙСЬКОЇ МОВИ – АГЕНТИ ЗМІН» (Л.М.Павлюк)</a:t>
            </a:r>
            <a:endParaRPr lang="uk-UA" dirty="0"/>
          </a:p>
        </p:txBody>
      </p:sp>
      <p:sp>
        <p:nvSpPr>
          <p:cNvPr id="9" name="Прямокутник 8"/>
          <p:cNvSpPr/>
          <p:nvPr/>
        </p:nvSpPr>
        <p:spPr>
          <a:xfrm>
            <a:off x="3697246" y="5177524"/>
            <a:ext cx="1666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2017-2018 рр.</a:t>
            </a:r>
            <a:endParaRPr lang="uk-UA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644" y="5710108"/>
            <a:ext cx="890588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471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Татьяна\Downloads\Свідоцтво 001 (1).jpg"/>
          <p:cNvPicPr>
            <a:picLocks noChangeAspect="1" noChangeArrowheads="1"/>
          </p:cNvPicPr>
          <p:nvPr/>
        </p:nvPicPr>
        <p:blipFill>
          <a:blip r:embed="rId2" cstate="print"/>
          <a:srcRect r="7028" b="2458"/>
          <a:stretch>
            <a:fillRect/>
          </a:stretch>
        </p:blipFill>
        <p:spPr bwMode="auto">
          <a:xfrm rot="-1006986">
            <a:off x="365125" y="554038"/>
            <a:ext cx="1954213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E:\2013-11-12\SDC10738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052736"/>
            <a:ext cx="4176464" cy="3438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4" name="Picture 3" descr="C:\Users\Татьяна\Downloads\Свід 001 (1).jpg"/>
          <p:cNvPicPr>
            <a:picLocks noChangeAspect="1" noChangeArrowheads="1"/>
          </p:cNvPicPr>
          <p:nvPr/>
        </p:nvPicPr>
        <p:blipFill>
          <a:blip r:embed="rId4" cstate="print"/>
          <a:srcRect r="5446" b="2209"/>
          <a:stretch>
            <a:fillRect/>
          </a:stretch>
        </p:blipFill>
        <p:spPr bwMode="auto">
          <a:xfrm rot="-1153507">
            <a:off x="1250950" y="3470275"/>
            <a:ext cx="2055813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6"/>
          <p:cNvSpPr>
            <a:spLocks noChangeArrowheads="1"/>
          </p:cNvSpPr>
          <p:nvPr/>
        </p:nvSpPr>
        <p:spPr bwMode="auto">
          <a:xfrm>
            <a:off x="250825" y="77788"/>
            <a:ext cx="8642350" cy="10160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uk-UA" sz="3000" b="1" dirty="0" smtClean="0">
                <a:latin typeface="Times New Roman" pitchFamily="18" charset="0"/>
                <a:cs typeface="Times New Roman" pitchFamily="18" charset="0"/>
              </a:rPr>
              <a:t>ДРУКОВАНІ ЗАСОБИ МАСОВОЇ ІНФОРМАЦІЇ</a:t>
            </a:r>
            <a:endParaRPr lang="ru-RU" altLang="uk-UA" sz="3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6" name="Picture 10" descr="H:\фото збірок\DSC_0465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211960" y="3933056"/>
            <a:ext cx="4081189" cy="270310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Picture 2" descr="E:\Герб Ліцею РГБ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6695728" y="1844824"/>
            <a:ext cx="22687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defRPr/>
            </a:pP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публікації педагогів та учнів </a:t>
            </a:r>
          </a:p>
        </p:txBody>
      </p:sp>
    </p:spTree>
    <p:extLst>
      <p:ext uri="{BB962C8B-B14F-4D97-AF65-F5344CB8AC3E}">
        <p14:creationId xmlns:p14="http://schemas.microsoft.com/office/powerpoint/2010/main" val="4158625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Прямоугольник 4"/>
          <p:cNvSpPr>
            <a:spLocks noChangeArrowheads="1"/>
          </p:cNvSpPr>
          <p:nvPr/>
        </p:nvSpPr>
        <p:spPr bwMode="auto">
          <a:xfrm>
            <a:off x="1285984" y="188640"/>
            <a:ext cx="734481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uk-UA" sz="2000" b="1" dirty="0">
                <a:latin typeface="Times New Roman" pitchFamily="18" charset="0"/>
                <a:cs typeface="Times New Roman" pitchFamily="18" charset="0"/>
              </a:rPr>
              <a:t>СПІВПРАЦЯ ЛІЦЕЮ ІЗ НАПНУ</a:t>
            </a:r>
          </a:p>
          <a:p>
            <a:pPr algn="ctr">
              <a:defRPr/>
            </a:pPr>
            <a:r>
              <a:rPr lang="uk-UA" altLang="uk-UA" sz="2000" b="1" dirty="0" smtClean="0">
                <a:latin typeface="Times New Roman" pitchFamily="18" charset="0"/>
                <a:cs typeface="Times New Roman" pitchFamily="18" charset="0"/>
              </a:rPr>
              <a:t>друк у інформаційному  ювілейному виданні про академію та її партнерів «Національна академія педагогічних наук України – 25 років»</a:t>
            </a:r>
            <a:endParaRPr lang="ru-RU" altLang="uk-UA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Сліпак\Desktop\image0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971685">
            <a:off x="6200408" y="2172289"/>
            <a:ext cx="2777007" cy="3928003"/>
          </a:xfrm>
          <a:prstGeom prst="rect">
            <a:avLst/>
          </a:prstGeom>
          <a:noFill/>
        </p:spPr>
      </p:pic>
      <p:pic>
        <p:nvPicPr>
          <p:cNvPr id="3174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3413" y="5711825"/>
            <a:ext cx="890587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3316">
            <a:off x="3041018" y="2124991"/>
            <a:ext cx="3567113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" descr="F:\DCIM\Camera\IMG_20171215_121056.jpg"/>
          <p:cNvPicPr>
            <a:picLocks noChangeAspect="1" noChangeArrowheads="1"/>
          </p:cNvPicPr>
          <p:nvPr/>
        </p:nvPicPr>
        <p:blipFill rotWithShape="1">
          <a:blip r:embed="rId5" cstate="print"/>
          <a:srcRect l="21428"/>
          <a:stretch/>
        </p:blipFill>
        <p:spPr bwMode="auto">
          <a:xfrm>
            <a:off x="179512" y="1857082"/>
            <a:ext cx="3592286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Сліпак\Documents\image0000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2" t="19569"/>
          <a:stretch/>
        </p:blipFill>
        <p:spPr bwMode="auto">
          <a:xfrm>
            <a:off x="289050" y="4268562"/>
            <a:ext cx="3373210" cy="2589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743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043608" y="1358550"/>
            <a:ext cx="7488833" cy="2592288"/>
          </a:xfrm>
        </p:spPr>
        <p:txBody>
          <a:bodyPr/>
          <a:lstStyle/>
          <a:p>
            <a:pPr marL="0" indent="0" algn="just">
              <a:buNone/>
            </a:pPr>
            <a:r>
              <a:rPr lang="uk-UA" sz="3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Прагніть помітити в кожній, дитині її найсильнішу сторону, знайти в ній ту «золоту жилку», від якої починається розвиток </a:t>
            </a:r>
            <a:r>
              <a:rPr lang="uk-UA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індивідуальності</a:t>
            </a:r>
            <a:endParaRPr lang="uk-UA" sz="36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355975" y="3933056"/>
            <a:ext cx="47880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Василь </a:t>
            </a:r>
            <a:r>
              <a:rPr lang="uk-UA" sz="3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Сухомлинський</a:t>
            </a:r>
          </a:p>
          <a:p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755576" y="476672"/>
            <a:ext cx="77768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ПЕДАГОГІЧНЕ КРЕДО КОЛЕКТИВУ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79620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" y="260648"/>
            <a:ext cx="9119902" cy="5699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0804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Светлана\Рабочий стол\SDC119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429000"/>
            <a:ext cx="4223726" cy="3172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Documents and Settings\Светлана\Рабочий стол\скачанные файлы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129" y="701184"/>
            <a:ext cx="4365220" cy="2904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6"/>
          <p:cNvSpPr>
            <a:spLocks noChangeArrowheads="1"/>
          </p:cNvSpPr>
          <p:nvPr/>
        </p:nvSpPr>
        <p:spPr bwMode="auto">
          <a:xfrm>
            <a:off x="232081" y="13221"/>
            <a:ext cx="8642350" cy="46166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uk-UA" sz="2400" b="1" dirty="0" smtClean="0">
                <a:latin typeface="Times New Roman" pitchFamily="18" charset="0"/>
                <a:cs typeface="Times New Roman" pitchFamily="18" charset="0"/>
              </a:rPr>
              <a:t>ПЕДАГОГІЧНІ ЧИТАННЯ</a:t>
            </a:r>
            <a:endParaRPr lang="ru-RU" alt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181475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Сліпак\Documents\image000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4" b="11330"/>
          <a:stretch/>
        </p:blipFill>
        <p:spPr bwMode="auto">
          <a:xfrm>
            <a:off x="4533775" y="3826196"/>
            <a:ext cx="4610225" cy="2378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Герб Ліцею РГБ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4298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/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КОНЦЕПЦІЯ НОВОЇ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УКРАЇНСЬКОЇ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ШКОЛИ</a:t>
            </a:r>
            <a:endParaRPr lang="uk-UA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5111552" y="2312673"/>
            <a:ext cx="4032448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Документ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пройшов громадські обговорення і ухвалений рішенням Колегії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МОНУ 27/10/2016</a:t>
            </a:r>
          </a:p>
          <a:p>
            <a:pPr>
              <a:lnSpc>
                <a:spcPct val="150000"/>
              </a:lnSpc>
            </a:pPr>
            <a:endParaRPr lang="uk-UA" sz="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ЗУ «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 освіту»  </a:t>
            </a:r>
          </a:p>
          <a:p>
            <a:pPr>
              <a:lnSpc>
                <a:spcPct val="150000"/>
              </a:lnSpc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прийнятий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5/09/2017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Сліпак\Desktop\завантаженн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4783550" cy="318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8817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9" name="Прямокутник 1"/>
          <p:cNvSpPr>
            <a:spLocks noChangeArrowheads="1"/>
          </p:cNvSpPr>
          <p:nvPr/>
        </p:nvSpPr>
        <p:spPr bwMode="auto">
          <a:xfrm>
            <a:off x="517612" y="332656"/>
            <a:ext cx="8064896" cy="34163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uk-UA" alt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НАУКОВО-МЕТОДИЧНІ ТЕМИ ЛІЦЕЮ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uk-UA" alt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«Особистісно-зорієнтоване виховання в умовах ліцею» </a:t>
            </a:r>
            <a:r>
              <a:rPr lang="uk-UA" alt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(1998-2003 рр.);</a:t>
            </a:r>
          </a:p>
          <a:p>
            <a:pPr lvl="0" algn="just" eaLnBrk="1" hangingPunct="1">
              <a:spcBef>
                <a:spcPct val="0"/>
              </a:spcBef>
              <a:buNone/>
              <a:defRPr/>
            </a:pPr>
            <a:r>
              <a:rPr lang="uk-UA" altLang="uk-UA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«Активізація пізнавальної діяльності та розвиток творчих здібностей учнів у навчально-виховному процесі на основі особистісно-зорієнтованої системи навчання та виховання» </a:t>
            </a:r>
            <a:r>
              <a:rPr lang="uk-UA" altLang="uk-UA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(2003-2008 </a:t>
            </a:r>
            <a:r>
              <a:rPr lang="uk-UA" altLang="uk-UA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рр.);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uk-UA" alt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uk-UA" alt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8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11" y="5715000"/>
            <a:ext cx="8921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Сліпак\Desktop\Нова папка\DSC_01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5" t="13459" r="14840" b="3452"/>
          <a:stretch/>
        </p:blipFill>
        <p:spPr bwMode="auto">
          <a:xfrm rot="16200000">
            <a:off x="4194093" y="3325432"/>
            <a:ext cx="3611421" cy="314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ліпак\Desktop\Нова папка\DSC_017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2" t="15923" r="24767" b="19363"/>
          <a:stretch/>
        </p:blipFill>
        <p:spPr bwMode="auto">
          <a:xfrm rot="16200000">
            <a:off x="905957" y="3445220"/>
            <a:ext cx="3611421" cy="290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576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F:\конфер\Лицей\Изображение 498.jpg"/>
          <p:cNvPicPr>
            <a:picLocks noChangeAspect="1" noChangeArrowheads="1"/>
          </p:cNvPicPr>
          <p:nvPr/>
        </p:nvPicPr>
        <p:blipFill>
          <a:blip r:embed="rId2" cstate="print"/>
          <a:srcRect t="15130"/>
          <a:stretch>
            <a:fillRect/>
          </a:stretch>
        </p:blipFill>
        <p:spPr bwMode="auto">
          <a:xfrm>
            <a:off x="3203848" y="764704"/>
            <a:ext cx="3569521" cy="2019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823" name="TextBox 16"/>
          <p:cNvSpPr txBox="1">
            <a:spLocks noChangeArrowheads="1"/>
          </p:cNvSpPr>
          <p:nvPr/>
        </p:nvSpPr>
        <p:spPr bwMode="auto">
          <a:xfrm>
            <a:off x="0" y="260350"/>
            <a:ext cx="34925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uk-UA" sz="2000" dirty="0">
                <a:solidFill>
                  <a:srgbClr val="1A1100"/>
                </a:solidFill>
                <a:latin typeface="Georgia" pitchFamily="18" charset="0"/>
              </a:rPr>
              <a:t> </a:t>
            </a:r>
          </a:p>
          <a:p>
            <a:pPr algn="ctr">
              <a:defRPr/>
            </a:pPr>
            <a:r>
              <a:rPr lang="uk-UA" altLang="uk-UA" sz="2000" dirty="0">
                <a:solidFill>
                  <a:srgbClr val="1A1100"/>
                </a:solidFill>
                <a:latin typeface="Georgia" pitchFamily="18" charset="0"/>
              </a:rPr>
              <a:t>  </a:t>
            </a:r>
          </a:p>
          <a:p>
            <a:pPr algn="ctr">
              <a:defRPr/>
            </a:pPr>
            <a:r>
              <a:rPr lang="uk-UA" altLang="uk-UA" sz="2000" dirty="0" err="1">
                <a:latin typeface="Times New Roman" pitchFamily="18" charset="0"/>
                <a:cs typeface="Times New Roman" pitchFamily="18" charset="0"/>
              </a:rPr>
              <a:t>“Українська</a:t>
            </a:r>
            <a:r>
              <a:rPr lang="uk-UA" altLang="uk-UA" sz="2000" dirty="0">
                <a:latin typeface="Times New Roman" pitchFamily="18" charset="0"/>
                <a:cs typeface="Times New Roman" pitchFamily="18" charset="0"/>
              </a:rPr>
              <a:t> та світова </a:t>
            </a:r>
          </a:p>
          <a:p>
            <a:pPr algn="ctr">
              <a:defRPr/>
            </a:pPr>
            <a:r>
              <a:rPr lang="uk-UA" altLang="uk-UA" sz="2000" dirty="0">
                <a:latin typeface="Times New Roman" pitchFamily="18" charset="0"/>
                <a:cs typeface="Times New Roman" pitchFamily="18" charset="0"/>
              </a:rPr>
              <a:t>література в сучасному </a:t>
            </a:r>
          </a:p>
          <a:p>
            <a:pPr algn="ctr">
              <a:defRPr/>
            </a:pPr>
            <a:r>
              <a:rPr lang="uk-UA" altLang="uk-UA" sz="2000" dirty="0">
                <a:latin typeface="Times New Roman" pitchFamily="18" charset="0"/>
                <a:cs typeface="Times New Roman" pitchFamily="18" charset="0"/>
              </a:rPr>
              <a:t>Контексті</a:t>
            </a:r>
            <a:r>
              <a:rPr lang="uk-UA" altLang="uk-UA" sz="2000" dirty="0" smtClean="0">
                <a:latin typeface="Times New Roman" pitchFamily="18" charset="0"/>
                <a:cs typeface="Times New Roman" pitchFamily="18" charset="0"/>
              </a:rPr>
              <a:t>” (</a:t>
            </a:r>
            <a:r>
              <a:rPr lang="uk-UA" altLang="uk-UA" sz="2000" dirty="0">
                <a:latin typeface="Times New Roman" pitchFamily="18" charset="0"/>
                <a:cs typeface="Times New Roman" pitchFamily="18" charset="0"/>
              </a:rPr>
              <a:t>2012-2015 рр.)</a:t>
            </a:r>
            <a:endParaRPr lang="ru-RU" alt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4" name="TextBox 17"/>
          <p:cNvSpPr txBox="1">
            <a:spLocks noChangeArrowheads="1"/>
          </p:cNvSpPr>
          <p:nvPr/>
        </p:nvSpPr>
        <p:spPr bwMode="auto">
          <a:xfrm>
            <a:off x="6515100" y="692150"/>
            <a:ext cx="2628900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uk-UA" altLang="uk-UA" dirty="0">
              <a:solidFill>
                <a:srgbClr val="1A1100"/>
              </a:solidFill>
              <a:latin typeface="Georgia" pitchFamily="18" charset="0"/>
            </a:endParaRPr>
          </a:p>
          <a:p>
            <a:pPr algn="ctr">
              <a:defRPr/>
            </a:pPr>
            <a:r>
              <a:rPr lang="uk-UA" altLang="uk-UA" sz="2000" dirty="0" err="1">
                <a:latin typeface="Times New Roman" pitchFamily="18" charset="0"/>
                <a:cs typeface="Times New Roman" pitchFamily="18" charset="0"/>
              </a:rPr>
              <a:t>“Права</a:t>
            </a:r>
            <a:r>
              <a:rPr lang="uk-UA" altLang="uk-UA" sz="2000" dirty="0">
                <a:latin typeface="Times New Roman" pitchFamily="18" charset="0"/>
                <a:cs typeface="Times New Roman" pitchFamily="18" charset="0"/>
              </a:rPr>
              <a:t> та обов'язки людини і </a:t>
            </a:r>
          </a:p>
          <a:p>
            <a:pPr algn="ctr">
              <a:defRPr/>
            </a:pPr>
            <a:r>
              <a:rPr lang="uk-UA" altLang="uk-UA" sz="2000" dirty="0">
                <a:latin typeface="Times New Roman" pitchFamily="18" charset="0"/>
                <a:cs typeface="Times New Roman" pitchFamily="18" charset="0"/>
              </a:rPr>
              <a:t>громадянина в </a:t>
            </a:r>
            <a:r>
              <a:rPr lang="uk-UA" altLang="uk-UA" sz="2000" dirty="0" err="1">
                <a:latin typeface="Times New Roman" pitchFamily="18" charset="0"/>
                <a:cs typeface="Times New Roman" pitchFamily="18" charset="0"/>
              </a:rPr>
              <a:t>Україні”</a:t>
            </a:r>
            <a:endParaRPr lang="uk-UA" altLang="uk-UA" sz="2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altLang="uk-UA" sz="2000" dirty="0">
                <a:latin typeface="Times New Roman" pitchFamily="18" charset="0"/>
                <a:cs typeface="Times New Roman" pitchFamily="18" charset="0"/>
              </a:rPr>
              <a:t>(2011-2014 рр.)</a:t>
            </a:r>
            <a:endParaRPr lang="ru-RU" alt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9" name="Прямокутник 1"/>
          <p:cNvSpPr>
            <a:spLocks noChangeArrowheads="1"/>
          </p:cNvSpPr>
          <p:nvPr/>
        </p:nvSpPr>
        <p:spPr bwMode="auto">
          <a:xfrm>
            <a:off x="-138113" y="150813"/>
            <a:ext cx="9144001" cy="4619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uk-UA" alt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ВСЕУКРАЇНСЬКІ НАУКОВО-ПРАКТИЧНІ  КОНФЕРЕНЦІЇ </a:t>
            </a:r>
            <a:endParaRPr lang="uk-UA" alt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8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11" y="5715000"/>
            <a:ext cx="8921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D:\Cліпак\Downloads\P1050910.JPG"/>
          <p:cNvPicPr/>
          <p:nvPr/>
        </p:nvPicPr>
        <p:blipFill>
          <a:blip r:embed="rId4" cstate="print"/>
          <a:srcRect t="16183" b="27593"/>
          <a:stretch>
            <a:fillRect/>
          </a:stretch>
        </p:blipFill>
        <p:spPr bwMode="auto">
          <a:xfrm>
            <a:off x="107504" y="4943475"/>
            <a:ext cx="4608512" cy="1914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0" y="3068638"/>
            <a:ext cx="450056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uk-UA" sz="2000" dirty="0">
                <a:solidFill>
                  <a:srgbClr val="1A1100"/>
                </a:solidFill>
                <a:latin typeface="Georgia" pitchFamily="18" charset="0"/>
              </a:rPr>
              <a:t> </a:t>
            </a:r>
          </a:p>
          <a:p>
            <a:pPr algn="ctr">
              <a:defRPr/>
            </a:pPr>
            <a:r>
              <a:rPr lang="uk-UA" altLang="uk-UA" sz="2000" dirty="0">
                <a:solidFill>
                  <a:srgbClr val="1A1100"/>
                </a:solidFill>
                <a:latin typeface="Georgia" pitchFamily="18" charset="0"/>
              </a:rPr>
              <a:t>  </a:t>
            </a:r>
          </a:p>
          <a:p>
            <a:pPr algn="ctr">
              <a:defRPr/>
            </a:pPr>
            <a:r>
              <a:rPr lang="uk-UA" altLang="uk-UA" sz="2000" dirty="0" smtClean="0">
                <a:latin typeface="Times New Roman" pitchFamily="18" charset="0"/>
                <a:cs typeface="Times New Roman" pitchFamily="18" charset="0"/>
              </a:rPr>
              <a:t>“Актуальні проблеми розвитку держави і права: </a:t>
            </a:r>
            <a:r>
              <a:rPr lang="uk-UA" altLang="uk-UA" sz="2000" dirty="0" err="1" smtClean="0">
                <a:latin typeface="Times New Roman" pitchFamily="18" charset="0"/>
                <a:cs typeface="Times New Roman" pitchFamily="18" charset="0"/>
              </a:rPr>
              <a:t>історико-правовий</a:t>
            </a:r>
            <a:r>
              <a:rPr lang="uk-UA" altLang="uk-UA" sz="2000" dirty="0" smtClean="0">
                <a:latin typeface="Times New Roman" pitchFamily="18" charset="0"/>
                <a:cs typeface="Times New Roman" pitchFamily="18" charset="0"/>
              </a:rPr>
              <a:t> дискурс” (2017 р</a:t>
            </a:r>
            <a:r>
              <a:rPr lang="uk-UA" altLang="uk-UA" sz="2000" dirty="0">
                <a:latin typeface="Times New Roman" pitchFamily="18" charset="0"/>
                <a:cs typeface="Times New Roman" pitchFamily="18" charset="0"/>
              </a:rPr>
              <a:t>.)</a:t>
            </a:r>
            <a:endParaRPr lang="ru-RU" alt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74" name="Picture 10" descr="C:\Documents and Settings\Светлана\Рабочий стол\DSC09417.JPG"/>
          <p:cNvPicPr>
            <a:picLocks noChangeAspect="1" noChangeArrowheads="1"/>
          </p:cNvPicPr>
          <p:nvPr/>
        </p:nvPicPr>
        <p:blipFill>
          <a:blip r:embed="rId5" cstate="print"/>
          <a:srcRect t="10088" b="26522"/>
          <a:stretch>
            <a:fillRect/>
          </a:stretch>
        </p:blipFill>
        <p:spPr bwMode="auto">
          <a:xfrm>
            <a:off x="179512" y="1844824"/>
            <a:ext cx="4095750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599719" y="5033377"/>
            <a:ext cx="393272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Обласна науково-практична </a:t>
            </a:r>
          </a:p>
          <a:p>
            <a:pPr algn="ctr">
              <a:defRPr/>
            </a:pPr>
            <a:r>
              <a:rPr lang="uk-UA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 “ Актуальні проблеми становлення та розвитку держави і права в Україні ” (2015 р.)</a:t>
            </a:r>
          </a:p>
          <a:p>
            <a:pPr algn="ctr">
              <a:defRPr/>
            </a:pPr>
            <a:r>
              <a:rPr lang="uk-UA" alt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Picture 2" descr="C:\Documents and Settings\Светлана\Рабочий стол\DSC_1035.JPG"/>
          <p:cNvPicPr>
            <a:picLocks noChangeAspect="1" noChangeArrowheads="1"/>
          </p:cNvPicPr>
          <p:nvPr/>
        </p:nvPicPr>
        <p:blipFill>
          <a:blip r:embed="rId6" cstate="print"/>
          <a:srcRect t="23080"/>
          <a:stretch>
            <a:fillRect/>
          </a:stretch>
        </p:blipFill>
        <p:spPr bwMode="auto">
          <a:xfrm>
            <a:off x="4211960" y="2780928"/>
            <a:ext cx="4635909" cy="2352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9224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ru-RU" altLang="uk-UA" sz="24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НАУКОВО-ПРАКТИЧНА КОНФЕРЕНЦІЯ «АКТУАЛЬНІ ПРОБЛЕМИ ТА ПЕРСПЕКТИВИ ВИВЧЕННЯ ІНОЗЕМНОЇ МОВИ: ДОСВІД МИНУЛОГО - ПОГЛЯД У МАЙБУТНЄ»</a:t>
            </a:r>
            <a:r>
              <a:rPr lang="en-US" altLang="uk-UA" sz="24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lang="uk-UA" altLang="uk-UA" sz="24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листопад, </a:t>
            </a:r>
            <a:r>
              <a:rPr lang="en-US" altLang="uk-UA" sz="24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2016</a:t>
            </a:r>
            <a:r>
              <a:rPr lang="uk-UA" altLang="uk-UA" sz="24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р.</a:t>
            </a:r>
            <a:r>
              <a:rPr lang="en-US" altLang="uk-UA" sz="24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lang="ru-RU" altLang="uk-UA" sz="2400" b="1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DSC_3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496" y="3357562"/>
            <a:ext cx="4949914" cy="328705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Содержимое 3" descr="DSC_302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750370"/>
            <a:ext cx="4932040" cy="3275182"/>
          </a:xfrm>
          <a:effectLst>
            <a:softEdge rad="127000"/>
          </a:effectLst>
        </p:spPr>
      </p:pic>
      <p:pic>
        <p:nvPicPr>
          <p:cNvPr id="6" name="Picture 2" descr="E:\Герб Ліцею РГБ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11" y="5715000"/>
            <a:ext cx="8921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1265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5"/>
            <a:ext cx="9166110" cy="5728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8944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467544" y="0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3200" b="1" dirty="0" smtClean="0">
                <a:latin typeface="Times New Roman" pitchFamily="16" charset="0"/>
                <a:cs typeface="Times New Roman" pitchFamily="16" charset="0"/>
              </a:rPr>
              <a:t>ЛІЦЕЙСЬКІ </a:t>
            </a:r>
            <a:r>
              <a:rPr lang="uk-UA" sz="3200" b="1" dirty="0">
                <a:latin typeface="Times New Roman" pitchFamily="16" charset="0"/>
                <a:cs typeface="Times New Roman" pitchFamily="16" charset="0"/>
              </a:rPr>
              <a:t>СВЯТА</a:t>
            </a: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305339" y="980728"/>
            <a:ext cx="8640960" cy="2695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457200" indent="-457200">
              <a:spcBef>
                <a:spcPts val="450"/>
              </a:spcBef>
              <a:buClr>
                <a:srgbClr val="254061"/>
              </a:buClr>
              <a:buFont typeface="Wingdings" charset="2"/>
              <a:buChar char="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uk-UA" dirty="0" smtClean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  <a:p>
            <a:pPr marL="457200" indent="-457200">
              <a:spcBef>
                <a:spcPts val="450"/>
              </a:spcBef>
              <a:buClr>
                <a:srgbClr val="254061"/>
              </a:buClr>
              <a:buFont typeface="Wingdings" charset="2"/>
              <a:buChar char="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uk-UA" dirty="0" smtClean="0">
                <a:latin typeface="Times New Roman" pitchFamily="16" charset="0"/>
                <a:cs typeface="Times New Roman" pitchFamily="16" charset="0"/>
              </a:rPr>
              <a:t>Посвята в ліцеїсти </a:t>
            </a:r>
          </a:p>
          <a:p>
            <a:pPr marL="457200" indent="-457200">
              <a:spcBef>
                <a:spcPts val="450"/>
              </a:spcBef>
              <a:buClr>
                <a:srgbClr val="254061"/>
              </a:buClr>
              <a:buFont typeface="Wingdings" charset="2"/>
              <a:buChar char="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uk-UA" dirty="0" smtClean="0">
                <a:latin typeface="Times New Roman" pitchFamily="16" charset="0"/>
                <a:cs typeface="Times New Roman" pitchFamily="16" charset="0"/>
              </a:rPr>
              <a:t>Свято </a:t>
            </a:r>
            <a:r>
              <a:rPr lang="uk-UA" dirty="0">
                <a:latin typeface="Times New Roman" pitchFamily="16" charset="0"/>
                <a:cs typeface="Times New Roman" pitchFamily="16" charset="0"/>
              </a:rPr>
              <a:t>зустрічі випускників</a:t>
            </a:r>
          </a:p>
          <a:p>
            <a:pPr marL="457200" indent="-457200">
              <a:spcBef>
                <a:spcPts val="450"/>
              </a:spcBef>
              <a:buClr>
                <a:srgbClr val="254061"/>
              </a:buClr>
              <a:buFont typeface="Wingdings" charset="2"/>
              <a:buChar char="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uk-UA" dirty="0" smtClean="0">
                <a:latin typeface="Times New Roman" pitchFamily="16" charset="0"/>
                <a:cs typeface="Times New Roman" pitchFamily="16" charset="0"/>
              </a:rPr>
              <a:t>Осінній </a:t>
            </a:r>
            <a:r>
              <a:rPr lang="uk-UA" dirty="0">
                <a:latin typeface="Times New Roman" pitchFamily="16" charset="0"/>
                <a:cs typeface="Times New Roman" pitchFamily="16" charset="0"/>
              </a:rPr>
              <a:t>зорепад</a:t>
            </a:r>
          </a:p>
          <a:p>
            <a:pPr marL="457200" indent="-457200">
              <a:spcBef>
                <a:spcPts val="450"/>
              </a:spcBef>
              <a:buClr>
                <a:srgbClr val="254061"/>
              </a:buClr>
              <a:buFont typeface="Wingdings" charset="2"/>
              <a:buChar char="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uk-UA" dirty="0">
                <a:latin typeface="Times New Roman" pitchFamily="16" charset="0"/>
                <a:cs typeface="Times New Roman" pitchFamily="16" charset="0"/>
              </a:rPr>
              <a:t>Свято Першого та </a:t>
            </a:r>
          </a:p>
          <a:p>
            <a:pPr marL="457200" indent="-457200">
              <a:spcBef>
                <a:spcPts val="450"/>
              </a:spcBef>
              <a:buClrTx/>
              <a:buFontTx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uk-UA" dirty="0">
                <a:latin typeface="Times New Roman" pitchFamily="16" charset="0"/>
                <a:cs typeface="Times New Roman" pitchFamily="16" charset="0"/>
              </a:rPr>
              <a:t>Останнього дзвінка</a:t>
            </a:r>
          </a:p>
          <a:p>
            <a:pPr marL="457200" indent="-457200">
              <a:spcBef>
                <a:spcPts val="450"/>
              </a:spcBef>
              <a:buClr>
                <a:srgbClr val="254061"/>
              </a:buClr>
              <a:buFont typeface="Wingdings" charset="2"/>
              <a:buChar char="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uk-UA" dirty="0" err="1" smtClean="0">
                <a:latin typeface="Times New Roman" pitchFamily="16" charset="0"/>
                <a:cs typeface="Times New Roman" pitchFamily="16" charset="0"/>
              </a:rPr>
              <a:t>Кліп-арт</a:t>
            </a:r>
            <a:endParaRPr lang="uk-UA" dirty="0" smtClean="0">
              <a:latin typeface="Times New Roman" pitchFamily="16" charset="0"/>
              <a:cs typeface="Times New Roman" pitchFamily="16" charset="0"/>
            </a:endParaRPr>
          </a:p>
          <a:p>
            <a:pPr marL="457200" indent="-457200">
              <a:spcBef>
                <a:spcPts val="450"/>
              </a:spcBef>
              <a:buClr>
                <a:srgbClr val="254061"/>
              </a:buClr>
              <a:buFont typeface="Wingdings" charset="2"/>
              <a:buChar char="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uk-UA" dirty="0" smtClean="0">
                <a:latin typeface="Times New Roman" pitchFamily="16" charset="0"/>
                <a:cs typeface="Times New Roman" pitchFamily="16" charset="0"/>
              </a:rPr>
              <a:t>Козацькі </a:t>
            </a:r>
            <a:r>
              <a:rPr lang="uk-UA" dirty="0">
                <a:latin typeface="Times New Roman" pitchFamily="16" charset="0"/>
                <a:cs typeface="Times New Roman" pitchFamily="16" charset="0"/>
              </a:rPr>
              <a:t>розваги</a:t>
            </a:r>
          </a:p>
          <a:p>
            <a:pPr marL="457200" indent="-457200">
              <a:spcBef>
                <a:spcPts val="450"/>
              </a:spcBef>
              <a:buClr>
                <a:srgbClr val="254061"/>
              </a:buClr>
              <a:buFont typeface="Wingdings" charset="2"/>
              <a:buChar char="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uk-UA" dirty="0">
                <a:latin typeface="Times New Roman" pitchFamily="16" charset="0"/>
                <a:cs typeface="Times New Roman" pitchFamily="16" charset="0"/>
              </a:rPr>
              <a:t>Літературно-музичні світлиці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37112"/>
            <a:ext cx="4756150" cy="212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11037"/>
            <a:ext cx="4095750" cy="33212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1013" y="5516563"/>
            <a:ext cx="892175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4437112"/>
            <a:ext cx="3455987" cy="2078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8523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214313" y="936625"/>
            <a:ext cx="8832850" cy="1404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60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    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40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uk-UA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uk-UA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6603" y="5680730"/>
            <a:ext cx="892175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2555776" y="0"/>
            <a:ext cx="3960441" cy="104862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3200" b="1" dirty="0">
                <a:latin typeface="Times New Roman" pitchFamily="16" charset="0"/>
                <a:cs typeface="Times New Roman" pitchFamily="16" charset="0"/>
              </a:rPr>
              <a:t>ЕКСКУРСІЇ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uk-UA" sz="10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uk-UA" sz="10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uk-UA" sz="1000" b="1" dirty="0">
              <a:solidFill>
                <a:srgbClr val="254061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73400" cy="2139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4913" y="0"/>
            <a:ext cx="2859087" cy="2249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41" name="Rectangle 8"/>
          <p:cNvSpPr>
            <a:spLocks noChangeArrowheads="1"/>
          </p:cNvSpPr>
          <p:nvPr/>
        </p:nvSpPr>
        <p:spPr bwMode="auto">
          <a:xfrm>
            <a:off x="0" y="2060848"/>
            <a:ext cx="2960687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1400" b="1" dirty="0">
                <a:latin typeface="Times New Roman" pitchFamily="16" charset="0"/>
                <a:cs typeface="Times New Roman" pitchFamily="16" charset="0"/>
              </a:rPr>
              <a:t>Національний музей архітектури та побуту України с. </a:t>
            </a:r>
            <a:r>
              <a:rPr lang="uk-UA" sz="1400" b="1" dirty="0" err="1">
                <a:latin typeface="Times New Roman" pitchFamily="16" charset="0"/>
                <a:cs typeface="Times New Roman" pitchFamily="16" charset="0"/>
              </a:rPr>
              <a:t>Пирогово</a:t>
            </a:r>
            <a:endParaRPr lang="uk-UA" sz="1400" b="1" dirty="0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8443" name="Rectangle 10"/>
          <p:cNvSpPr>
            <a:spLocks noChangeArrowheads="1"/>
          </p:cNvSpPr>
          <p:nvPr/>
        </p:nvSpPr>
        <p:spPr bwMode="auto">
          <a:xfrm>
            <a:off x="6588224" y="2204864"/>
            <a:ext cx="22860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1400" b="1" dirty="0">
                <a:latin typeface="Times New Roman" pitchFamily="16" charset="0"/>
                <a:cs typeface="Times New Roman" pitchFamily="16" charset="0"/>
              </a:rPr>
              <a:t>Музеї м. Львова</a:t>
            </a:r>
          </a:p>
        </p:txBody>
      </p:sp>
      <p:sp>
        <p:nvSpPr>
          <p:cNvPr id="18444" name="Rectangle 11"/>
          <p:cNvSpPr>
            <a:spLocks noChangeArrowheads="1"/>
          </p:cNvSpPr>
          <p:nvPr/>
        </p:nvSpPr>
        <p:spPr bwMode="auto">
          <a:xfrm>
            <a:off x="251520" y="6309320"/>
            <a:ext cx="4787379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1400" b="1" dirty="0" smtClean="0">
                <a:latin typeface="Times New Roman" pitchFamily="16" charset="0"/>
                <a:cs typeface="Times New Roman" pitchFamily="16" charset="0"/>
              </a:rPr>
              <a:t>Музеї </a:t>
            </a:r>
            <a:r>
              <a:rPr lang="uk-UA" sz="1400" b="1" dirty="0" err="1" smtClean="0">
                <a:latin typeface="Times New Roman" pitchFamily="16" charset="0"/>
                <a:cs typeface="Times New Roman" pitchFamily="16" charset="0"/>
              </a:rPr>
              <a:t>Камянць-Подільського</a:t>
            </a:r>
            <a:r>
              <a:rPr lang="uk-UA" sz="1400" b="1" dirty="0" smtClean="0">
                <a:latin typeface="Times New Roman" pitchFamily="16" charset="0"/>
                <a:cs typeface="Times New Roman" pitchFamily="16" charset="0"/>
              </a:rPr>
              <a:t> та м. Хотина</a:t>
            </a:r>
            <a:endParaRPr lang="uk-UA" sz="1400" b="1" dirty="0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026" name="Picture 2" descr="G:\IMG_1200.jpg"/>
          <p:cNvPicPr>
            <a:picLocks noChangeAspect="1" noChangeArrowheads="1"/>
          </p:cNvPicPr>
          <p:nvPr/>
        </p:nvPicPr>
        <p:blipFill>
          <a:blip r:embed="rId6" cstate="print"/>
          <a:srcRect t="13055"/>
          <a:stretch>
            <a:fillRect/>
          </a:stretch>
        </p:blipFill>
        <p:spPr bwMode="auto">
          <a:xfrm>
            <a:off x="0" y="2420888"/>
            <a:ext cx="460016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G:\IMG_112г3.jpg"/>
          <p:cNvPicPr>
            <a:picLocks noChangeAspect="1" noChangeArrowheads="1"/>
          </p:cNvPicPr>
          <p:nvPr/>
        </p:nvPicPr>
        <p:blipFill>
          <a:blip r:embed="rId7" cstate="print"/>
          <a:srcRect t="35926" b="12309"/>
          <a:stretch>
            <a:fillRect/>
          </a:stretch>
        </p:blipFill>
        <p:spPr bwMode="auto">
          <a:xfrm>
            <a:off x="0" y="4653136"/>
            <a:ext cx="4940377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4355976" y="3284984"/>
            <a:ext cx="22860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1400" b="1" dirty="0" smtClean="0">
                <a:latin typeface="Times New Roman" pitchFamily="16" charset="0"/>
                <a:cs typeface="Times New Roman" pitchFamily="16" charset="0"/>
              </a:rPr>
              <a:t>Ботанічний сад </a:t>
            </a:r>
            <a:r>
              <a:rPr lang="uk-UA" sz="1400" b="1" dirty="0">
                <a:latin typeface="Times New Roman" pitchFamily="16" charset="0"/>
                <a:cs typeface="Times New Roman" pitchFamily="16" charset="0"/>
              </a:rPr>
              <a:t>м. </a:t>
            </a:r>
            <a:r>
              <a:rPr lang="uk-UA" sz="1400" b="1" dirty="0" smtClean="0">
                <a:latin typeface="Times New Roman" pitchFamily="16" charset="0"/>
                <a:cs typeface="Times New Roman" pitchFamily="16" charset="0"/>
              </a:rPr>
              <a:t>Києва</a:t>
            </a:r>
            <a:endParaRPr lang="uk-UA" sz="1400" b="1" dirty="0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3" name="Picture 3" descr="C:\Documents and Settings\Светлана\Рабочий стол\SAM_418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692696"/>
            <a:ext cx="3361556" cy="2524902"/>
          </a:xfrm>
          <a:prstGeom prst="rect">
            <a:avLst/>
          </a:prstGeom>
          <a:noFill/>
        </p:spPr>
      </p:pic>
      <p:pic>
        <p:nvPicPr>
          <p:cNvPr id="22529" name="Picture 1" descr="F:\Звіт кафедри\Чернігів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92080" y="3573015"/>
            <a:ext cx="3419872" cy="2278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5477327" y="6093296"/>
            <a:ext cx="19334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1600" b="1" dirty="0" smtClean="0">
                <a:latin typeface="Times New Roman" pitchFamily="16" charset="0"/>
                <a:cs typeface="Times New Roman" pitchFamily="16" charset="0"/>
              </a:rPr>
              <a:t>Музеї м. Чернігова</a:t>
            </a:r>
            <a:endParaRPr lang="uk-UA" sz="1600" b="1" dirty="0">
              <a:latin typeface="Times New Roman" pitchFamily="16" charset="0"/>
              <a:cs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31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3779912" y="476672"/>
            <a:ext cx="2376264" cy="1224136"/>
          </a:xfr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uk-UA" alt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Зустрічі з представниками </a:t>
            </a:r>
            <a:r>
              <a:rPr lang="uk-UA" alt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Громадської організації</a:t>
            </a:r>
          </a:p>
          <a:p>
            <a:pPr algn="ctr">
              <a:spcBef>
                <a:spcPct val="0"/>
              </a:spcBef>
              <a:defRPr/>
            </a:pPr>
            <a:r>
              <a:rPr lang="uk-UA" alt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 Взаємодія молоді ” </a:t>
            </a:r>
            <a:endParaRPr lang="uk-UA" altLang="uk-UA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0722" name="Picture 2" descr="C:\Documents and Settings\Светлана\Рабочий стол\IMG_49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1659" y="332656"/>
            <a:ext cx="3072341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3" name="Picture 3" descr="C:\Documents and Settings\Светлана\Рабочий стол\IMG_49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3284645" cy="2463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251520" y="2564904"/>
            <a:ext cx="3096344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Всеукраїнська мандрівна виставка «Кожен має право знати свої права»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проект Громадської організації “MART”, що була створена в рамках Всеукраїнської освітньої програми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“Розуміємо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права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людини”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 підтримки Міжнародного фонду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“Відродження”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ПРООН</a:t>
            </a:r>
            <a:endParaRPr kumimoji="0" lang="uk-UA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5" name="Picture 5" descr="C:\Documents and Settings\Светлана\Рабочий стол\DSC_0218-1024x6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2780928"/>
            <a:ext cx="3200872" cy="2131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6" name="Picture 6" descr="C:\Documents and Settings\Светлана\Рабочий стол\DSC_0242-1024x6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705819"/>
            <a:ext cx="3364632" cy="2152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E:\Герб Ліцею РГБ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5276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Светлана\Рабочий стол\IMG_87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4909728" cy="3273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Documents and Settings\Светлана\Рабочий стол\IMG_87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848877"/>
            <a:ext cx="4513684" cy="3009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C:\Documents and Settings\Светлана\Рабочий стол\IMG_87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556792"/>
            <a:ext cx="3721596" cy="2481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Documents and Settings\Светлана\Рабочий стол\IMG_87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025685"/>
            <a:ext cx="4248472" cy="2832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-21868"/>
            <a:ext cx="929178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altLang="uk-UA" sz="2800" b="1" dirty="0" smtClean="0">
                <a:latin typeface="Times New Roman" pitchFamily="18" charset="0"/>
                <a:cs typeface="Times New Roman" pitchFamily="18" charset="0"/>
              </a:rPr>
              <a:t>Міжрегіональна краєзнавчо-патріотична акція учнівської молоді «Ми - діти єдиної країни»</a:t>
            </a:r>
            <a:br>
              <a:rPr lang="uk-UA" altLang="uk-UA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altLang="uk-UA" sz="1800" b="1" dirty="0" smtClean="0">
                <a:latin typeface="Times New Roman" pitchFamily="18" charset="0"/>
                <a:cs typeface="Times New Roman" pitchFamily="18" charset="0"/>
              </a:rPr>
              <a:t>(Луганськ-Ніжин-Чернігів, 2016)</a:t>
            </a:r>
            <a:endParaRPr lang="ru-RU" altLang="uk-UA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E:\Герб Ліцею РГБ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9972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027003"/>
            <a:ext cx="889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 </a:t>
            </a:r>
            <a:r>
              <a:rPr lang="uk-UA" sz="24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uk-UA" sz="2000" b="1" dirty="0" smtClean="0">
                <a:latin typeface="Times New Roman" pitchFamily="16" charset="0"/>
                <a:cs typeface="Times New Roman" pitchFamily="16" charset="0"/>
              </a:rPr>
              <a:t>155 річниця перебування труни з прахом Тараса Шевченка 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b="1" dirty="0" smtClean="0">
                <a:latin typeface="Times New Roman" pitchFamily="16" charset="0"/>
                <a:cs typeface="Times New Roman" pitchFamily="16" charset="0"/>
              </a:rPr>
              <a:t>біля </a:t>
            </a:r>
            <a:r>
              <a:rPr lang="uk-UA" sz="2000" b="1" dirty="0" err="1" smtClean="0">
                <a:latin typeface="Times New Roman" pitchFamily="16" charset="0"/>
                <a:cs typeface="Times New Roman" pitchFamily="16" charset="0"/>
              </a:rPr>
              <a:t>Спасо-Преображенської</a:t>
            </a:r>
            <a:r>
              <a:rPr lang="uk-UA" sz="2000" b="1" dirty="0" smtClean="0">
                <a:latin typeface="Times New Roman" pitchFamily="16" charset="0"/>
                <a:cs typeface="Times New Roman" pitchFamily="16" charset="0"/>
              </a:rPr>
              <a:t> церкви</a:t>
            </a:r>
            <a:endParaRPr lang="uk-UA" sz="2000" b="1" dirty="0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026" name="Picture 2" descr="C:\Documents and Settings\Светлана\Рабочий стол\IMG_2629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980728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Светлана\Рабочий стол\IMG_2621_1.jpg"/>
          <p:cNvPicPr>
            <a:picLocks noChangeAspect="1" noChangeArrowheads="1"/>
          </p:cNvPicPr>
          <p:nvPr/>
        </p:nvPicPr>
        <p:blipFill>
          <a:blip r:embed="rId3" cstate="print"/>
          <a:srcRect b="21623"/>
          <a:stretch>
            <a:fillRect/>
          </a:stretch>
        </p:blipFill>
        <p:spPr bwMode="auto">
          <a:xfrm>
            <a:off x="4489033" y="3356992"/>
            <a:ext cx="4654967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Documents and Settings\Светлана\Рабочий стол\IMG_2612_1.jpg"/>
          <p:cNvPicPr>
            <a:picLocks noChangeAspect="1" noChangeArrowheads="1"/>
          </p:cNvPicPr>
          <p:nvPr/>
        </p:nvPicPr>
        <p:blipFill>
          <a:blip r:embed="rId4" cstate="print"/>
          <a:srcRect b="21623"/>
          <a:stretch>
            <a:fillRect/>
          </a:stretch>
        </p:blipFill>
        <p:spPr bwMode="auto">
          <a:xfrm>
            <a:off x="0" y="3356992"/>
            <a:ext cx="453246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E:\Герб Ліцею РГ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51520" y="188640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rgbClr val="254061"/>
                </a:solidFill>
                <a:latin typeface="Times New Roman" pitchFamily="16" charset="0"/>
                <a:cs typeface="Times New Roman" pitchFamily="16" charset="0"/>
              </a:rPr>
              <a:t> </a:t>
            </a:r>
            <a:r>
              <a:rPr lang="uk-UA" sz="2400" b="1" dirty="0" smtClean="0">
                <a:latin typeface="Times New Roman" pitchFamily="16" charset="0"/>
                <a:cs typeface="Times New Roman" pitchFamily="16" charset="0"/>
              </a:rPr>
              <a:t>ХУДОЖНЬО-ПРОСВІТНИЦЬКА АКЦІЯ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400" b="1" dirty="0" smtClean="0">
                <a:latin typeface="Times New Roman" pitchFamily="16" charset="0"/>
                <a:cs typeface="Times New Roman" pitchFamily="16" charset="0"/>
              </a:rPr>
              <a:t>“ОСТАННІЙ ШЛЯХ КОБЗАРЯ”</a:t>
            </a:r>
            <a:endParaRPr lang="uk-UA" sz="2400" b="1" dirty="0">
              <a:latin typeface="Times New Roman" pitchFamily="16" charset="0"/>
              <a:cs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553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50401_141657.jpg"/>
          <p:cNvPicPr>
            <a:picLocks noChangeAspect="1"/>
          </p:cNvPicPr>
          <p:nvPr/>
        </p:nvPicPr>
        <p:blipFill>
          <a:blip r:embed="rId2" cstate="print"/>
          <a:srcRect l="8878" t="16773" b="4394"/>
          <a:stretch>
            <a:fillRect/>
          </a:stretch>
        </p:blipFill>
        <p:spPr>
          <a:xfrm>
            <a:off x="4788024" y="764704"/>
            <a:ext cx="2956311" cy="33843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59632" y="18864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400" b="1" dirty="0" smtClean="0">
                <a:latin typeface="Times New Roman" pitchFamily="16" charset="0"/>
                <a:cs typeface="Times New Roman" pitchFamily="16" charset="0"/>
              </a:rPr>
              <a:t>Я –  ПАТРІОТ</a:t>
            </a:r>
            <a:endParaRPr lang="ru-RU" sz="2400" b="1" dirty="0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5" name="Рисунок 4" descr="IMG_20150402_140705.jpg"/>
          <p:cNvPicPr>
            <a:picLocks noChangeAspect="1"/>
          </p:cNvPicPr>
          <p:nvPr/>
        </p:nvPicPr>
        <p:blipFill>
          <a:blip r:embed="rId3" cstate="print"/>
          <a:srcRect r="15717"/>
          <a:stretch>
            <a:fillRect/>
          </a:stretch>
        </p:blipFill>
        <p:spPr>
          <a:xfrm>
            <a:off x="1619672" y="980728"/>
            <a:ext cx="2680238" cy="3993534"/>
          </a:xfrm>
          <a:prstGeom prst="rect">
            <a:avLst/>
          </a:prstGeom>
        </p:spPr>
      </p:pic>
      <p:pic>
        <p:nvPicPr>
          <p:cNvPr id="6" name="Рисунок 5" descr="IMG_20150401_141333.jpg"/>
          <p:cNvPicPr>
            <a:picLocks noChangeAspect="1"/>
          </p:cNvPicPr>
          <p:nvPr/>
        </p:nvPicPr>
        <p:blipFill>
          <a:blip r:embed="rId4" cstate="print"/>
          <a:srcRect t="19254"/>
          <a:stretch>
            <a:fillRect/>
          </a:stretch>
        </p:blipFill>
        <p:spPr>
          <a:xfrm>
            <a:off x="395536" y="3501008"/>
            <a:ext cx="2465800" cy="3356992"/>
          </a:xfrm>
          <a:prstGeom prst="rect">
            <a:avLst/>
          </a:prstGeom>
        </p:spPr>
      </p:pic>
      <p:pic>
        <p:nvPicPr>
          <p:cNvPr id="7" name="Picture 2" descr="E:\Герб Ліцею РГ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Cліпак\ЗВІТИ\DSC_53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3861048"/>
            <a:ext cx="3981594" cy="26396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6045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" y="332656"/>
            <a:ext cx="9147313" cy="571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2872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8864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400" b="1" dirty="0" smtClean="0">
                <a:latin typeface="Times New Roman" pitchFamily="16" charset="0"/>
                <a:cs typeface="Times New Roman" pitchFamily="16" charset="0"/>
              </a:rPr>
              <a:t>НАВЧАЛЬНО-ПОЛЬОВІ ЗБОРИ</a:t>
            </a:r>
            <a:endParaRPr lang="ru-RU" sz="2400" b="1" dirty="0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7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E:\польові збори\Збори 2016\Збори день 3\DSC_5536.JPG"/>
          <p:cNvPicPr>
            <a:picLocks noChangeAspect="1" noChangeArrowheads="1"/>
          </p:cNvPicPr>
          <p:nvPr/>
        </p:nvPicPr>
        <p:blipFill>
          <a:blip r:embed="rId3" cstate="print"/>
          <a:srcRect l="53401" t="22111"/>
          <a:stretch>
            <a:fillRect/>
          </a:stretch>
        </p:blipFill>
        <p:spPr bwMode="auto">
          <a:xfrm>
            <a:off x="5652120" y="908720"/>
            <a:ext cx="3204642" cy="3551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E:\польові збори\Збори 2016\Збори день 2\DSC_5523.JPG"/>
          <p:cNvPicPr>
            <a:picLocks noChangeAspect="1" noChangeArrowheads="1"/>
          </p:cNvPicPr>
          <p:nvPr/>
        </p:nvPicPr>
        <p:blipFill>
          <a:blip r:embed="rId4" cstate="print"/>
          <a:srcRect b="26310"/>
          <a:stretch>
            <a:fillRect/>
          </a:stretch>
        </p:blipFill>
        <p:spPr bwMode="auto">
          <a:xfrm>
            <a:off x="0" y="3498230"/>
            <a:ext cx="6877050" cy="3359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E:\польові збори\Навчально_польові_збори_2016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908720"/>
            <a:ext cx="4524662" cy="2999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5984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296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825" y="5700218"/>
            <a:ext cx="892175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086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uk-UA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Науково-методична тема ліцею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2009-2014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Формування життєвих </a:t>
            </a:r>
            <a:r>
              <a:rPr lang="uk-UA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компетентностей</a:t>
            </a:r>
            <a:r>
              <a:rPr lang="uk-UA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учнів в умовах </a:t>
            </a:r>
            <a:r>
              <a:rPr lang="uk-UA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особистісно</a:t>
            </a:r>
            <a:r>
              <a:rPr lang="uk-UA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зорієнтованого навчання та виховання в ліцеї</a:t>
            </a:r>
            <a:r>
              <a:rPr lang="uk-UA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uk-UA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24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07504" y="1124744"/>
            <a:ext cx="8856984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uk-UA" sz="1800" b="1" i="1" dirty="0" smtClean="0">
                <a:latin typeface="Times New Roman" pitchFamily="18" charset="0"/>
                <a:cs typeface="Times New Roman" pitchFamily="18" charset="0"/>
              </a:rPr>
              <a:t>семінар тренінг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практичних психологів та класних керівників старших класів м. Ніжина та Ніжинського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р.н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. «Любов як основа Ґендерної гармонії»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(жовтень 2009 р.);</a:t>
            </a:r>
            <a:endParaRPr lang="uk-UA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1800" b="1" i="1" dirty="0" smtClean="0">
                <a:latin typeface="Times New Roman" pitchFamily="18" charset="0"/>
                <a:cs typeface="Times New Roman" pitchFamily="18" charset="0"/>
              </a:rPr>
              <a:t>практичний семінар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Формування життєвих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компетентностей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старшокласників на уроках української мови шляхом застосування інтерактивних технологій навчання» для учителів української мови Ніжинського р-н та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м.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Ніжина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(лютий 2010 р.);</a:t>
            </a:r>
            <a:endParaRPr lang="uk-UA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1800" b="1" i="1" dirty="0" smtClean="0">
                <a:latin typeface="Times New Roman" pitchFamily="18" charset="0"/>
                <a:cs typeface="Times New Roman" pitchFamily="18" charset="0"/>
              </a:rPr>
              <a:t>практичний семінар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Упровадження стратегій критичного мислення для розвитку мовних та мовленнєвих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компетентностей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учнів та створення ситуації успіху на уроках англійської мови» для учителів Чернігівської області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(квітень, 2011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.); </a:t>
            </a:r>
          </a:p>
          <a:p>
            <a:pPr marL="0" indent="0" algn="just">
              <a:buNone/>
            </a:pPr>
            <a:r>
              <a:rPr lang="uk-UA" sz="1800" b="1" i="1" dirty="0" smtClean="0">
                <a:latin typeface="Times New Roman" pitchFamily="18" charset="0"/>
                <a:cs typeface="Times New Roman" pitchFamily="18" charset="0"/>
              </a:rPr>
              <a:t>практичний семінар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учителів англійської та німецької мови Чернігівщини на тему: «Впровадження інноваційних технологій у процес навчання іноземним мовам учнів старшої школи»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(лютий 2013 р.);</a:t>
            </a:r>
          </a:p>
          <a:p>
            <a:pPr marL="0" indent="0" algn="just">
              <a:buNone/>
            </a:pPr>
            <a:r>
              <a:rPr lang="uk-UA" sz="1800" b="1" i="1" dirty="0" smtClean="0">
                <a:latin typeface="Times New Roman" pitchFamily="18" charset="0"/>
                <a:cs typeface="Times New Roman" pitchFamily="18" charset="0"/>
              </a:rPr>
              <a:t>науково-практична конференція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життєвих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компетентностей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умовах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особистісно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зорієнтованого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ліцеї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» (березень 2014 р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.);</a:t>
            </a:r>
            <a:endParaRPr lang="uk-UA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b="1" i="1" dirty="0" err="1" smtClean="0">
                <a:latin typeface="Times New Roman" pitchFamily="18" charset="0"/>
                <a:cs typeface="Times New Roman" pitchFamily="18" charset="0"/>
              </a:rPr>
              <a:t>Міжнародна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 smtClean="0">
                <a:latin typeface="Times New Roman" pitchFamily="18" charset="0"/>
                <a:cs typeface="Times New Roman" pitchFamily="18" charset="0"/>
              </a:rPr>
              <a:t>виставка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800" b="1" i="1" dirty="0" err="1" smtClean="0">
                <a:latin typeface="Times New Roman" pitchFamily="18" charset="0"/>
                <a:cs typeface="Times New Roman" pitchFamily="18" charset="0"/>
              </a:rPr>
              <a:t>Сучасні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 smtClean="0">
                <a:latin typeface="Times New Roman" pitchFamily="18" charset="0"/>
                <a:cs typeface="Times New Roman" pitchFamily="18" charset="0"/>
              </a:rPr>
              <a:t>заклади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 smtClean="0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 algn="just">
              <a:buNone/>
            </a:pP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конкурсна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робота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Інновації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підвищенні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професійної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компетентності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педагога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ліцею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– Золота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медаль (2015 р.);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конкурсна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робота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Компетентнісний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підхід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– основа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якості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змісту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навчально-виховного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ліцеї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Срібна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медаль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(2017 р.);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13" y="5709931"/>
            <a:ext cx="89058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200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115616" y="188640"/>
            <a:ext cx="7704856" cy="1224136"/>
          </a:xfrm>
        </p:spPr>
        <p:txBody>
          <a:bodyPr>
            <a:normAutofit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uk-UA" altLang="uk-UA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ЛІЦЕЙСЬКЕ НАУКОВЕ ТОВАРИСТВО “ІНТЕЛЕКТУАЛ”</a:t>
            </a:r>
          </a:p>
          <a:p>
            <a:pPr algn="ctr">
              <a:spcBef>
                <a:spcPct val="0"/>
              </a:spcBef>
              <a:defRPr/>
            </a:pPr>
            <a:r>
              <a:rPr lang="uk-UA" alt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(33 дипломи – 2016, 2017, 2018)</a:t>
            </a:r>
            <a:endParaRPr lang="uk-UA" altLang="uk-UA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3794" name="Picture 2" descr="C:\Documents and Settings\Светлана\Рабочий стол\DSC_1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80728"/>
            <a:ext cx="1959347" cy="2955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5" name="Picture 3" descr="C:\Documents and Settings\Светлана\Рабочий стол\DSC_10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938720"/>
            <a:ext cx="3390922" cy="2238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7" name="Picture 5" descr="C:\Documents and Settings\Светлана\Рабочий стол\DSC_10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9155" y="1267264"/>
            <a:ext cx="3709503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C:\Documents and Settings\Светлана\Рабочий стол\DSC_10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908720"/>
            <a:ext cx="1816782" cy="275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E:\Герб Ліцею РГБ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l="27794" t="23320" r="10331" b="14689"/>
          <a:stretch/>
        </p:blipFill>
        <p:spPr>
          <a:xfrm>
            <a:off x="92365" y="3746368"/>
            <a:ext cx="5219765" cy="2940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221" y="1628800"/>
            <a:ext cx="8712968" cy="1143000"/>
          </a:xfrm>
        </p:spPr>
        <p:txBody>
          <a:bodyPr/>
          <a:lstStyle/>
          <a:p>
            <a:pPr algn="l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Державна цільова соціальна програма «Молодь України» на 2016-2020 роки» (постанова Кабінету Міністрів України від 18.02.2016 № 148); </a:t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Обласна Програма «Молодь Чернігівщини» на 2016-2020 роки (рішення Чернігівської обласної ради від 29.03.2016 № 9-4/VII);</a:t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 Регіонального  конкурсу учнівської творчості «Славні нащадки Тараса» (протоколи НМР ліцею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15.02.2007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16.01.2017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996952"/>
            <a:ext cx="5544616" cy="367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13" y="5709931"/>
            <a:ext cx="89058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7"/>
          <p:cNvSpPr/>
          <p:nvPr/>
        </p:nvSpPr>
        <p:spPr>
          <a:xfrm>
            <a:off x="899592" y="188640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uk-UA" sz="2400" b="1" dirty="0" smtClean="0">
                <a:latin typeface="Times New Roman" pitchFamily="18" charset="0"/>
                <a:cs typeface="Times New Roman" pitchFamily="18" charset="0"/>
              </a:rPr>
              <a:t>Регіональний конкурс учнівської творчості “СЛАВНІ НАЩАДКИ ТАРАСА” </a:t>
            </a:r>
            <a:r>
              <a:rPr lang="uk-UA" altLang="uk-UA" sz="2000" dirty="0" smtClean="0">
                <a:latin typeface="Times New Roman" pitchFamily="18" charset="0"/>
                <a:cs typeface="Times New Roman" pitchFamily="18" charset="0"/>
              </a:rPr>
              <a:t>(із 2006 р.)</a:t>
            </a:r>
            <a:endParaRPr lang="ru-RU" altLang="uk-UA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237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88640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uk-UA" sz="2400" b="1" dirty="0" smtClean="0">
                <a:latin typeface="Times New Roman" pitchFamily="18" charset="0"/>
                <a:cs typeface="Times New Roman" pitchFamily="18" charset="0"/>
              </a:rPr>
              <a:t>Регіональний конкурс учнівської творчості “СЛАВНІ НАЩАДКИ ТАРАСА”</a:t>
            </a:r>
            <a:endParaRPr lang="ru-RU" alt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C:\Documents and Settings\Светлана\Рабочий стол\IMG_29911003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844824"/>
            <a:ext cx="3332949" cy="2498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 descr="C:\Documents and Settings\Светлана\Рабочий стол\75b0215580a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63533" y="0"/>
            <a:ext cx="2280467" cy="3056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2" name="Picture 10" descr="C:\Documents and Settings\Светлана\Рабочий стол\91e914c66f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209595"/>
            <a:ext cx="2736304" cy="3648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C:\Documents and Settings\Светлана\Рабочий стол\IMG_3009100316.jpg"/>
          <p:cNvPicPr>
            <a:picLocks noChangeAspect="1" noChangeArrowheads="1"/>
          </p:cNvPicPr>
          <p:nvPr/>
        </p:nvPicPr>
        <p:blipFill>
          <a:blip r:embed="rId6" cstate="print"/>
          <a:srcRect b="12615"/>
          <a:stretch>
            <a:fillRect/>
          </a:stretch>
        </p:blipFill>
        <p:spPr bwMode="auto">
          <a:xfrm>
            <a:off x="3635896" y="3928391"/>
            <a:ext cx="4472138" cy="2929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3" name="Picture 11" descr="C:\Documents and Settings\Светлана\Рабочий стол\e84a5fdcc0db (1).jpg"/>
          <p:cNvPicPr>
            <a:picLocks noChangeAspect="1" noChangeArrowheads="1"/>
          </p:cNvPicPr>
          <p:nvPr/>
        </p:nvPicPr>
        <p:blipFill>
          <a:blip r:embed="rId7" cstate="print"/>
          <a:srcRect b="22818"/>
          <a:stretch>
            <a:fillRect/>
          </a:stretch>
        </p:blipFill>
        <p:spPr bwMode="auto">
          <a:xfrm>
            <a:off x="0" y="1196752"/>
            <a:ext cx="4532923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752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uk-UA" altLang="uk-UA" sz="28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ВІДКРИТІ ЗАНЯТТЯ СПЕЦКУРСУ “ДЕБАТИ”</a:t>
            </a:r>
            <a:r>
              <a:rPr lang="ru-RU" altLang="uk-UA" sz="28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uk-UA" sz="2800" b="1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uk-UA" altLang="uk-UA" sz="2800" b="1" dirty="0" smtClean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Documents and Settings\Светлана\Рабочий стол\DSC_2048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5115123" cy="2890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Documents and Settings\Светлана\Рабочий стол\DSC09546.jpg"/>
          <p:cNvPicPr>
            <a:picLocks noChangeAspect="1" noChangeArrowheads="1"/>
          </p:cNvPicPr>
          <p:nvPr/>
        </p:nvPicPr>
        <p:blipFill>
          <a:blip r:embed="rId4" cstate="print"/>
          <a:srcRect b="25401"/>
          <a:stretch>
            <a:fillRect/>
          </a:stretch>
        </p:blipFill>
        <p:spPr bwMode="auto">
          <a:xfrm>
            <a:off x="3059832" y="3717032"/>
            <a:ext cx="514806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473401" y="1196752"/>
            <a:ext cx="325534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презентація </a:t>
            </a:r>
            <a:r>
              <a:rPr lang="uk-UA" altLang="uk-UA" sz="2800" b="1" dirty="0">
                <a:latin typeface="Times New Roman" pitchFamily="18" charset="0"/>
                <a:ea typeface="+mj-ea"/>
                <a:cs typeface="Times New Roman" pitchFamily="18" charset="0"/>
              </a:rPr>
              <a:t>навчального </a:t>
            </a:r>
            <a:r>
              <a:rPr lang="uk-UA" altLang="uk-UA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проекту на соціальну тему</a:t>
            </a:r>
            <a:br>
              <a:rPr lang="uk-UA" altLang="uk-UA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4581128"/>
            <a:ext cx="25922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altLang="uk-UA" sz="2800" b="1" dirty="0" smtClean="0">
                <a:latin typeface="Times New Roman" pitchFamily="18" charset="0"/>
                <a:cs typeface="Times New Roman" pitchFamily="18" charset="0"/>
              </a:rPr>
              <a:t>“ ЗМІ – стимулятор прогресу! ”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2978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Навчально-виховні проекти на 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соціальні теми</a:t>
            </a:r>
          </a:p>
        </p:txBody>
      </p:sp>
      <p:sp>
        <p:nvSpPr>
          <p:cNvPr id="174083" name="Text Box 2"/>
          <p:cNvSpPr txBox="1">
            <a:spLocks noChangeArrowheads="1"/>
          </p:cNvSpPr>
          <p:nvPr/>
        </p:nvSpPr>
        <p:spPr bwMode="auto">
          <a:xfrm>
            <a:off x="329605" y="846138"/>
            <a:ext cx="4515445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36550" indent="-336550">
              <a:spcBef>
                <a:spcPts val="700"/>
              </a:spcBef>
              <a:buClr>
                <a:srgbClr val="002060"/>
              </a:buClr>
              <a:buFont typeface="Wingdings" pitchFamily="2" charset="2"/>
              <a:buChar char="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uk-UA" altLang="uk-UA" sz="2800" b="1" dirty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Подаруй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зірку добра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кожному</a:t>
            </a:r>
            <a:r>
              <a:rPr lang="uk-UA" altLang="uk-UA" sz="2800" b="1" dirty="0">
                <a:latin typeface="Times New Roman" pitchFamily="18" charset="0"/>
                <a:cs typeface="Times New Roman" pitchFamily="18" charset="0"/>
              </a:rPr>
              <a:t> ”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  <a:p>
            <a:pPr marL="336550" indent="-336550">
              <a:spcBef>
                <a:spcPts val="700"/>
              </a:spcBef>
              <a:buClr>
                <a:srgbClr val="002060"/>
              </a:buClr>
              <a:buFont typeface="Wingdings" pitchFamily="2" charset="2"/>
              <a:buChar char="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uk-UA" altLang="uk-UA" sz="2800" b="1" dirty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Чужих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дітей не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буває</a:t>
            </a:r>
            <a:r>
              <a:rPr lang="uk-UA" altLang="uk-UA" sz="2800" b="1" dirty="0">
                <a:latin typeface="Times New Roman" pitchFamily="18" charset="0"/>
                <a:cs typeface="Times New Roman" pitchFamily="18" charset="0"/>
              </a:rPr>
              <a:t> ”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  <a:p>
            <a:pPr marL="336550" indent="-336550">
              <a:spcBef>
                <a:spcPts val="700"/>
              </a:spcBef>
              <a:buClr>
                <a:srgbClr val="002060"/>
              </a:buClr>
              <a:buFont typeface="Wingdings" pitchFamily="2" charset="2"/>
              <a:buChar char="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uk-UA" altLang="uk-UA" sz="2800" b="1" dirty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Від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серця до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серця</a:t>
            </a:r>
            <a:r>
              <a:rPr lang="uk-UA" altLang="uk-UA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uk-UA" sz="2800" b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336550" indent="-336550">
              <a:spcBef>
                <a:spcPts val="700"/>
              </a:spcBef>
              <a:buClr>
                <a:srgbClr val="002060"/>
              </a:buClr>
              <a:buFont typeface="Wingdings" pitchFamily="2" charset="2"/>
              <a:buChar char="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uk-UA" sz="2800" b="1" dirty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Нова українська школа очима ліцеїстів</a:t>
            </a:r>
            <a:r>
              <a:rPr lang="uk-UA" altLang="uk-UA" sz="2800" b="1" dirty="0">
                <a:latin typeface="Times New Roman" pitchFamily="18" charset="0"/>
                <a:cs typeface="Times New Roman" pitchFamily="18" charset="0"/>
              </a:rPr>
              <a:t> ”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08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016" y="1124744"/>
            <a:ext cx="4298950" cy="249271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08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08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0917" y="3786547"/>
            <a:ext cx="4245099" cy="28552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087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19201" y="3717032"/>
            <a:ext cx="3602038" cy="24140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0945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457200" y="428625"/>
            <a:ext cx="8229600" cy="785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3200" b="1" dirty="0">
                <a:latin typeface="Times New Roman" pitchFamily="16" charset="0"/>
                <a:cs typeface="Times New Roman" pitchFamily="16" charset="0"/>
              </a:rPr>
              <a:t>ГУРТКИ</a:t>
            </a: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5940152" y="3284984"/>
            <a:ext cx="3000375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dirty="0">
                <a:solidFill>
                  <a:srgbClr val="1A1100"/>
                </a:solidFill>
                <a:latin typeface="Georgia" pitchFamily="16" charset="0"/>
              </a:rPr>
              <a:t> </a:t>
            </a:r>
            <a:r>
              <a:rPr lang="uk-UA" sz="2000" dirty="0">
                <a:latin typeface="Times New Roman" pitchFamily="16" charset="0"/>
                <a:cs typeface="Times New Roman" pitchFamily="16" charset="0"/>
              </a:rPr>
              <a:t>«Чарівна бісеринка»</a:t>
            </a:r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449263" y="3286125"/>
            <a:ext cx="3000375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dirty="0">
                <a:solidFill>
                  <a:srgbClr val="1A1100"/>
                </a:solidFill>
                <a:latin typeface="Georgia" pitchFamily="16" charset="0"/>
              </a:rPr>
              <a:t> </a:t>
            </a:r>
            <a:r>
              <a:rPr lang="uk-UA" sz="2000" dirty="0">
                <a:latin typeface="Georgia" pitchFamily="16" charset="0"/>
              </a:rPr>
              <a:t>«</a:t>
            </a:r>
            <a:r>
              <a:rPr lang="uk-UA" sz="2000" dirty="0">
                <a:latin typeface="Times New Roman" pitchFamily="16" charset="0"/>
                <a:cs typeface="Times New Roman" pitchFamily="16" charset="0"/>
              </a:rPr>
              <a:t>Хорового співу»</a:t>
            </a:r>
          </a:p>
        </p:txBody>
      </p:sp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213" y="987425"/>
            <a:ext cx="3457575" cy="2084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3203848" y="4869160"/>
            <a:ext cx="3000375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dirty="0">
                <a:solidFill>
                  <a:srgbClr val="1A1100"/>
                </a:solidFill>
                <a:latin typeface="Georgia" pitchFamily="16" charset="0"/>
              </a:rPr>
              <a:t> </a:t>
            </a:r>
            <a:r>
              <a:rPr lang="uk-UA" sz="2000" dirty="0" smtClean="0">
                <a:latin typeface="Georgia" pitchFamily="16" charset="0"/>
              </a:rPr>
              <a:t>«</a:t>
            </a:r>
            <a:r>
              <a:rPr lang="uk-UA" sz="2000" dirty="0" smtClean="0">
                <a:latin typeface="Times New Roman" pitchFamily="16" charset="0"/>
                <a:cs typeface="Times New Roman" pitchFamily="16" charset="0"/>
              </a:rPr>
              <a:t>Фольклорний»</a:t>
            </a:r>
            <a:endParaRPr lang="uk-UA" sz="2000" dirty="0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23560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132856"/>
            <a:ext cx="2559050" cy="2493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561" name="Text Box 8"/>
          <p:cNvSpPr txBox="1">
            <a:spLocks noChangeArrowheads="1"/>
          </p:cNvSpPr>
          <p:nvPr/>
        </p:nvSpPr>
        <p:spPr bwMode="auto">
          <a:xfrm>
            <a:off x="5460057" y="6198889"/>
            <a:ext cx="3000375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dirty="0">
                <a:solidFill>
                  <a:srgbClr val="1A1100"/>
                </a:solidFill>
                <a:latin typeface="Georgia" pitchFamily="16" charset="0"/>
              </a:rPr>
              <a:t> </a:t>
            </a:r>
            <a:r>
              <a:rPr lang="uk-UA" sz="2000" dirty="0">
                <a:latin typeface="Georgia" pitchFamily="16" charset="0"/>
              </a:rPr>
              <a:t>«</a:t>
            </a:r>
            <a:r>
              <a:rPr lang="uk-UA" sz="2000" dirty="0">
                <a:latin typeface="Times New Roman" pitchFamily="16" charset="0"/>
                <a:cs typeface="Times New Roman" pitchFamily="16" charset="0"/>
              </a:rPr>
              <a:t>Що? Де? Коли?»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15616" y="6093296"/>
            <a:ext cx="3000375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dirty="0">
                <a:solidFill>
                  <a:srgbClr val="1A1100"/>
                </a:solidFill>
                <a:latin typeface="Georgia" pitchFamily="16" charset="0"/>
              </a:rPr>
              <a:t> </a:t>
            </a:r>
            <a:r>
              <a:rPr lang="uk-UA" sz="2000" dirty="0" smtClean="0">
                <a:latin typeface="Georgia" pitchFamily="16" charset="0"/>
              </a:rPr>
              <a:t>«Х</a:t>
            </a:r>
            <a:r>
              <a:rPr lang="uk-UA" sz="2000" dirty="0" smtClean="0">
                <a:latin typeface="Times New Roman" pitchFamily="16" charset="0"/>
                <a:cs typeface="Times New Roman" pitchFamily="16" charset="0"/>
              </a:rPr>
              <a:t>ореографія»</a:t>
            </a:r>
            <a:endParaRPr lang="uk-UA" sz="2000" dirty="0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5122" name="Picture 2" descr="C:\Users\Анатолій\Desktop\СВЄТА\IMG_56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122" y="3896861"/>
            <a:ext cx="3168922" cy="2112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Герб Ліцею РГБ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3673" y="5707843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 descr="G:\сайт\IMG_679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3933056"/>
            <a:ext cx="3060340" cy="2040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Documents and Settings\Светлана\Рабочий стол\DSC_169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1052736"/>
            <a:ext cx="3240360" cy="2147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5947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5004048" y="5157192"/>
            <a:ext cx="3000375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uk-UA" sz="2000" dirty="0">
                <a:solidFill>
                  <a:srgbClr val="1A1100"/>
                </a:solidFill>
                <a:latin typeface="Georgia" pitchFamily="16" charset="0"/>
              </a:rPr>
              <a:t> </a:t>
            </a:r>
            <a:r>
              <a:rPr lang="uk-UA" sz="2000" dirty="0" smtClean="0">
                <a:latin typeface="Georgia" pitchFamily="16" charset="0"/>
              </a:rPr>
              <a:t>«Т</a:t>
            </a:r>
            <a:r>
              <a:rPr lang="uk-UA" sz="2000" dirty="0" smtClean="0">
                <a:latin typeface="Times New Roman" pitchFamily="16" charset="0"/>
                <a:cs typeface="Times New Roman" pitchFamily="16" charset="0"/>
              </a:rPr>
              <a:t>еатральний»</a:t>
            </a:r>
            <a:endParaRPr lang="uk-UA" sz="2000" dirty="0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4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Светлана\Рабочий стол\k_gSIQCAcA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628800"/>
            <a:ext cx="4631160" cy="3075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Documents and Settings\Светлана\Рабочий стол\OAllrF4M36E.jpg"/>
          <p:cNvPicPr>
            <a:picLocks noChangeAspect="1" noChangeArrowheads="1"/>
          </p:cNvPicPr>
          <p:nvPr/>
        </p:nvPicPr>
        <p:blipFill>
          <a:blip r:embed="rId5" cstate="print"/>
          <a:srcRect r="11126"/>
          <a:stretch>
            <a:fillRect/>
          </a:stretch>
        </p:blipFill>
        <p:spPr bwMode="auto">
          <a:xfrm>
            <a:off x="251520" y="188640"/>
            <a:ext cx="3923928" cy="2931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Светлана\Рабочий стол\S3br_Z_6PAc.jpg"/>
          <p:cNvPicPr>
            <a:picLocks noChangeAspect="1" noChangeArrowheads="1"/>
          </p:cNvPicPr>
          <p:nvPr/>
        </p:nvPicPr>
        <p:blipFill>
          <a:blip r:embed="rId6" cstate="print"/>
          <a:srcRect r="11721"/>
          <a:stretch>
            <a:fillRect/>
          </a:stretch>
        </p:blipFill>
        <p:spPr bwMode="auto">
          <a:xfrm>
            <a:off x="0" y="3284984"/>
            <a:ext cx="421196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9994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10" y="332656"/>
            <a:ext cx="9166110" cy="5728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5729046"/>
            <a:ext cx="892175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119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ПРОФОРІЄНТАЦІЙНА РОБОТА</a:t>
            </a:r>
            <a:endParaRPr lang="uk-UA" sz="3200" b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8312" y="1340768"/>
            <a:ext cx="8229600" cy="4525963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зустрічі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з випускниками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ліцею;</a:t>
            </a:r>
          </a:p>
          <a:p>
            <a:pPr algn="just">
              <a:lnSpc>
                <a:spcPct val="150000"/>
              </a:lnSpc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зустрічі представниками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різних професій та навчальних закладів: доцентом </a:t>
            </a:r>
            <a:r>
              <a:rPr lang="uk-UA" sz="1600" dirty="0" err="1">
                <a:latin typeface="Times New Roman" pitchFamily="18" charset="0"/>
                <a:cs typeface="Times New Roman" pitchFamily="18" charset="0"/>
              </a:rPr>
              <a:t>Гаріком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Михайловичем Чирвою; професором філософії Павлом </a:t>
            </a:r>
            <a:r>
              <a:rPr lang="uk-UA" sz="1600" dirty="0" err="1">
                <a:latin typeface="Times New Roman" pitchFamily="18" charset="0"/>
                <a:cs typeface="Times New Roman" pitchFamily="18" charset="0"/>
              </a:rPr>
              <a:t>Скшідлевським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та доктором педагогіки Галиною </a:t>
            </a:r>
            <a:r>
              <a:rPr lang="uk-UA" sz="1600" dirty="0" err="1">
                <a:latin typeface="Times New Roman" pitchFamily="18" charset="0"/>
                <a:cs typeface="Times New Roman" pitchFamily="18" charset="0"/>
              </a:rPr>
              <a:t>Бейгер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, викладачами Державної вищої школи у </a:t>
            </a:r>
            <a:r>
              <a:rPr lang="uk-UA" sz="1600" dirty="0" err="1">
                <a:latin typeface="Times New Roman" pitchFamily="18" charset="0"/>
                <a:cs typeface="Times New Roman" pitchFamily="18" charset="0"/>
              </a:rPr>
              <a:t>Хелмі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(Польща); магістром політології Краківського педагогічного університету </a:t>
            </a:r>
            <a:r>
              <a:rPr lang="uk-UA" sz="1600" dirty="0" err="1">
                <a:latin typeface="Times New Roman" pitchFamily="18" charset="0"/>
                <a:cs typeface="Times New Roman" pitchFamily="18" charset="0"/>
              </a:rPr>
              <a:t>Матеушем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err="1">
                <a:latin typeface="Times New Roman" pitchFamily="18" charset="0"/>
                <a:cs typeface="Times New Roman" pitchFamily="18" charset="0"/>
              </a:rPr>
              <a:t>Камьонка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(Польща); Юлією </a:t>
            </a:r>
            <a:r>
              <a:rPr lang="uk-UA" sz="1600" dirty="0" err="1">
                <a:latin typeface="Times New Roman" pitchFamily="18" charset="0"/>
                <a:cs typeface="Times New Roman" pitchFamily="18" charset="0"/>
              </a:rPr>
              <a:t>Безвехою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, кандидатом наук Інституту трансформації суспільства «Європейська освіта в Польщі, Словаччині та Чехії», представниками Українського державного університету залізничного транспорту, Київського національного університету біоресурсів і природокористування України, Академії державної пенітенціарної служби, Ніжинського державного університету імені Миколи Гоголя, Харківського та Київського національних університетів внутрішніх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справ; </a:t>
            </a:r>
          </a:p>
          <a:p>
            <a:pPr algn="just">
              <a:lnSpc>
                <a:spcPct val="150000"/>
              </a:lnSpc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учні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ліцею відвідали Київський національний інститут культури і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мистецтва</a:t>
            </a:r>
            <a:endParaRPr lang="uk-UA" dirty="0"/>
          </a:p>
        </p:txBody>
      </p:sp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5998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4010"/>
            <a:ext cx="9143999" cy="57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8895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568952" cy="836712"/>
          </a:xfrm>
        </p:spPr>
        <p:txBody>
          <a:bodyPr/>
          <a:lstStyle/>
          <a:p>
            <a:r>
              <a:rPr lang="uk-UA" sz="3200" b="1" dirty="0" smtClean="0">
                <a:latin typeface="Times New Roman" pitchFamily="16" charset="0"/>
                <a:ea typeface="+mn-ea"/>
                <a:cs typeface="Times New Roman" pitchFamily="16" charset="0"/>
              </a:rPr>
              <a:t>Співпраця із благодійним фондом “ </a:t>
            </a:r>
            <a:r>
              <a:rPr lang="uk-UA" sz="3200" b="1" dirty="0" err="1" smtClean="0">
                <a:latin typeface="Times New Roman" pitchFamily="16" charset="0"/>
                <a:ea typeface="+mn-ea"/>
                <a:cs typeface="Times New Roman" pitchFamily="16" charset="0"/>
              </a:rPr>
              <a:t>Ніжен</a:t>
            </a:r>
            <a:r>
              <a:rPr lang="uk-UA" sz="3200" b="1" dirty="0" smtClean="0">
                <a:latin typeface="Times New Roman" pitchFamily="16" charset="0"/>
                <a:ea typeface="+mn-ea"/>
                <a:cs typeface="Times New Roman" pitchFamily="16" charset="0"/>
              </a:rPr>
              <a:t> ”</a:t>
            </a:r>
            <a:endParaRPr lang="ru-RU" sz="3200" b="1" dirty="0">
              <a:latin typeface="Times New Roman" pitchFamily="16" charset="0"/>
              <a:ea typeface="+mn-ea"/>
              <a:cs typeface="Times New Roman" pitchFamily="16" charset="0"/>
            </a:endParaRPr>
          </a:p>
        </p:txBody>
      </p:sp>
      <p:pic>
        <p:nvPicPr>
          <p:cNvPr id="2050" name="Picture 2" descr="D:\Cліпак\Мои рисунки\Безымянный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675" y="764704"/>
            <a:ext cx="9024325" cy="5414596"/>
          </a:xfrm>
          <a:prstGeom prst="rect">
            <a:avLst/>
          </a:prstGeom>
          <a:noFill/>
        </p:spPr>
      </p:pic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9351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1"/>
          <p:cNvSpPr txBox="1">
            <a:spLocks noChangeArrowheads="1"/>
          </p:cNvSpPr>
          <p:nvPr/>
        </p:nvSpPr>
        <p:spPr bwMode="auto">
          <a:xfrm>
            <a:off x="1116013" y="280988"/>
            <a:ext cx="6897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uk-UA" altLang="uk-UA" sz="2400" b="1" dirty="0">
                <a:latin typeface="Times New Roman" pitchFamily="18" charset="0"/>
                <a:cs typeface="Times New Roman" pitchFamily="18" charset="0"/>
              </a:rPr>
              <a:t>МАТЕРІАЛЬНО-ТЕХНІЧНЕ ЗАБЕЗПЕЧЕННЯ</a:t>
            </a:r>
            <a:endParaRPr lang="ru-RU" alt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13" y="-20638"/>
            <a:ext cx="890587" cy="114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66775"/>
            <a:ext cx="3425825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11600"/>
            <a:ext cx="4586287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3554413"/>
            <a:ext cx="4094162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02125" y="1246188"/>
            <a:ext cx="466248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функціонування на базі НДУ імені Миколи Гоголя;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навчальних аудиторій мультимедійними комплексами;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підключення до мережі Інтернет, повне покриття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Wi-Fi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кабінет інформаційних технологій</a:t>
            </a:r>
          </a:p>
          <a:p>
            <a:pPr marL="285750" indent="-285750">
              <a:buFontTx/>
              <a:buChar char="-"/>
              <a:defRPr/>
            </a:pPr>
            <a:endParaRPr lang="uk-UA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655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39"/>
            <a:ext cx="9113912" cy="569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11" y="5715000"/>
            <a:ext cx="8921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62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ІНТЕРНЕТ-РЕСУРСИ ПЕДАГОГІВ ЛІЦЕЮ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Cліпак\Мои рисунки\Безымянный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012" y="980728"/>
            <a:ext cx="8880988" cy="5328592"/>
          </a:xfrm>
          <a:prstGeom prst="rect">
            <a:avLst/>
          </a:prstGeom>
          <a:noFill/>
        </p:spPr>
      </p:pic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5587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ІНТЕРНЕТ-РЕСУРСИ ПЕДАГОГІВ ЛІЦЕЮ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D:\Cліпак\Мои рисунки\Безымянный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8640960" cy="5184576"/>
          </a:xfrm>
          <a:prstGeom prst="rect">
            <a:avLst/>
          </a:prstGeom>
          <a:noFill/>
        </p:spPr>
      </p:pic>
      <p:pic>
        <p:nvPicPr>
          <p:cNvPr id="6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8393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ІНТЕРНЕТ-РЕСУРСИ ПЕДАГОГІВ ЛІЦЕЮ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D:\Cліпак\Мои рисунки\Безымянный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00364" y="1600200"/>
            <a:ext cx="7543271" cy="4525963"/>
          </a:xfrm>
          <a:prstGeom prst="rect">
            <a:avLst/>
          </a:prstGeom>
          <a:noFill/>
        </p:spPr>
      </p:pic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1824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ІНТЕРНЕТ-РЕСУРСИ ПЕДАГОГІВ ЛІЦЕЮ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D:\Cліпак\Мои рисунки\Безымянный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8328587" cy="4997152"/>
          </a:xfrm>
          <a:prstGeom prst="rect">
            <a:avLst/>
          </a:prstGeom>
          <a:noFill/>
        </p:spPr>
      </p:pic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2543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535" y="1143000"/>
            <a:ext cx="8548670" cy="480628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67544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ІНТЕРНЕТ-РЕСУРСИ ПЕДАГОГІВ ЛІЦЕЮ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6540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7"/>
          <p:cNvSpPr txBox="1">
            <a:spLocks noChangeArrowheads="1"/>
          </p:cNvSpPr>
          <p:nvPr/>
        </p:nvSpPr>
        <p:spPr bwMode="auto">
          <a:xfrm>
            <a:off x="214313" y="936625"/>
            <a:ext cx="883285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lnSpc>
                <a:spcPct val="150000"/>
              </a:lnSpc>
              <a:buFont typeface="Arial" charset="0"/>
              <a:buNone/>
            </a:pPr>
            <a:r>
              <a:rPr lang="uk-UA" altLang="uk-UA" sz="2600">
                <a:latin typeface="Times New Roman" pitchFamily="18" charset="0"/>
                <a:cs typeface="Times New Roman" pitchFamily="18" charset="0"/>
              </a:rPr>
              <a:t>      </a:t>
            </a:r>
            <a:endParaRPr lang="uk-UA" altLang="uk-UA" sz="2400">
              <a:latin typeface="Times New Roman" pitchFamily="18" charset="0"/>
              <a:cs typeface="Times New Roman" pitchFamily="18" charset="0"/>
            </a:endParaRPr>
          </a:p>
          <a:p>
            <a:r>
              <a:rPr lang="uk-UA" altLang="uk-UA" sz="240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uk-UA" altLang="uk-UA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altLang="uk-UA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5729046"/>
            <a:ext cx="892175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Прямоугольник 1"/>
          <p:cNvSpPr>
            <a:spLocks noChangeArrowheads="1"/>
          </p:cNvSpPr>
          <p:nvPr/>
        </p:nvSpPr>
        <p:spPr bwMode="auto">
          <a:xfrm>
            <a:off x="779463" y="1268760"/>
            <a:ext cx="74168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uk-UA" sz="2000" b="1" dirty="0" smtClean="0">
                <a:latin typeface="Times New Roman" pitchFamily="18" charset="0"/>
                <a:cs typeface="Times New Roman" pitchFamily="18" charset="0"/>
              </a:rPr>
              <a:t>01.10.1993</a:t>
            </a:r>
          </a:p>
          <a:p>
            <a:pPr algn="ctr">
              <a:defRPr/>
            </a:pPr>
            <a:r>
              <a:rPr lang="uk-UA" altLang="uk-UA" sz="2000" dirty="0" smtClean="0">
                <a:latin typeface="Times New Roman" pitchFamily="18" charset="0"/>
                <a:cs typeface="Times New Roman" pitchFamily="18" charset="0"/>
              </a:rPr>
              <a:t>Заснування ліцею при НДПІ ім. М. В. Гоголя</a:t>
            </a:r>
          </a:p>
          <a:p>
            <a:pPr algn="ctr">
              <a:defRPr/>
            </a:pPr>
            <a:r>
              <a:rPr lang="uk-UA" altLang="uk-UA" sz="2000" b="1" dirty="0" smtClean="0">
                <a:latin typeface="Times New Roman" pitchFamily="18" charset="0"/>
                <a:cs typeface="Times New Roman" pitchFamily="18" charset="0"/>
              </a:rPr>
              <a:t>28.08.1996</a:t>
            </a:r>
            <a:endParaRPr lang="uk-UA" altLang="uk-UA" sz="2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altLang="uk-UA" sz="2000" dirty="0" smtClean="0">
                <a:latin typeface="Times New Roman" pitchFamily="18" charset="0"/>
                <a:cs typeface="Times New Roman" pitchFamily="18" charset="0"/>
              </a:rPr>
              <a:t>розпорядження Чернігівської обласної державної </a:t>
            </a:r>
            <a:r>
              <a:rPr lang="uk-UA" altLang="uk-UA" sz="2000" dirty="0">
                <a:latin typeface="Times New Roman" pitchFamily="18" charset="0"/>
                <a:cs typeface="Times New Roman" pitchFamily="18" charset="0"/>
              </a:rPr>
              <a:t>адміністрації </a:t>
            </a:r>
            <a:r>
              <a:rPr lang="uk-UA" altLang="uk-UA" sz="2000" dirty="0" smtClean="0">
                <a:latin typeface="Times New Roman" pitchFamily="18" charset="0"/>
                <a:cs typeface="Times New Roman" pitchFamily="18" charset="0"/>
              </a:rPr>
              <a:t>№571</a:t>
            </a:r>
            <a:endParaRPr lang="uk-UA" altLang="uk-UA" sz="2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altLang="uk-UA" sz="2000" dirty="0">
                <a:latin typeface="Times New Roman" pitchFamily="18" charset="0"/>
                <a:cs typeface="Times New Roman" pitchFamily="18" charset="0"/>
              </a:rPr>
              <a:t>Обласний педагогічний ліцей для обдарованої сільської молоді при Ніжинському державному педагогічному інституті </a:t>
            </a:r>
            <a:endParaRPr lang="uk-UA" alt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altLang="uk-UA" sz="2000" dirty="0" smtClean="0">
                <a:latin typeface="Times New Roman" pitchFamily="18" charset="0"/>
                <a:cs typeface="Times New Roman" pitchFamily="18" charset="0"/>
              </a:rPr>
              <a:t>ім</a:t>
            </a:r>
            <a:r>
              <a:rPr lang="uk-UA" altLang="uk-UA" sz="2000" dirty="0">
                <a:latin typeface="Times New Roman" pitchFamily="18" charset="0"/>
                <a:cs typeface="Times New Roman" pitchFamily="18" charset="0"/>
              </a:rPr>
              <a:t>. М.В.Гоголя</a:t>
            </a:r>
          </a:p>
          <a:p>
            <a:pPr algn="ctr">
              <a:defRPr/>
            </a:pPr>
            <a:r>
              <a:rPr lang="uk-UA" altLang="uk-UA" sz="2000" b="1" dirty="0" smtClean="0">
                <a:latin typeface="Times New Roman" pitchFamily="18" charset="0"/>
                <a:cs typeface="Times New Roman" pitchFamily="18" charset="0"/>
              </a:rPr>
              <a:t>01.01.2005</a:t>
            </a:r>
          </a:p>
          <a:p>
            <a:pPr algn="ctr">
              <a:defRPr/>
            </a:pPr>
            <a:r>
              <a:rPr lang="uk-UA" altLang="uk-UA" sz="2000" dirty="0" smtClean="0">
                <a:latin typeface="Times New Roman" pitchFamily="18" charset="0"/>
                <a:cs typeface="Times New Roman" pitchFamily="18" charset="0"/>
              </a:rPr>
              <a:t>наказ НДУ імені Миколи Гоголя від 04.01.2005 №4, </a:t>
            </a:r>
          </a:p>
          <a:p>
            <a:pPr algn="ctr">
              <a:defRPr/>
            </a:pPr>
            <a:r>
              <a:rPr lang="uk-UA" altLang="uk-UA" sz="2000" dirty="0" smtClean="0">
                <a:latin typeface="Times New Roman" pitchFamily="18" charset="0"/>
                <a:cs typeface="Times New Roman" pitchFamily="18" charset="0"/>
              </a:rPr>
              <a:t>наказ управління освіти і науки  ЧОДА від 10.01.2005 №12</a:t>
            </a:r>
            <a:endParaRPr lang="uk-UA" altLang="uk-UA" sz="2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altLang="uk-UA" sz="2000" dirty="0">
                <a:latin typeface="Times New Roman" pitchFamily="18" charset="0"/>
                <a:cs typeface="Times New Roman" pitchFamily="18" charset="0"/>
              </a:rPr>
              <a:t>Ніжинський обласний педагогічний ліцей </a:t>
            </a:r>
            <a:endParaRPr lang="uk-UA" alt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altLang="uk-UA" sz="2000" dirty="0" smtClean="0">
                <a:latin typeface="Times New Roman" pitchFamily="18" charset="0"/>
                <a:cs typeface="Times New Roman" pitchFamily="18" charset="0"/>
              </a:rPr>
              <a:t>Чернігівської </a:t>
            </a:r>
            <a:r>
              <a:rPr lang="uk-UA" altLang="uk-UA" sz="2000" dirty="0">
                <a:latin typeface="Times New Roman" pitchFamily="18" charset="0"/>
                <a:cs typeface="Times New Roman" pitchFamily="18" charset="0"/>
              </a:rPr>
              <a:t>обласної ради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51150" y="252413"/>
            <a:ext cx="35591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 ЛІЦЕЮ</a:t>
            </a:r>
          </a:p>
        </p:txBody>
      </p:sp>
    </p:spTree>
    <p:extLst>
      <p:ext uri="{BB962C8B-B14F-4D97-AF65-F5344CB8AC3E}">
        <p14:creationId xmlns:p14="http://schemas.microsoft.com/office/powerpoint/2010/main" val="1297917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67544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ІНТЕРНЕТ-РЕСУРСИ ПЕДАГОГІВ ЛІЦЕЮ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Місце для вмісту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/>
          <a:srcRect l="7692" t="6944" r="6154" b="9722"/>
          <a:stretch>
            <a:fillRect/>
          </a:stretch>
        </p:blipFill>
        <p:spPr bwMode="auto">
          <a:xfrm>
            <a:off x="142844" y="1142984"/>
            <a:ext cx="886270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0740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" y="473079"/>
            <a:ext cx="9142040" cy="571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267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73216"/>
            <a:ext cx="4778187" cy="1143000"/>
          </a:xfrm>
        </p:spPr>
        <p:txBody>
          <a:bodyPr/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диплом “ за місце у 5% кращих навчальних закладів України ” у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вебометричному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рейтингу SUMY WEB RANK 2016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Documents and Settings\Светлана\Рабочий стол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0324"/>
            <a:ext cx="3741963" cy="5157192"/>
          </a:xfrm>
          <a:prstGeom prst="rect">
            <a:avLst/>
          </a:prstGeom>
          <a:noFill/>
        </p:spPr>
      </p:pic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Cліпак\Downloads\d33a8541e9fd38d2ccfa3d6891d4d3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139952" y="548680"/>
            <a:ext cx="4872724" cy="3240360"/>
          </a:xfrm>
          <a:prstGeom prst="rect">
            <a:avLst/>
          </a:prstGeom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572000" y="4271516"/>
            <a:ext cx="4319587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uk-UA" sz="2000" dirty="0">
                <a:latin typeface="Times New Roman" pitchFamily="18" charset="0"/>
                <a:cs typeface="Times New Roman" pitchFamily="18" charset="0"/>
              </a:rPr>
              <a:t>2013, 2014 –</a:t>
            </a:r>
            <a:r>
              <a:rPr lang="uk-UA" altLang="uk-UA" sz="2000" dirty="0">
                <a:latin typeface="Times New Roman" pitchFamily="18" charset="0"/>
                <a:cs typeface="Times New Roman" pitchFamily="18" charset="0"/>
              </a:rPr>
              <a:t>Всеукраїнський Конкурс на кращий </a:t>
            </a:r>
            <a:r>
              <a:rPr lang="uk-UA" altLang="uk-UA" sz="2000" dirty="0" err="1">
                <a:latin typeface="Times New Roman" pitchFamily="18" charset="0"/>
                <a:cs typeface="Times New Roman" pitchFamily="18" charset="0"/>
              </a:rPr>
              <a:t>веб-сайт</a:t>
            </a:r>
            <a:r>
              <a:rPr lang="uk-UA" altLang="uk-UA" sz="2000" dirty="0">
                <a:latin typeface="Times New Roman" pitchFamily="18" charset="0"/>
                <a:cs typeface="Times New Roman" pitchFamily="18" charset="0"/>
              </a:rPr>
              <a:t> навчальних закладів – дипломи І ступеня</a:t>
            </a:r>
            <a:endParaRPr lang="ru-RU" altLang="uk-UA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163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1" y="188640"/>
            <a:ext cx="9143999" cy="57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001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7" name="Picture 9" descr="G:\фото виставка 15\SDC11197.JPG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23399" r="17785" b="28543"/>
          <a:stretch/>
        </p:blipFill>
        <p:spPr bwMode="auto">
          <a:xfrm>
            <a:off x="428596" y="2571744"/>
            <a:ext cx="2765905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1507" name="Прямоугольник 6"/>
          <p:cNvSpPr>
            <a:spLocks noChangeArrowheads="1"/>
          </p:cNvSpPr>
          <p:nvPr/>
        </p:nvSpPr>
        <p:spPr bwMode="auto">
          <a:xfrm>
            <a:off x="3286125" y="785813"/>
            <a:ext cx="5592763" cy="8302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uk-UA" altLang="uk-UA" sz="2400" b="1" dirty="0" smtClean="0">
                <a:latin typeface="Times New Roman" pitchFamily="18" charset="0"/>
                <a:cs typeface="Times New Roman" pitchFamily="18" charset="0"/>
              </a:rPr>
              <a:t>МІЖНАРОДНА </a:t>
            </a:r>
            <a:r>
              <a:rPr lang="uk-UA" altLang="uk-UA" sz="2400" b="1" dirty="0">
                <a:latin typeface="Times New Roman" pitchFamily="18" charset="0"/>
                <a:cs typeface="Times New Roman" pitchFamily="18" charset="0"/>
              </a:rPr>
              <a:t>ВИСТАВКА “СУЧАСНІ ЗАКЛАДИ ОСВІТИ”</a:t>
            </a:r>
          </a:p>
        </p:txBody>
      </p:sp>
      <p:pic>
        <p:nvPicPr>
          <p:cNvPr id="25604" name="Picture 2" descr="E:\Герб Ліцею РГБ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1825" y="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9"/>
          <p:cNvPicPr>
            <a:picLocks noChangeAspect="1" noChangeArrowheads="1"/>
          </p:cNvPicPr>
          <p:nvPr/>
        </p:nvPicPr>
        <p:blipFill>
          <a:blip r:embed="rId4"/>
          <a:srcRect l="10345" r="5556" b="17894"/>
          <a:stretch>
            <a:fillRect/>
          </a:stretch>
        </p:blipFill>
        <p:spPr bwMode="auto">
          <a:xfrm>
            <a:off x="357188" y="714375"/>
            <a:ext cx="2859087" cy="2097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755650" y="216355"/>
            <a:ext cx="6948488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uk-UA" b="1" dirty="0" smtClean="0">
                <a:latin typeface="Times New Roman" pitchFamily="18" charset="0"/>
                <a:cs typeface="Times New Roman" pitchFamily="18" charset="0"/>
              </a:rPr>
              <a:t>ПОШИРЕННЯ ДОСВІДУ РОБОТИ</a:t>
            </a:r>
            <a:endParaRPr lang="ru-RU" alt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7" name="Picture 8"/>
          <p:cNvPicPr>
            <a:picLocks noChangeAspect="1" noChangeArrowheads="1"/>
          </p:cNvPicPr>
          <p:nvPr/>
        </p:nvPicPr>
        <p:blipFill>
          <a:blip r:embed="rId5"/>
          <a:srcRect t="16849"/>
          <a:stretch>
            <a:fillRect/>
          </a:stretch>
        </p:blipFill>
        <p:spPr bwMode="auto">
          <a:xfrm>
            <a:off x="243393" y="4612758"/>
            <a:ext cx="3968750" cy="2241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919" name="TextBox 9"/>
          <p:cNvSpPr txBox="1">
            <a:spLocks noChangeArrowheads="1"/>
          </p:cNvSpPr>
          <p:nvPr/>
        </p:nvSpPr>
        <p:spPr bwMode="auto">
          <a:xfrm>
            <a:off x="3419475" y="1557338"/>
            <a:ext cx="5473700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buFontTx/>
              <a:buAutoNum type="arabicPlain" startAt="2012"/>
              <a:defRPr/>
            </a:pPr>
            <a:r>
              <a:rPr lang="uk-UA" sz="2500" dirty="0">
                <a:latin typeface="Times New Roman" pitchFamily="18" charset="0"/>
                <a:cs typeface="Times New Roman" pitchFamily="18" charset="0"/>
              </a:rPr>
              <a:t> - презентація закладу ;</a:t>
            </a:r>
          </a:p>
          <a:p>
            <a:pPr marL="530225" indent="-530225" algn="just">
              <a:buFontTx/>
              <a:buAutoNum type="arabicPlain" startAt="2012"/>
              <a:defRPr/>
            </a:pPr>
            <a:r>
              <a:rPr lang="uk-UA" sz="2500" dirty="0">
                <a:latin typeface="Times New Roman" pitchFamily="18" charset="0"/>
                <a:cs typeface="Times New Roman" pitchFamily="18" charset="0"/>
              </a:rPr>
              <a:t> - конкурсна робота </a:t>
            </a:r>
            <a:r>
              <a:rPr lang="uk-UA" sz="2500" dirty="0" smtClean="0">
                <a:latin typeface="Times New Roman" pitchFamily="18" charset="0"/>
                <a:cs typeface="Times New Roman" pitchFamily="18" charset="0"/>
              </a:rPr>
              <a:t>“ Формування </a:t>
            </a:r>
            <a:r>
              <a:rPr lang="uk-UA" sz="2500" dirty="0">
                <a:latin typeface="Times New Roman" pitchFamily="18" charset="0"/>
                <a:cs typeface="Times New Roman" pitchFamily="18" charset="0"/>
              </a:rPr>
              <a:t>творчої особистості ліцеїста”</a:t>
            </a:r>
            <a:endParaRPr lang="uk-UA" sz="2500" dirty="0"/>
          </a:p>
          <a:p>
            <a:pPr marL="530225" indent="-530225" algn="just">
              <a:buFontTx/>
              <a:buAutoNum type="arabicPlain" startAt="2012"/>
              <a:defRPr/>
            </a:pPr>
            <a:r>
              <a:rPr lang="uk-UA" sz="2500" dirty="0">
                <a:latin typeface="Times New Roman" panose="02020603050405020304" pitchFamily="18" charset="0"/>
                <a:cs typeface="Times New Roman" pitchFamily="18" charset="0"/>
              </a:rPr>
              <a:t> - конкурсна робота “Педагогічна майстерність – домінанта професійної дії вчителя ліцею” – </a:t>
            </a:r>
            <a:r>
              <a:rPr lang="uk-UA" sz="2500" b="1" dirty="0">
                <a:latin typeface="Times New Roman" pitchFamily="18" charset="0"/>
                <a:cs typeface="Times New Roman" pitchFamily="18" charset="0"/>
              </a:rPr>
              <a:t>Золота медаль</a:t>
            </a:r>
          </a:p>
        </p:txBody>
      </p:sp>
      <p:pic>
        <p:nvPicPr>
          <p:cNvPr id="9" name="Picture 8" descr="D:\Cліпак\Downloads\виставка.JPG"/>
          <p:cNvPicPr>
            <a:picLocks noChangeAspect="1" noChangeArrowheads="1"/>
          </p:cNvPicPr>
          <p:nvPr/>
        </p:nvPicPr>
        <p:blipFill rotWithShape="1">
          <a:blip r:embed="rId6" cstate="print"/>
          <a:srcRect t="4673" b="26709"/>
          <a:stretch/>
        </p:blipFill>
        <p:spPr bwMode="auto">
          <a:xfrm>
            <a:off x="4430024" y="4543905"/>
            <a:ext cx="4448864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2420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Герб Ліцею РГБ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1825" y="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95288" y="0"/>
            <a:ext cx="6948487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uk-UA" b="1" dirty="0" smtClean="0">
                <a:latin typeface="Times New Roman" pitchFamily="18" charset="0"/>
                <a:cs typeface="Times New Roman" pitchFamily="18" charset="0"/>
              </a:rPr>
              <a:t>ПОШИРЕННЯ ДОСВІДУ РОБОТИ</a:t>
            </a:r>
            <a:endParaRPr lang="ru-RU" alt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F:\виставка 16\20.10.2015\SDC11233.JPG"/>
          <p:cNvPicPr>
            <a:picLocks noChangeAspect="1" noChangeArrowheads="1"/>
          </p:cNvPicPr>
          <p:nvPr/>
        </p:nvPicPr>
        <p:blipFill>
          <a:blip r:embed="rId3" cstate="print"/>
          <a:srcRect l="10243" r="7939" b="9434"/>
          <a:stretch>
            <a:fillRect/>
          </a:stretch>
        </p:blipFill>
        <p:spPr bwMode="auto">
          <a:xfrm>
            <a:off x="0" y="857232"/>
            <a:ext cx="3248910" cy="2697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919" name="TextBox 9"/>
          <p:cNvSpPr txBox="1">
            <a:spLocks noChangeArrowheads="1"/>
          </p:cNvSpPr>
          <p:nvPr/>
        </p:nvSpPr>
        <p:spPr bwMode="auto">
          <a:xfrm>
            <a:off x="3348038" y="765175"/>
            <a:ext cx="5184775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buFontTx/>
              <a:buAutoNum type="arabicPlain" startAt="2012"/>
              <a:defRPr/>
            </a:pPr>
            <a:endParaRPr lang="uk-UA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AutoNum type="arabicPlain" startAt="2012"/>
              <a:defRPr/>
            </a:pPr>
            <a:endParaRPr lang="uk-UA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 algn="just">
              <a:defRPr/>
            </a:pPr>
            <a:r>
              <a:rPr lang="uk-UA" dirty="0">
                <a:latin typeface="Times New Roman" panose="02020603050405020304" pitchFamily="18" charset="0"/>
                <a:cs typeface="Times New Roman" pitchFamily="18" charset="0"/>
              </a:rPr>
              <a:t>2015 – конкурсна робота “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Інновації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підвищенні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професійної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компетентності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педагога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ліцею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” –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Золота медаль</a:t>
            </a:r>
          </a:p>
          <a:p>
            <a:pPr marL="530225" indent="-530225" algn="just"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2016 – конкурсна робота “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Інновації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закладів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роботі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молоддю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позанавчальний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час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” –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Срібна медаль</a:t>
            </a:r>
          </a:p>
          <a:p>
            <a:pPr marL="530225" indent="-530225" algn="just"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2017 – конкурсна робота “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Компетентнісний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підхід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основа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змісту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навчально-виховного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ліцеї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” –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Срібна медаль </a:t>
            </a:r>
          </a:p>
          <a:p>
            <a:pPr marL="342900" indent="-342900" algn="just">
              <a:buFontTx/>
              <a:buAutoNum type="arabicPlain" startAt="2012"/>
              <a:defRPr/>
            </a:pPr>
            <a:endParaRPr lang="uk-UA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11" name="Picture 11" descr="F:\виставка 16\SDC112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3314"/>
            <a:ext cx="3357554" cy="2518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6"/>
          <p:cNvSpPr>
            <a:spLocks noChangeArrowheads="1"/>
          </p:cNvSpPr>
          <p:nvPr/>
        </p:nvSpPr>
        <p:spPr bwMode="auto">
          <a:xfrm>
            <a:off x="3143250" y="571500"/>
            <a:ext cx="5592763" cy="8302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uk-UA" sz="2400" b="1" dirty="0">
                <a:latin typeface="Times New Roman" pitchFamily="18" charset="0"/>
                <a:cs typeface="Times New Roman" pitchFamily="18" charset="0"/>
              </a:rPr>
              <a:t>МІЖНАРОДНА ВИСТАВКА “СУЧАСНІ ЗАКЛАДИ ОСВІТИ”</a:t>
            </a:r>
          </a:p>
        </p:txBody>
      </p:sp>
      <p:pic>
        <p:nvPicPr>
          <p:cNvPr id="102402" name="Picture 2" descr="C:\Users\Сліпак\Desktop\IMG_20170317_093716.jpg"/>
          <p:cNvPicPr>
            <a:picLocks noChangeAspect="1" noChangeArrowheads="1"/>
          </p:cNvPicPr>
          <p:nvPr/>
        </p:nvPicPr>
        <p:blipFill>
          <a:blip r:embed="rId5"/>
          <a:srcRect t="10000"/>
          <a:stretch>
            <a:fillRect/>
          </a:stretch>
        </p:blipFill>
        <p:spPr bwMode="auto">
          <a:xfrm>
            <a:off x="3143240" y="3857628"/>
            <a:ext cx="2000249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03" name="Picture 3" descr="E:\Cліпак\Downloads\DSC_55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3929066"/>
            <a:ext cx="3857620" cy="2562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7204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Прямоугольник 6"/>
          <p:cNvSpPr>
            <a:spLocks noChangeArrowheads="1"/>
          </p:cNvSpPr>
          <p:nvPr/>
        </p:nvSpPr>
        <p:spPr bwMode="auto">
          <a:xfrm>
            <a:off x="3214688" y="642938"/>
            <a:ext cx="5592762" cy="8001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uk-UA" altLang="uk-UA" sz="2300" b="1" dirty="0" smtClean="0">
                <a:latin typeface="Times New Roman" pitchFamily="18" charset="0"/>
                <a:cs typeface="Times New Roman" pitchFamily="18" charset="0"/>
              </a:rPr>
              <a:t>МІЖНАРОДНИЙ ФОРУМ ”ІННОВАТИКА В СУЧАСНІЙ ОСВІТІ” </a:t>
            </a:r>
            <a:endParaRPr lang="uk-UA" altLang="uk-UA" sz="23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Picture 2" descr="E:\Герб Ліцею РГБ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1825" y="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95288" y="0"/>
            <a:ext cx="6948487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uk-UA" b="1" dirty="0" smtClean="0">
                <a:latin typeface="Times New Roman" pitchFamily="18" charset="0"/>
                <a:cs typeface="Times New Roman" pitchFamily="18" charset="0"/>
              </a:rPr>
              <a:t>ПОШИРЕННЯ ДОСВІДУ РОБОТИ</a:t>
            </a:r>
            <a:endParaRPr lang="ru-RU" alt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00438" y="135731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uk-UA" sz="2000" dirty="0">
                <a:latin typeface="Times New Roman" pitchFamily="18" charset="0"/>
                <a:cs typeface="Times New Roman" pitchFamily="18" charset="0"/>
              </a:rPr>
              <a:t>2013 – </a:t>
            </a:r>
            <a:r>
              <a:rPr lang="uk-UA" altLang="uk-UA" sz="2000" dirty="0">
                <a:latin typeface="Times New Roman" pitchFamily="18" charset="0"/>
                <a:cs typeface="Times New Roman" pitchFamily="18" charset="0"/>
              </a:rPr>
              <a:t>конкурсна робота “</a:t>
            </a:r>
            <a:r>
              <a:rPr lang="ru-RU" altLang="uk-UA" sz="2000" dirty="0" err="1">
                <a:latin typeface="Times New Roman" pitchFamily="18" charset="0"/>
                <a:cs typeface="Times New Roman" pitchFamily="18" charset="0"/>
              </a:rPr>
              <a:t>Випереджаюча</a:t>
            </a:r>
            <a:r>
              <a:rPr lang="ru-RU" alt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000" dirty="0" err="1">
                <a:latin typeface="Times New Roman" pitchFamily="18" charset="0"/>
                <a:cs typeface="Times New Roman" pitchFamily="18" charset="0"/>
              </a:rPr>
              <a:t>освіта</a:t>
            </a:r>
            <a:r>
              <a:rPr lang="ru-RU" altLang="uk-UA" sz="20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altLang="uk-UA" sz="2000" dirty="0" err="1">
                <a:latin typeface="Times New Roman" pitchFamily="18" charset="0"/>
                <a:cs typeface="Times New Roman" pitchFamily="18" charset="0"/>
              </a:rPr>
              <a:t>сталого</a:t>
            </a:r>
            <a:r>
              <a:rPr lang="ru-RU" alt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000" dirty="0" err="1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altLang="uk-UA" sz="2000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altLang="uk-UA" sz="2000" dirty="0" err="1">
                <a:latin typeface="Times New Roman" pitchFamily="18" charset="0"/>
                <a:cs typeface="Times New Roman" pitchFamily="18" charset="0"/>
              </a:rPr>
              <a:t>інноваційна</a:t>
            </a:r>
            <a:r>
              <a:rPr lang="ru-RU" altLang="uk-UA" sz="2000" dirty="0">
                <a:latin typeface="Times New Roman" pitchFamily="18" charset="0"/>
                <a:cs typeface="Times New Roman" pitchFamily="18" charset="0"/>
              </a:rPr>
              <a:t> форма </a:t>
            </a:r>
            <a:r>
              <a:rPr lang="ru-RU" altLang="uk-UA" sz="2000" dirty="0" err="1">
                <a:latin typeface="Times New Roman" pitchFamily="18" charset="0"/>
                <a:cs typeface="Times New Roman" pitchFamily="18" charset="0"/>
              </a:rPr>
              <a:t>організації</a:t>
            </a:r>
            <a:r>
              <a:rPr lang="ru-RU" alt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000" dirty="0" err="1">
                <a:latin typeface="Times New Roman" pitchFamily="18" charset="0"/>
                <a:cs typeface="Times New Roman" pitchFamily="18" charset="0"/>
              </a:rPr>
              <a:t>освітнього</a:t>
            </a:r>
            <a:r>
              <a:rPr lang="ru-RU" altLang="uk-UA" sz="2000" dirty="0">
                <a:latin typeface="Times New Roman" pitchFamily="18" charset="0"/>
                <a:cs typeface="Times New Roman" pitchFamily="18" charset="0"/>
              </a:rPr>
              <a:t> простору </a:t>
            </a:r>
            <a:r>
              <a:rPr lang="ru-RU" altLang="uk-UA" sz="2000" dirty="0" err="1">
                <a:latin typeface="Times New Roman" pitchFamily="18" charset="0"/>
                <a:cs typeface="Times New Roman" pitchFamily="18" charset="0"/>
              </a:rPr>
              <a:t>ліцею</a:t>
            </a:r>
            <a:r>
              <a:rPr lang="ru-RU" altLang="uk-UA" sz="2000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>
              <a:defRPr/>
            </a:pPr>
            <a:r>
              <a:rPr lang="uk-UA" altLang="uk-UA" sz="20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altLang="uk-UA" sz="2000" b="1" dirty="0">
                <a:latin typeface="Times New Roman" pitchFamily="18" charset="0"/>
                <a:cs typeface="Times New Roman" pitchFamily="18" charset="0"/>
              </a:rPr>
              <a:t>Срібна медаль</a:t>
            </a:r>
          </a:p>
          <a:p>
            <a:pPr algn="ctr">
              <a:defRPr/>
            </a:pPr>
            <a:r>
              <a:rPr lang="uk-UA" altLang="uk-UA" sz="2000" dirty="0">
                <a:latin typeface="Times New Roman" pitchFamily="18" charset="0"/>
                <a:cs typeface="Times New Roman" pitchFamily="18" charset="0"/>
              </a:rPr>
              <a:t>2015 – конкурсна робота </a:t>
            </a:r>
            <a:r>
              <a:rPr lang="uk-UA" altLang="uk-UA" sz="2000" dirty="0" err="1">
                <a:latin typeface="Times New Roman" pitchFamily="18" charset="0"/>
                <a:cs typeface="Times New Roman" pitchFamily="18" charset="0"/>
              </a:rPr>
              <a:t>“Інновації</a:t>
            </a:r>
            <a:r>
              <a:rPr lang="uk-UA" altLang="uk-UA" sz="2000" dirty="0">
                <a:latin typeface="Times New Roman" pitchFamily="18" charset="0"/>
                <a:cs typeface="Times New Roman" pitchFamily="18" charset="0"/>
              </a:rPr>
              <a:t> у підвищенні професійної компетентності педагога ліцею ”</a:t>
            </a:r>
          </a:p>
          <a:p>
            <a:pPr algn="ctr">
              <a:defRPr/>
            </a:pPr>
            <a:r>
              <a:rPr lang="uk-UA" altLang="uk-UA" sz="2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altLang="uk-UA" sz="2000" b="1" dirty="0">
                <a:latin typeface="Times New Roman" pitchFamily="18" charset="0"/>
                <a:cs typeface="Times New Roman" pitchFamily="18" charset="0"/>
              </a:rPr>
              <a:t>Срібна медаль</a:t>
            </a:r>
          </a:p>
          <a:p>
            <a:pPr algn="ctr">
              <a:defRPr/>
            </a:pPr>
            <a:r>
              <a:rPr lang="uk-UA" altLang="uk-UA" sz="2000" dirty="0">
                <a:latin typeface="Times New Roman" pitchFamily="18" charset="0"/>
                <a:cs typeface="Times New Roman" pitchFamily="18" charset="0"/>
              </a:rPr>
              <a:t>2016 – “</a:t>
            </a:r>
            <a:r>
              <a:rPr lang="ru-RU" altLang="uk-UA" sz="2000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alt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000" dirty="0" err="1">
                <a:latin typeface="Times New Roman" pitchFamily="18" charset="0"/>
                <a:cs typeface="Times New Roman" pitchFamily="18" charset="0"/>
              </a:rPr>
              <a:t>інноваційних</a:t>
            </a:r>
            <a:r>
              <a:rPr lang="ru-RU" alt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000" dirty="0" err="1">
                <a:latin typeface="Times New Roman" pitchFamily="18" charset="0"/>
                <a:cs typeface="Times New Roman" pitchFamily="18" charset="0"/>
              </a:rPr>
              <a:t>технологій</a:t>
            </a:r>
            <a:r>
              <a:rPr lang="ru-RU" altLang="uk-UA" sz="2000" dirty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altLang="uk-UA" sz="2000" dirty="0" err="1">
                <a:latin typeface="Times New Roman" pitchFamily="18" charset="0"/>
                <a:cs typeface="Times New Roman" pitchFamily="18" charset="0"/>
              </a:rPr>
              <a:t>вивченні</a:t>
            </a:r>
            <a:r>
              <a:rPr lang="ru-RU" alt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000" dirty="0" err="1">
                <a:latin typeface="Times New Roman" pitchFamily="18" charset="0"/>
                <a:cs typeface="Times New Roman" pitchFamily="18" charset="0"/>
              </a:rPr>
              <a:t>англійської</a:t>
            </a:r>
            <a:r>
              <a:rPr lang="ru-RU" alt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000" dirty="0" err="1"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altLang="uk-UA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altLang="uk-UA" sz="20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altLang="uk-UA" sz="2000" dirty="0" err="1">
                <a:latin typeface="Times New Roman" pitchFamily="18" charset="0"/>
                <a:cs typeface="Times New Roman" pitchFamily="18" charset="0"/>
              </a:rPr>
              <a:t>навчально-виховному</a:t>
            </a:r>
            <a:r>
              <a:rPr lang="ru-RU" alt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000" dirty="0" err="1">
                <a:latin typeface="Times New Roman" pitchFamily="18" charset="0"/>
                <a:cs typeface="Times New Roman" pitchFamily="18" charset="0"/>
              </a:rPr>
              <a:t>процесі</a:t>
            </a:r>
            <a:r>
              <a:rPr lang="ru-RU" alt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000" dirty="0" err="1">
                <a:latin typeface="Times New Roman" pitchFamily="18" charset="0"/>
                <a:cs typeface="Times New Roman" pitchFamily="18" charset="0"/>
              </a:rPr>
              <a:t>ліцею</a:t>
            </a:r>
            <a:r>
              <a:rPr lang="ru-RU" altLang="uk-UA" sz="2000" dirty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>
              <a:defRPr/>
            </a:pPr>
            <a:r>
              <a:rPr lang="ru-RU" altLang="uk-UA" sz="20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uk-UA" sz="2000" b="1" dirty="0">
                <a:latin typeface="Times New Roman" pitchFamily="18" charset="0"/>
                <a:cs typeface="Times New Roman" pitchFamily="18" charset="0"/>
              </a:rPr>
              <a:t>Золота медаль</a:t>
            </a:r>
          </a:p>
          <a:p>
            <a:pPr algn="ctr">
              <a:defRPr/>
            </a:pPr>
            <a:r>
              <a:rPr lang="uk-UA" altLang="uk-UA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1" name="Picture 10" descr="E:\презинтація\SDC106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32"/>
            <a:ext cx="3170386" cy="2377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3" descr="F:\2013-11-12\SDC10683.JPG"/>
          <p:cNvPicPr>
            <a:picLocks noChangeAspect="1" noChangeArrowheads="1"/>
          </p:cNvPicPr>
          <p:nvPr/>
        </p:nvPicPr>
        <p:blipFill>
          <a:blip r:embed="rId4"/>
          <a:srcRect l="11023" t="12997" r="10228" b="1414"/>
          <a:stretch>
            <a:fillRect/>
          </a:stretch>
        </p:blipFill>
        <p:spPr bwMode="auto">
          <a:xfrm rot="-881288">
            <a:off x="2001838" y="2351088"/>
            <a:ext cx="1512887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0" descr="C:\Users\Сліпак\Desktop\IMG_0281 (3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6" y="4750429"/>
            <a:ext cx="3500462" cy="2107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7" name="Picture 12" descr="C:\Users\Сліпак\Desktop\foto (2)1.jpg"/>
          <p:cNvPicPr>
            <a:picLocks noChangeAspect="1" noChangeArrowheads="1"/>
          </p:cNvPicPr>
          <p:nvPr/>
        </p:nvPicPr>
        <p:blipFill>
          <a:blip r:embed="rId6"/>
          <a:srcRect l="2907" t="3864" r="4214" b="3864"/>
          <a:stretch>
            <a:fillRect/>
          </a:stretch>
        </p:blipFill>
        <p:spPr bwMode="auto">
          <a:xfrm>
            <a:off x="1714500" y="4429125"/>
            <a:ext cx="331628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1" descr="C:\Users\Сліпак\Desktop\foto (1)1.jpg"/>
          <p:cNvPicPr>
            <a:picLocks noChangeAspect="1" noChangeArrowheads="1"/>
          </p:cNvPicPr>
          <p:nvPr/>
        </p:nvPicPr>
        <p:blipFill>
          <a:blip r:embed="rId7"/>
          <a:srcRect l="12749" t="4631" r="10764" b="3836"/>
          <a:stretch>
            <a:fillRect/>
          </a:stretch>
        </p:blipFill>
        <p:spPr bwMode="auto">
          <a:xfrm rot="-841375">
            <a:off x="293688" y="3606800"/>
            <a:ext cx="1704975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294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008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968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7"/>
          <p:cNvSpPr txBox="1">
            <a:spLocks noChangeArrowheads="1"/>
          </p:cNvSpPr>
          <p:nvPr/>
        </p:nvSpPr>
        <p:spPr bwMode="auto">
          <a:xfrm>
            <a:off x="214313" y="936625"/>
            <a:ext cx="883285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  <a:buFont typeface="Arial" charset="0"/>
              <a:buNone/>
            </a:pPr>
            <a:r>
              <a:rPr lang="uk-UA" altLang="uk-UA" sz="2600">
                <a:latin typeface="Times New Roman" pitchFamily="16" charset="0"/>
                <a:cs typeface="Times New Roman" pitchFamily="16" charset="0"/>
              </a:rPr>
              <a:t>      </a:t>
            </a:r>
            <a:endParaRPr lang="uk-UA" altLang="uk-UA" sz="2400">
              <a:latin typeface="Times New Roman" pitchFamily="16" charset="0"/>
              <a:cs typeface="Times New Roman" pitchFamily="16" charset="0"/>
            </a:endParaRPr>
          </a:p>
          <a:p>
            <a:pPr eaLnBrk="0" hangingPunct="0"/>
            <a:r>
              <a:rPr lang="uk-UA" altLang="uk-UA" sz="2400"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eaLnBrk="0" hangingPunct="0"/>
            <a:endParaRPr lang="uk-UA" altLang="uk-UA">
              <a:latin typeface="Times New Roman" pitchFamily="16" charset="0"/>
              <a:cs typeface="Times New Roman" pitchFamily="16" charset="0"/>
            </a:endParaRPr>
          </a:p>
          <a:p>
            <a:pPr algn="ctr" eaLnBrk="0" hangingPunct="0"/>
            <a:endParaRPr lang="uk-UA" altLang="uk-UA" sz="2400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260648"/>
            <a:ext cx="842493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Ліцей включено до участі в проведенні Всеукраїнської дослідно-експериментальної роботи на тему : “ФОРМУВАННЯ ПОЗИТИВНОЇ ГРОМАДСЬКОЇ ДУМКИ ЩОДО ОСВІТНІХ ІННОВАЦІЙ”</a:t>
            </a:r>
          </a:p>
          <a:p>
            <a:pPr algn="ctr">
              <a:defRPr/>
            </a:pP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(наказ МОН України від 04.03.2016 № 219)</a:t>
            </a:r>
          </a:p>
          <a:p>
            <a:pPr algn="ctr">
              <a:defRPr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Светлана\Рабочий стол\скачанные файл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717032"/>
            <a:ext cx="2362558" cy="27809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4219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Інтернет-ресурси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2" y="1340768"/>
            <a:ext cx="8229600" cy="4525963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://uon.cg.gov.ua/index.php?id=22785&amp;tp=1&amp;pg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eaLnBrk="1" hangingPunct="1">
              <a:buNone/>
              <a:defRPr/>
            </a:pP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http://www.prezentacii-angliyskiy.ru/</a:t>
            </a:r>
            <a:endParaRPr lang="uk-UA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1113" eaLnBrk="1" hangingPunct="1">
              <a:buNone/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http://nizhen.com.ua/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11113" eaLnBrk="1" hangingPunct="1">
              <a:buNone/>
              <a:defRPr/>
            </a:pPr>
            <a:endParaRPr lang="uk-UA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1113" eaLnBrk="1" hangingPunct="1">
              <a:buNone/>
              <a:defRPr/>
            </a:pPr>
            <a:endParaRPr lang="uk-UA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1113" algn="ctr" eaLnBrk="1" hangingPunct="1">
              <a:buNone/>
              <a:defRPr/>
            </a:pPr>
            <a:r>
              <a:rPr lang="ru-RU" altLang="uk-UA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ДЯКУЄМО ЗА УВАГУ!</a:t>
            </a:r>
            <a:endParaRPr lang="ru-RU" dirty="0" smtClean="0">
              <a:latin typeface="Calibri" pitchFamily="34" charset="0"/>
            </a:endParaRPr>
          </a:p>
          <a:p>
            <a:pPr indent="11113" algn="ctr" eaLnBrk="1" hangingPunct="1">
              <a:buNone/>
              <a:defRPr/>
            </a:pPr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E:\Герб Ліцею РГ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1825" y="5517232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7"/>
          <p:cNvSpPr txBox="1">
            <a:spLocks noChangeArrowheads="1"/>
          </p:cNvSpPr>
          <p:nvPr/>
        </p:nvSpPr>
        <p:spPr bwMode="auto">
          <a:xfrm>
            <a:off x="214313" y="936625"/>
            <a:ext cx="883285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lnSpc>
                <a:spcPct val="150000"/>
              </a:lnSpc>
              <a:buFont typeface="Arial" charset="0"/>
              <a:buNone/>
            </a:pPr>
            <a:r>
              <a:rPr lang="uk-UA" altLang="uk-UA" sz="2600">
                <a:latin typeface="Times New Roman" pitchFamily="18" charset="0"/>
                <a:cs typeface="Times New Roman" pitchFamily="18" charset="0"/>
              </a:rPr>
              <a:t>      </a:t>
            </a:r>
            <a:endParaRPr lang="uk-UA" altLang="uk-UA" sz="2400">
              <a:latin typeface="Times New Roman" pitchFamily="18" charset="0"/>
              <a:cs typeface="Times New Roman" pitchFamily="18" charset="0"/>
            </a:endParaRPr>
          </a:p>
          <a:p>
            <a:r>
              <a:rPr lang="uk-UA" altLang="uk-UA" sz="240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uk-UA" altLang="uk-UA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altLang="uk-UA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2" descr="E:\Герб Ліцею РГБ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825" y="5700218"/>
            <a:ext cx="892175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8175" y="1092200"/>
            <a:ext cx="5770563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Із 01.10.1993 </a:t>
            </a: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 іноземних мов;</a:t>
            </a: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музично-філологічний;</a:t>
            </a: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гуманітарний клас;</a:t>
            </a: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фізико-математичний клас;</a:t>
            </a: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природничий клас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38338" y="3860800"/>
            <a:ext cx="4259262" cy="157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Із 01.09.2005</a:t>
            </a:r>
          </a:p>
          <a:p>
            <a:pPr marL="571500" indent="-571500">
              <a:buFont typeface="Wingdings" panose="05000000000000000000" pitchFamily="2" charset="2"/>
              <a:buChar char="q"/>
              <a:defRPr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 іноземної філології;</a:t>
            </a:r>
          </a:p>
          <a:p>
            <a:pPr marL="571500" indent="-571500">
              <a:buFont typeface="Wingdings" panose="05000000000000000000" pitchFamily="2" charset="2"/>
              <a:buChar char="q"/>
              <a:defRPr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 української філології;</a:t>
            </a:r>
          </a:p>
          <a:p>
            <a:pPr marL="571500" indent="-571500">
              <a:buFont typeface="Wingdings" panose="05000000000000000000" pitchFamily="2" charset="2"/>
              <a:buChar char="q"/>
              <a:defRPr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фізико-математичний клас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63713" y="360363"/>
            <a:ext cx="4764087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ПРОФІЛІ   НАВЧАННЯ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808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66" y="318922"/>
            <a:ext cx="9158266" cy="572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1825" y="5715000"/>
            <a:ext cx="89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1183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E:\Герб Ліцею РГБ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825" y="5700218"/>
            <a:ext cx="892175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81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7649</TotalTime>
  <Words>1615</Words>
  <Application>Microsoft Office PowerPoint</Application>
  <PresentationFormat>Екран (4:3)</PresentationFormat>
  <Paragraphs>242</Paragraphs>
  <Slides>69</Slides>
  <Notes>5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5</vt:i4>
      </vt:variant>
      <vt:variant>
        <vt:lpstr>Заголовки слайдів</vt:lpstr>
      </vt:variant>
      <vt:variant>
        <vt:i4>69</vt:i4>
      </vt:variant>
    </vt:vector>
  </HeadingPairs>
  <TitlesOfParts>
    <vt:vector size="82" baseType="lpstr">
      <vt:lpstr>Microsoft YaHei</vt:lpstr>
      <vt:lpstr>Arial</vt:lpstr>
      <vt:lpstr>Batang</vt:lpstr>
      <vt:lpstr>Calibri</vt:lpstr>
      <vt:lpstr>Georgia</vt:lpstr>
      <vt:lpstr>Times New Roman</vt:lpstr>
      <vt:lpstr>Trebuchet MS</vt:lpstr>
      <vt:lpstr>Wingdings</vt:lpstr>
      <vt:lpstr>Тема1</vt:lpstr>
      <vt:lpstr>2_Тема Office</vt:lpstr>
      <vt:lpstr>1_Тема Office</vt:lpstr>
      <vt:lpstr>3_Тема Office</vt:lpstr>
      <vt:lpstr>Тема Office</vt:lpstr>
      <vt:lpstr>Презентація PowerPoint</vt:lpstr>
      <vt:lpstr>Презентація PowerPoint</vt:lpstr>
      <vt:lpstr>КОНЦЕПЦІЯ НОВОЇ  УКРАЇНСЬКОЇ ШКОЛИ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НАУКОВО-ПРАКТИЧНА КОНФЕРЕНЦІЯ «АКТУАЛЬНІ ПРОБЛЕМИ ТА ПЕРСПЕКТИВИ ВИВЧЕННЯ ІНОЗЕМНОЇ МОВИ: ДОСВІД МИНУЛОГО - ПОГЛЯД У МАЙБУТНЄ» (листопад, 2016 р.)</vt:lpstr>
      <vt:lpstr>Презентація PowerPoint</vt:lpstr>
      <vt:lpstr>Презентація PowerPoint</vt:lpstr>
      <vt:lpstr>Презентація PowerPoint</vt:lpstr>
      <vt:lpstr>Презентація PowerPoint</vt:lpstr>
      <vt:lpstr>Міжрегіональна краєзнавчо-патріотична акція учнівської молоді «Ми - діти єдиної країни» (Луганськ-Ніжин-Чернігів, 2016)</vt:lpstr>
      <vt:lpstr>Презентація PowerPoint</vt:lpstr>
      <vt:lpstr>Презентація PowerPoint</vt:lpstr>
      <vt:lpstr>Презентація PowerPoint</vt:lpstr>
      <vt:lpstr>Презентація PowerPoint</vt:lpstr>
      <vt:lpstr>Науково-методична тема ліцею 2009-2014 «Формування життєвих компетентностей учнів в умовах особистісно зорієнтованого навчання та виховання в ліцеї»  </vt:lpstr>
      <vt:lpstr>Презентація PowerPoint</vt:lpstr>
      <vt:lpstr>Державна цільова соціальна програма «Молодь України» на 2016-2020 роки» (постанова Кабінету Міністрів України від 18.02.2016 № 148);  Обласна Програма «Молодь Чернігівщини» на 2016-2020 роки (рішення Чернігівської обласної ради від 29.03.2016 № 9-4/VII); Положення Регіонального  конкурсу учнівської творчості «Славні нащадки Тараса» (протоколи НМР ліцею 15.02.2007 р., 16.01.2017) </vt:lpstr>
      <vt:lpstr>Презентація PowerPoint</vt:lpstr>
      <vt:lpstr>ВІДКРИТІ ЗАНЯТТЯ СПЕЦКУРСУ “ДЕБАТИ” </vt:lpstr>
      <vt:lpstr>Презентація PowerPoint</vt:lpstr>
      <vt:lpstr>Презентація PowerPoint</vt:lpstr>
      <vt:lpstr>Презентація PowerPoint</vt:lpstr>
      <vt:lpstr>ПРОФОРІЄНТАЦІЙНА РОБОТА</vt:lpstr>
      <vt:lpstr>Презентація PowerPoint</vt:lpstr>
      <vt:lpstr>Співпраця із благодійним фондом “ Ніжен ”</vt:lpstr>
      <vt:lpstr>Презентація PowerPoint</vt:lpstr>
      <vt:lpstr>Презентація PowerPoint</vt:lpstr>
      <vt:lpstr>ІНТЕРНЕТ-РЕСУРСИ ПЕДАГОГІВ ЛІЦЕЮ</vt:lpstr>
      <vt:lpstr>ІНТЕРНЕТ-РЕСУРСИ ПЕДАГОГІВ ЛІЦЕЮ</vt:lpstr>
      <vt:lpstr>ІНТЕРНЕТ-РЕСУРСИ ПЕДАГОГІВ ЛІЦЕЮ</vt:lpstr>
      <vt:lpstr>ІНТЕРНЕТ-РЕСУРСИ ПЕДАГОГІВ ЛІЦЕЮ</vt:lpstr>
      <vt:lpstr>Презентація PowerPoint</vt:lpstr>
      <vt:lpstr>Презентація PowerPoint</vt:lpstr>
      <vt:lpstr>Презентація PowerPoint</vt:lpstr>
      <vt:lpstr>диплом “ за місце у 5% кращих навчальних закладів України ” у вебометричному рейтингу SUMY WEB RANK 2016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Інтернет-ресурси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Учень</cp:lastModifiedBy>
  <cp:revision>648</cp:revision>
  <dcterms:created xsi:type="dcterms:W3CDTF">2010-11-06T16:44:08Z</dcterms:created>
  <dcterms:modified xsi:type="dcterms:W3CDTF">2018-03-14T11:26:42Z</dcterms:modified>
</cp:coreProperties>
</file>