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68" r:id="rId2"/>
    <p:sldId id="287" r:id="rId3"/>
    <p:sldId id="280" r:id="rId4"/>
    <p:sldId id="317" r:id="rId5"/>
    <p:sldId id="311" r:id="rId6"/>
    <p:sldId id="314" r:id="rId7"/>
    <p:sldId id="318" r:id="rId8"/>
    <p:sldId id="324" r:id="rId9"/>
    <p:sldId id="325" r:id="rId10"/>
    <p:sldId id="326" r:id="rId11"/>
    <p:sldId id="327" r:id="rId12"/>
    <p:sldId id="328" r:id="rId13"/>
    <p:sldId id="308" r:id="rId14"/>
    <p:sldId id="313" r:id="rId15"/>
    <p:sldId id="320" r:id="rId16"/>
    <p:sldId id="323" r:id="rId17"/>
    <p:sldId id="321" r:id="rId18"/>
    <p:sldId id="322" r:id="rId19"/>
    <p:sldId id="289" r:id="rId20"/>
    <p:sldId id="315" r:id="rId21"/>
    <p:sldId id="283" r:id="rId22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59B533DE-F321-400D-B6E7-8CB7BDD9214C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E4237461-AEC9-4E67-85D7-30C7618229D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0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domainvectors.org/ru/%D0%B1%D0%B5%D1%81%D0%BF%D0%BB%D0%B0%D1%82%D0%BD%D1%8B%D0%B5-%D0%B2%D0%B5%D0%BA%D1%82%D0%BE%D1%80%D1%8B/%D0%91%D0%BB%D0%BE%D0%BA%D0%BD%D0%BE%D1%82-%D0%B8-%D1%80%D1%83%D1%87%D0%BA%D0%B0-%D0%B2%D0%B5%D0%BA%D1%82%D0" TargetMode="External"/><Relationship Id="rId2" Type="http://schemas.openxmlformats.org/officeDocument/2006/relationships/hyperlink" Target="http://muzico.ru/music/%D0%BA%D0%BB%D0%B0%D1%81%D0%B8%D1%87%D0%BD%D0%B0+%D0%BC%D1%83%D0%B7%D0%B8%D0%BA%D0%B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%BE%D1%80%D0%BD%D0%BE%D0%B5-%D0%B8%D0%B7%D0%BE%D0%B1%D1%80%D0%B0%D0%B6%D0%B5%D0%BD%D0%B8%D0%B5/749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292080" y="1988840"/>
            <a:ext cx="3456384" cy="151216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ПЕДАГОГІЧНА РАДА №2</a:t>
            </a:r>
          </a:p>
          <a:p>
            <a:pPr algn="ctr"/>
            <a:r>
              <a:rPr lang="uk-UA" sz="24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БЕРЕЗЕНЬ, 2017</a:t>
            </a: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</p:txBody>
      </p:sp>
      <p:pic>
        <p:nvPicPr>
          <p:cNvPr id="4" name="Рисунок 3" descr="C:\Users\Лена\Downloads\IMG_074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3980094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214290"/>
            <a:ext cx="7858180" cy="31239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ПРИПУЩЕННЯ ГУМАННОЇ ПЕДАГОГІКИ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Ми створюємо те, що є в нашій свідомості.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Я допускаю, що реально існує Вищий розум,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Творець т.п. (це віра)Безсмертя духу – його спрямованість до досконалості.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Земне життя – відрізок шляху до досконалості.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grpSp>
        <p:nvGrpSpPr>
          <p:cNvPr id="32770" name="Групувати 24"/>
          <p:cNvGrpSpPr>
            <a:grpSpLocks/>
          </p:cNvGrpSpPr>
          <p:nvPr/>
        </p:nvGrpSpPr>
        <p:grpSpPr bwMode="auto">
          <a:xfrm>
            <a:off x="1285852" y="3357562"/>
            <a:ext cx="7858148" cy="3024197"/>
            <a:chOff x="0" y="0"/>
            <a:chExt cx="47815" cy="16668"/>
          </a:xfrm>
        </p:grpSpPr>
        <p:sp>
          <p:nvSpPr>
            <p:cNvPr id="16" name="Овал 16"/>
            <p:cNvSpPr>
              <a:spLocks noChangeArrowheads="1"/>
            </p:cNvSpPr>
            <p:nvPr/>
          </p:nvSpPr>
          <p:spPr bwMode="auto">
            <a:xfrm>
              <a:off x="9525" y="1428"/>
              <a:ext cx="15240" cy="15240"/>
            </a:xfrm>
            <a:prstGeom prst="ellipse">
              <a:avLst/>
            </a:prstGeom>
            <a:noFill/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Овал 17"/>
            <p:cNvSpPr>
              <a:spLocks noChangeArrowheads="1"/>
            </p:cNvSpPr>
            <p:nvPr/>
          </p:nvSpPr>
          <p:spPr bwMode="auto">
            <a:xfrm>
              <a:off x="16573" y="3810"/>
              <a:ext cx="1429" cy="1428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Овал 18"/>
            <p:cNvSpPr>
              <a:spLocks noChangeArrowheads="1"/>
            </p:cNvSpPr>
            <p:nvPr/>
          </p:nvSpPr>
          <p:spPr bwMode="auto">
            <a:xfrm>
              <a:off x="12287" y="10668"/>
              <a:ext cx="1429" cy="1428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Овал 19"/>
            <p:cNvSpPr>
              <a:spLocks noChangeArrowheads="1"/>
            </p:cNvSpPr>
            <p:nvPr/>
          </p:nvSpPr>
          <p:spPr bwMode="auto">
            <a:xfrm>
              <a:off x="21050" y="10668"/>
              <a:ext cx="1429" cy="1428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Поле 20"/>
            <p:cNvSpPr txBox="1">
              <a:spLocks noChangeArrowheads="1"/>
            </p:cNvSpPr>
            <p:nvPr/>
          </p:nvSpPr>
          <p:spPr bwMode="auto">
            <a:xfrm>
              <a:off x="21907" y="0"/>
              <a:ext cx="24384" cy="428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Book Antiqua" pitchFamily="18" charset="0"/>
                  <a:cs typeface="Arial" pitchFamily="34" charset="0"/>
                </a:rPr>
                <a:t>Реальність Вищого Світу,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Book Antiqua" pitchFamily="18" charset="0"/>
                  <a:cs typeface="Arial" pitchFamily="34" charset="0"/>
                </a:rPr>
                <a:t>Світу Духовного</a:t>
              </a:r>
            </a:p>
          </p:txBody>
        </p:sp>
        <p:sp>
          <p:nvSpPr>
            <p:cNvPr id="21" name="Поле 21"/>
            <p:cNvSpPr txBox="1">
              <a:spLocks noChangeArrowheads="1"/>
            </p:cNvSpPr>
            <p:nvPr/>
          </p:nvSpPr>
          <p:spPr bwMode="auto">
            <a:xfrm>
              <a:off x="23431" y="11620"/>
              <a:ext cx="24384" cy="428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Book Antiqua" pitchFamily="18" charset="0"/>
                  <a:cs typeface="Arial" pitchFamily="34" charset="0"/>
                </a:rPr>
                <a:t>Земне життя</a:t>
              </a:r>
            </a:p>
          </p:txBody>
        </p:sp>
        <p:sp>
          <p:nvSpPr>
            <p:cNvPr id="23" name="Поле 23"/>
            <p:cNvSpPr txBox="1">
              <a:spLocks noChangeArrowheads="1"/>
            </p:cNvSpPr>
            <p:nvPr/>
          </p:nvSpPr>
          <p:spPr bwMode="auto">
            <a:xfrm>
              <a:off x="0" y="11144"/>
              <a:ext cx="11525" cy="428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Book Antiqua" pitchFamily="18" charset="0"/>
                  <a:cs typeface="Arial" pitchFamily="34" charset="0"/>
                </a:rPr>
                <a:t>Безсмертя духу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214290"/>
            <a:ext cx="7858180" cy="4770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УЯВЛЕННЯ ПРО ДИТИНУ</a:t>
            </a:r>
          </a:p>
        </p:txBody>
      </p:sp>
      <p:grpSp>
        <p:nvGrpSpPr>
          <p:cNvPr id="33794" name="Групувати 25"/>
          <p:cNvGrpSpPr>
            <a:grpSpLocks/>
          </p:cNvGrpSpPr>
          <p:nvPr/>
        </p:nvGrpSpPr>
        <p:grpSpPr bwMode="auto">
          <a:xfrm>
            <a:off x="500034" y="1785926"/>
            <a:ext cx="4500594" cy="3381381"/>
            <a:chOff x="0" y="0"/>
            <a:chExt cx="25622" cy="25241"/>
          </a:xfrm>
        </p:grpSpPr>
        <p:sp>
          <p:nvSpPr>
            <p:cNvPr id="12" name="Рівнобедрений трикутник 12"/>
            <p:cNvSpPr>
              <a:spLocks noChangeArrowheads="1"/>
            </p:cNvSpPr>
            <p:nvPr/>
          </p:nvSpPr>
          <p:spPr bwMode="auto">
            <a:xfrm>
              <a:off x="0" y="0"/>
              <a:ext cx="25622" cy="2208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2E74B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Поле 13"/>
            <p:cNvSpPr txBox="1">
              <a:spLocks noChangeArrowheads="1"/>
            </p:cNvSpPr>
            <p:nvPr/>
          </p:nvSpPr>
          <p:spPr bwMode="auto">
            <a:xfrm rot="-3602870">
              <a:off x="-3810" y="8858"/>
              <a:ext cx="17621" cy="31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Явище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оле 14"/>
            <p:cNvSpPr txBox="1">
              <a:spLocks noChangeArrowheads="1"/>
            </p:cNvSpPr>
            <p:nvPr/>
          </p:nvSpPr>
          <p:spPr bwMode="auto">
            <a:xfrm rot="3588387">
              <a:off x="11906" y="8858"/>
              <a:ext cx="17621" cy="31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Місія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оле 15"/>
            <p:cNvSpPr txBox="1">
              <a:spLocks noChangeArrowheads="1"/>
            </p:cNvSpPr>
            <p:nvPr/>
          </p:nvSpPr>
          <p:spPr bwMode="auto">
            <a:xfrm>
              <a:off x="3810" y="22098"/>
              <a:ext cx="17621" cy="31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Енергія духу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799" name="Групувати 27"/>
          <p:cNvGrpSpPr>
            <a:grpSpLocks/>
          </p:cNvGrpSpPr>
          <p:nvPr/>
        </p:nvGrpSpPr>
        <p:grpSpPr bwMode="auto">
          <a:xfrm flipV="1">
            <a:off x="5214942" y="1285860"/>
            <a:ext cx="3929058" cy="3786214"/>
            <a:chOff x="0" y="0"/>
            <a:chExt cx="25622" cy="25241"/>
          </a:xfrm>
        </p:grpSpPr>
        <p:sp>
          <p:nvSpPr>
            <p:cNvPr id="28" name="Рівнобедрений трикутник 28"/>
            <p:cNvSpPr>
              <a:spLocks noChangeArrowheads="1"/>
            </p:cNvSpPr>
            <p:nvPr/>
          </p:nvSpPr>
          <p:spPr bwMode="auto">
            <a:xfrm>
              <a:off x="0" y="0"/>
              <a:ext cx="25622" cy="2208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2E74B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9" name="Поле 29"/>
            <p:cNvSpPr txBox="1">
              <a:spLocks noChangeArrowheads="1"/>
            </p:cNvSpPr>
            <p:nvPr/>
          </p:nvSpPr>
          <p:spPr bwMode="auto">
            <a:xfrm rot="3602870" flipV="1">
              <a:off x="12192" y="8845"/>
              <a:ext cx="17621" cy="31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Дорослішання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Поле 30"/>
            <p:cNvSpPr txBox="1">
              <a:spLocks noChangeArrowheads="1"/>
            </p:cNvSpPr>
            <p:nvPr/>
          </p:nvSpPr>
          <p:spPr bwMode="auto">
            <a:xfrm rot="18011613" flipV="1">
              <a:off x="-3785" y="8832"/>
              <a:ext cx="17621" cy="314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Розвиток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Поле 31"/>
            <p:cNvSpPr txBox="1">
              <a:spLocks noChangeArrowheads="1"/>
            </p:cNvSpPr>
            <p:nvPr/>
          </p:nvSpPr>
          <p:spPr bwMode="auto">
            <a:xfrm flipV="1">
              <a:off x="3810" y="22098"/>
              <a:ext cx="17621" cy="31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Свобода в собі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928662" y="5357826"/>
            <a:ext cx="4214842" cy="7848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Духовна сутність дитини</a:t>
            </a: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23938" y="366690"/>
            <a:ext cx="7858180" cy="4770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УЯВЛЕННЯ ПРО ДИТИНУ</a:t>
            </a: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5500694" y="5357826"/>
            <a:ext cx="3643306" cy="4154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Природа в дитині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214290"/>
            <a:ext cx="7858180" cy="4770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УЯВЛЕННЯ ПРО ДИТИНУ</a:t>
            </a: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919106" y="0"/>
            <a:ext cx="8224894" cy="9079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МИ СТВОРЮЄМО ТЕ, ЩО Є В НАШІЙ СВІДОМОСТІ</a:t>
            </a:r>
            <a:endParaRPr lang="uk-UA" sz="28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18" name="Групувати 45"/>
          <p:cNvGrpSpPr>
            <a:grpSpLocks/>
          </p:cNvGrpSpPr>
          <p:nvPr/>
        </p:nvGrpSpPr>
        <p:grpSpPr bwMode="auto">
          <a:xfrm>
            <a:off x="2071670" y="785794"/>
            <a:ext cx="6572296" cy="6072206"/>
            <a:chOff x="0" y="0"/>
            <a:chExt cx="34423" cy="38049"/>
          </a:xfrm>
        </p:grpSpPr>
        <p:grpSp>
          <p:nvGrpSpPr>
            <p:cNvPr id="32" name="Групувати 32"/>
            <p:cNvGrpSpPr>
              <a:grpSpLocks/>
            </p:cNvGrpSpPr>
            <p:nvPr/>
          </p:nvGrpSpPr>
          <p:grpSpPr bwMode="auto">
            <a:xfrm flipV="1">
              <a:off x="0" y="2381"/>
              <a:ext cx="34423" cy="35668"/>
              <a:chOff x="3454" y="-2338"/>
              <a:chExt cx="23155" cy="26862"/>
            </a:xfrm>
          </p:grpSpPr>
          <p:sp>
            <p:nvSpPr>
              <p:cNvPr id="33" name="Рівнобедрений трикутник 33"/>
              <p:cNvSpPr>
                <a:spLocks noChangeArrowheads="1"/>
              </p:cNvSpPr>
              <p:nvPr/>
            </p:nvSpPr>
            <p:spPr bwMode="auto">
              <a:xfrm>
                <a:off x="6833" y="4518"/>
                <a:ext cx="16803" cy="14485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4" name="Поле 34"/>
              <p:cNvSpPr txBox="1">
                <a:spLocks noChangeArrowheads="1"/>
              </p:cNvSpPr>
              <p:nvPr/>
            </p:nvSpPr>
            <p:spPr bwMode="auto">
              <a:xfrm rot="3602870" flipV="1">
                <a:off x="16229" y="4900"/>
                <a:ext cx="17620" cy="314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Book Antiqua" pitchFamily="18" charset="0"/>
                    <a:cs typeface="Arial" pitchFamily="34" charset="0"/>
                  </a:rPr>
                  <a:t>Дорослішання</a:t>
                </a:r>
              </a:p>
            </p:txBody>
          </p:sp>
          <p:sp>
            <p:nvSpPr>
              <p:cNvPr id="35" name="Поле 35"/>
              <p:cNvSpPr txBox="1">
                <a:spLocks noChangeArrowheads="1"/>
              </p:cNvSpPr>
              <p:nvPr/>
            </p:nvSpPr>
            <p:spPr bwMode="auto">
              <a:xfrm rot="18011613" flipV="1">
                <a:off x="-3784" y="5390"/>
                <a:ext cx="17620" cy="3144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Book Antiqua" pitchFamily="18" charset="0"/>
                    <a:cs typeface="Arial" pitchFamily="34" charset="0"/>
                  </a:rPr>
                  <a:t>Розвиток</a:t>
                </a:r>
              </a:p>
            </p:txBody>
          </p:sp>
          <p:sp>
            <p:nvSpPr>
              <p:cNvPr id="36" name="Поле 36"/>
              <p:cNvSpPr txBox="1">
                <a:spLocks noChangeArrowheads="1"/>
              </p:cNvSpPr>
              <p:nvPr/>
            </p:nvSpPr>
            <p:spPr bwMode="auto">
              <a:xfrm flipV="1">
                <a:off x="5963" y="21380"/>
                <a:ext cx="17621" cy="3144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Book Antiqua" pitchFamily="18" charset="0"/>
                    <a:cs typeface="Arial" pitchFamily="34" charset="0"/>
                  </a:rPr>
                  <a:t>Свобода</a:t>
                </a:r>
              </a:p>
            </p:txBody>
          </p:sp>
        </p:grpSp>
        <p:sp>
          <p:nvSpPr>
            <p:cNvPr id="37" name="Рівнобедрений трикутник 37"/>
            <p:cNvSpPr>
              <a:spLocks noChangeArrowheads="1"/>
            </p:cNvSpPr>
            <p:nvPr/>
          </p:nvSpPr>
          <p:spPr bwMode="auto">
            <a:xfrm>
              <a:off x="4953" y="5619"/>
              <a:ext cx="24980" cy="1923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2E74B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8" name="Поле 38"/>
            <p:cNvSpPr txBox="1">
              <a:spLocks noChangeArrowheads="1"/>
            </p:cNvSpPr>
            <p:nvPr/>
          </p:nvSpPr>
          <p:spPr bwMode="auto">
            <a:xfrm rot="-3602870">
              <a:off x="-5620" y="7239"/>
              <a:ext cx="17621" cy="31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Book Antiqua" pitchFamily="18" charset="0"/>
                  <a:cs typeface="Arial" pitchFamily="34" charset="0"/>
                </a:rPr>
                <a:t>Явище</a:t>
              </a:r>
            </a:p>
          </p:txBody>
        </p:sp>
        <p:sp>
          <p:nvSpPr>
            <p:cNvPr id="39" name="Поле 39"/>
            <p:cNvSpPr txBox="1">
              <a:spLocks noChangeArrowheads="1"/>
            </p:cNvSpPr>
            <p:nvPr/>
          </p:nvSpPr>
          <p:spPr bwMode="auto">
            <a:xfrm rot="3588387">
              <a:off x="22860" y="7239"/>
              <a:ext cx="17621" cy="31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Book Antiqua" pitchFamily="18" charset="0"/>
                  <a:cs typeface="Arial" pitchFamily="34" charset="0"/>
                </a:rPr>
                <a:t>Місія</a:t>
              </a:r>
            </a:p>
          </p:txBody>
        </p:sp>
        <p:sp>
          <p:nvSpPr>
            <p:cNvPr id="40" name="Поле 40"/>
            <p:cNvSpPr txBox="1">
              <a:spLocks noChangeArrowheads="1"/>
            </p:cNvSpPr>
            <p:nvPr/>
          </p:nvSpPr>
          <p:spPr bwMode="auto">
            <a:xfrm>
              <a:off x="8953" y="29718"/>
              <a:ext cx="17621" cy="31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Book Antiqua" pitchFamily="18" charset="0"/>
                  <a:cs typeface="Arial" pitchFamily="34" charset="0"/>
                </a:rPr>
                <a:t>Енергія духу</a:t>
              </a:r>
            </a:p>
          </p:txBody>
        </p:sp>
        <p:sp>
          <p:nvSpPr>
            <p:cNvPr id="41" name="Овал 41"/>
            <p:cNvSpPr>
              <a:spLocks noChangeArrowheads="1"/>
            </p:cNvSpPr>
            <p:nvPr/>
          </p:nvSpPr>
          <p:spPr bwMode="auto">
            <a:xfrm>
              <a:off x="11144" y="10953"/>
              <a:ext cx="12573" cy="12573"/>
            </a:xfrm>
            <a:prstGeom prst="ellipse">
              <a:avLst/>
            </a:prstGeom>
            <a:noFill/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2" name="Овал 42"/>
            <p:cNvSpPr>
              <a:spLocks noChangeArrowheads="1"/>
            </p:cNvSpPr>
            <p:nvPr/>
          </p:nvSpPr>
          <p:spPr bwMode="auto">
            <a:xfrm>
              <a:off x="17145" y="12287"/>
              <a:ext cx="1168" cy="1168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3" name="Овал 43"/>
            <p:cNvSpPr>
              <a:spLocks noChangeArrowheads="1"/>
            </p:cNvSpPr>
            <p:nvPr/>
          </p:nvSpPr>
          <p:spPr bwMode="auto">
            <a:xfrm>
              <a:off x="13335" y="19145"/>
              <a:ext cx="1168" cy="1168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4" name="Овал 44"/>
            <p:cNvSpPr>
              <a:spLocks noChangeArrowheads="1"/>
            </p:cNvSpPr>
            <p:nvPr/>
          </p:nvSpPr>
          <p:spPr bwMode="auto">
            <a:xfrm>
              <a:off x="20764" y="19145"/>
              <a:ext cx="1168" cy="1168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1142976" y="6143644"/>
            <a:ext cx="8001024" cy="4770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Дай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мені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світло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перед ударами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долі</a:t>
            </a:r>
            <a:endParaRPr lang="uk-UA" sz="28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4414" y="35716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ПРОЕКТ РІШЕННЯ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785794"/>
            <a:ext cx="75724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endPara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Забезпечити проведення І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V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етапу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науково-методичної теми «Упровадження педагогіки успіху у навчально-виховний процес ліцею» згідно плану (адміністрація, 2017-2018 </a:t>
            </a:r>
            <a:r>
              <a:rPr lang="uk-UA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н.р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.)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FontTx/>
              <a:buAutoNum type="arabicPeriod"/>
            </a:pP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Забезпечити проведення гуманістично орієнтованих розвивальних виховних заходів педагогами ліцею О.О.Єрмоленко, Ю.О.Павловим, С.О.Карпенко, Ю.Ю.</a:t>
            </a:r>
            <a:r>
              <a:rPr lang="uk-UA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Дерід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С.А.Мельник (Т.М.</a:t>
            </a:r>
            <a:r>
              <a:rPr lang="uk-UA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Вантух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квітень-червень, 2017);</a:t>
            </a:r>
          </a:p>
          <a:p>
            <a:pPr marL="457200" indent="-457200" algn="just">
              <a:buFontTx/>
              <a:buAutoNum type="arabicPeriod"/>
            </a:pP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Підготувати збірник </a:t>
            </a:r>
            <a:r>
              <a:rPr lang="uk-UA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метеріалів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науково-методичного семінару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Упровадження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педагогіки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успіху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виховну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роботу закладу» (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Л.М.Павлюк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жовтень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2017)</a:t>
            </a:r>
          </a:p>
          <a:p>
            <a:pPr marL="457200" indent="-457200" algn="just">
              <a:buFontTx/>
              <a:buAutoNum type="arabicPeriod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852" y="357166"/>
            <a:ext cx="71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ПРО СТАН ВИКЛАДАННЯ ТА ЯКІСТЬ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НАВЧАЛЬНИХ ДОСЯГНЕНЬ УЧНІВ ІЗ АНГЛІЙСЬКОЇ МОВИ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8"/>
          <p:cNvSpPr/>
          <p:nvPr/>
        </p:nvSpPr>
        <p:spPr>
          <a:xfrm>
            <a:off x="1142976" y="2000240"/>
            <a:ext cx="778674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altLang="uk-UA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13.02.2017 по 17.03.2017</a:t>
            </a:r>
          </a:p>
          <a:p>
            <a:pPr algn="ctr">
              <a:defRPr/>
            </a:pPr>
            <a:endParaRPr lang="uk-UA" altLang="uk-UA" sz="20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експертна група у складі: голова експертної групи – директор ліцею Шевчук Т. М. ; заступник голови експертної групи – заступник директора з НВР Сліпак С. М. ; члени експертної групи: заступник директора з ВР </a:t>
            </a:r>
            <a:r>
              <a:rPr lang="uk-UA" altLang="uk-UA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Вантух</a:t>
            </a:r>
            <a:r>
              <a:rPr lang="uk-UA" altLang="uk-UA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Т. М. здійснила </a:t>
            </a:r>
            <a:r>
              <a:rPr lang="uk-UA" altLang="uk-UA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узагальннення</a:t>
            </a:r>
            <a:r>
              <a:rPr lang="uk-UA" altLang="uk-UA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матеріалів вивчення стану навчально-матеріальної бази викладання предмета, співбесід із вчителями та учнями, вчительської та учнівської документації, відвідування уроків та позакласних заходів, вивчення рівня навчальних досягнень учнів</a:t>
            </a:r>
          </a:p>
          <a:p>
            <a:pPr algn="ctr">
              <a:defRPr/>
            </a:pPr>
            <a:endParaRPr lang="uk-UA" altLang="uk-UA" sz="28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14290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РЕЗУЛЬТАТИ КОНТРОЛЬНОГО ЗРІЗУ ЗНАНЬ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8"/>
          <p:cNvSpPr/>
          <p:nvPr/>
        </p:nvSpPr>
        <p:spPr>
          <a:xfrm>
            <a:off x="1214414" y="1214422"/>
            <a:ext cx="76438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Виконували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завдання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– 137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учнів</a:t>
            </a:r>
            <a:endParaRPr lang="ru-RU" altLang="uk-UA" sz="28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високий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рівень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44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учні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(32%);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достатній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рівень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69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учнів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(51%);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середній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рівень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17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учнів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(12%);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початковий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рівень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7 </a:t>
            </a:r>
            <a:r>
              <a:rPr lang="ru-RU" alt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учнів</a:t>
            </a:r>
            <a:r>
              <a:rPr lang="ru-RU" alt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(5%)</a:t>
            </a:r>
            <a:endParaRPr lang="uk-UA" altLang="uk-UA" sz="28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 </a:t>
            </a: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uk-UA" altLang="uk-UA" sz="28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14290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РЕЗУЛЬТАТИ </a:t>
            </a:r>
            <a:r>
              <a:rPr lang="uk-UA" altLang="uk-UA" sz="2800" b="1" dirty="0" smtClean="0">
                <a:solidFill>
                  <a:srgbClr val="4F271C">
                    <a:lumMod val="75000"/>
                  </a:srgbClr>
                </a:solidFill>
                <a:latin typeface="Book Antiqua" pitchFamily="18" charset="0"/>
                <a:cs typeface="Times New Roman" pitchFamily="18" charset="0"/>
              </a:rPr>
              <a:t>ЗНО</a:t>
            </a:r>
            <a:endParaRPr lang="uk-UA" sz="2800" dirty="0" smtClean="0"/>
          </a:p>
          <a:p>
            <a:pPr algn="ctr"/>
            <a:endParaRPr lang="uk-UA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8"/>
          <p:cNvSpPr/>
          <p:nvPr/>
        </p:nvSpPr>
        <p:spPr>
          <a:xfrm>
            <a:off x="1285852" y="714356"/>
            <a:ext cx="7643866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uk-UA" sz="2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2012 – </a:t>
            </a: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із 37 учнів: початковий рівень – 5 учнів,  середній рівень – 10 учнів,  достатній рівень – 18 учнів,  високий рівень – 4 учні;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uk-UA" sz="2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2013</a:t>
            </a: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– із 38 учнів: початковий рівень – 1 учень, середній рівень – 5 учнів, достатній рівень – 30 учнів, високий рівень – 2 учні;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uk-UA" sz="2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2014</a:t>
            </a: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–  із 33 учнів: початковий рівень – 2 учні, середній рівень – 9 учнів, достатній рівень – 20 учнів, високий рівень – 2 учні;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uk-UA" sz="2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2016</a:t>
            </a: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– із 53 учнів: не подолали поріг (менше ніж 100 балів) – 3 учні, початковий рівень – 13 учнів, середній рівень – 14 учнів, достатній рівень – 18 учнів, високий рівень – 5 учнів</a:t>
            </a: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 </a:t>
            </a: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uk-UA" altLang="uk-UA" sz="28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852" y="357166"/>
            <a:ext cx="71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РЕЗУЛЬТАТИ РОБОТИ З ОБДАРОВАНИМИ УЧНЯМИ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за 2012-2017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8"/>
          <p:cNvSpPr/>
          <p:nvPr/>
        </p:nvSpPr>
        <p:spPr>
          <a:xfrm>
            <a:off x="1142976" y="1595021"/>
            <a:ext cx="77867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Переможці ІІІ етапу Всеукраїнської олімпіади з англійської мови – 14;</a:t>
            </a: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Переможці  ІІ етапу Всеукраїнського конкурсу-захисту науково-дослідницьких робіт МАН України – 6;</a:t>
            </a: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Переможці  ІІІ етапу Всеукраїнського конкурсу-захисту науково-дослідницьких робіт МАН України - 1</a:t>
            </a: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 </a:t>
            </a: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uk-UA" altLang="uk-UA" sz="28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852" y="357166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РЕЗУЛЬТАТИ МЕТОДИЧНОЇ РОБОТИ 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за 2012-2017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8"/>
          <p:cNvSpPr/>
          <p:nvPr/>
        </p:nvSpPr>
        <p:spPr>
          <a:xfrm>
            <a:off x="1071538" y="928671"/>
            <a:ext cx="7786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uk-UA" alt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Публікації – 23;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uk-UA" alt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Участь у конференціях, семінарах - 21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altLang="uk-UA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V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ІІІ Міжнародний форум </a:t>
            </a:r>
            <a:r>
              <a:rPr lang="uk-UA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”Інноватика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в сучасній </a:t>
            </a:r>
            <a:r>
              <a:rPr lang="uk-UA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освіті”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– </a:t>
            </a:r>
            <a:r>
              <a:rPr lang="uk-UA" altLang="uk-UA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uk-UA" altLang="uk-UA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“Використання</a:t>
            </a:r>
            <a:r>
              <a:rPr lang="uk-UA" altLang="uk-UA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інноваційних технологій при вивченні англійської мови </a:t>
            </a:r>
          </a:p>
          <a:p>
            <a:pPr algn="just">
              <a:defRPr/>
            </a:pPr>
            <a:r>
              <a:rPr lang="uk-UA" altLang="uk-UA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у навчально-виховному процесі </a:t>
            </a:r>
            <a:r>
              <a:rPr lang="uk-UA" altLang="uk-UA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ліцею”</a:t>
            </a:r>
            <a:r>
              <a:rPr lang="ru-RU" altLang="uk-UA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altLang="uk-UA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Золота медаль </a:t>
            </a:r>
            <a:r>
              <a:rPr lang="ru-RU" altLang="uk-UA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(2016)</a:t>
            </a:r>
            <a:endParaRPr lang="uk-UA" altLang="uk-UA" sz="24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 </a:t>
            </a:r>
          </a:p>
          <a:p>
            <a:pPr algn="ctr">
              <a:defRPr/>
            </a:pPr>
            <a:endParaRPr lang="uk-UA" altLang="uk-UA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uk-UA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uk-UA" altLang="uk-UA" sz="28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5" name="Picture 10" descr="C:\Users\Сліпак\Desktop\IMG_0281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05273"/>
            <a:ext cx="4572000" cy="2752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2" descr="C:\Users\Сліпак\Desktop\foto (2)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4429125"/>
            <a:ext cx="33162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C:\Users\Сліпак\Desktop\foto (1)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841375">
            <a:off x="7161505" y="3241121"/>
            <a:ext cx="17049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88640"/>
            <a:ext cx="7704856" cy="1224136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altLang="uk-UA" sz="20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ОБЛАСНА </a:t>
            </a:r>
            <a:r>
              <a:rPr lang="uk-UA" sz="2000" b="1" dirty="0" smtClean="0">
                <a:latin typeface="Book Antiqua" pitchFamily="18" charset="0"/>
                <a:cs typeface="Times New Roman" pitchFamily="18" charset="0"/>
              </a:rPr>
              <a:t>НАУКОВО-ПРАКТИЧНА КОНФЕРЕНЦІЯ «АКТУАЛЬНІ ПРОБЛЕМИ ТА ПЕРСПЕКТИВИ ВИВЧЕННЯ ІНОЗЕМНОЇ МОВИ: ДОСВІД МИНУЛОГО - ПОГЛЯД У МАЙБУТНЄ»  (листопад, 2016)</a:t>
            </a:r>
            <a:endParaRPr lang="uk-UA" altLang="uk-UA" sz="20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Picture 1" descr="C:\Users\Сліпак\Desktop\виставка\конференці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3" y="1500174"/>
            <a:ext cx="4388304" cy="21431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58" name="Picture 2" descr="C:\Users\Сліпак\Desktop\виставка\кон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000504"/>
            <a:ext cx="3706104" cy="24460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59" name="Picture 3" descr="C:\Users\Сліпак\Desktop\виставка\конф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071942"/>
            <a:ext cx="3632501" cy="23974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0" name="Picture 4" descr="C:\Users\Сліпак\Desktop\виставка\конф 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1500174"/>
            <a:ext cx="3905264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5616" y="836712"/>
            <a:ext cx="7776864" cy="115212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ПИТАННЯ ДЛЯ ОБГОВОРЕННЯ</a:t>
            </a: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  <a:p>
            <a:pPr marL="544512" indent="-457200" algn="just">
              <a:buFont typeface="+mj-lt"/>
              <a:buAutoNum type="arabicPeriod"/>
              <a:tabLst>
                <a:tab pos="450850" algn="l"/>
              </a:tabLst>
            </a:pPr>
            <a:r>
              <a:rPr lang="uk-UA" sz="2400" dirty="0" smtClean="0">
                <a:latin typeface="Book Antiqua" pitchFamily="18" charset="0"/>
                <a:cs typeface="Times New Roman" pitchFamily="18" charset="0"/>
              </a:rPr>
              <a:t>Утілення моделі гуманістично орієнтованого розвивального виховання в ліцеї (Т.М.Шевчук, Т.М.</a:t>
            </a:r>
            <a:r>
              <a:rPr lang="uk-UA" sz="2400" dirty="0" err="1" smtClean="0">
                <a:latin typeface="Book Antiqua" pitchFamily="18" charset="0"/>
                <a:cs typeface="Times New Roman" pitchFamily="18" charset="0"/>
              </a:rPr>
              <a:t>Вантух</a:t>
            </a:r>
            <a:r>
              <a:rPr lang="uk-UA" sz="2400" dirty="0" smtClean="0">
                <a:latin typeface="Book Antiqua" pitchFamily="18" charset="0"/>
                <a:cs typeface="Times New Roman" pitchFamily="18" charset="0"/>
              </a:rPr>
              <a:t>) </a:t>
            </a:r>
          </a:p>
          <a:p>
            <a:pPr marL="544512" indent="-457200" algn="just">
              <a:buFont typeface="+mj-lt"/>
              <a:buAutoNum type="arabicPeriod"/>
              <a:tabLst>
                <a:tab pos="450850" algn="l"/>
              </a:tabLst>
            </a:pPr>
            <a:r>
              <a:rPr lang="uk-UA" sz="2400" dirty="0" smtClean="0">
                <a:latin typeface="Book Antiqua" pitchFamily="18" charset="0"/>
                <a:cs typeface="Times New Roman" pitchFamily="18" charset="0"/>
              </a:rPr>
              <a:t>Про стан викладання та вивчення рівня навчальних досягнень учнів із англійської мови (С.М.Сліпак) </a:t>
            </a:r>
          </a:p>
          <a:p>
            <a:pPr marL="544512" indent="-457200" algn="just">
              <a:buFont typeface="+mj-lt"/>
              <a:buAutoNum type="arabicPeriod"/>
              <a:tabLst>
                <a:tab pos="450850" algn="l"/>
              </a:tabLst>
            </a:pPr>
            <a:r>
              <a:rPr lang="uk-UA" sz="2400" dirty="0" smtClean="0">
                <a:latin typeface="Book Antiqua" pitchFamily="18" charset="0"/>
                <a:cs typeface="Times New Roman" pitchFamily="18" charset="0"/>
              </a:rPr>
              <a:t>Про виконання рішень попередніх засідань педагогічних рад  (Т.М.Шевчук) </a:t>
            </a:r>
          </a:p>
          <a:p>
            <a:pPr marL="450850" indent="-423863" algn="just" defTabSz="450850">
              <a:tabLst>
                <a:tab pos="450850" algn="l"/>
              </a:tabLst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6512511" cy="642918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ПРОЕКТ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УХВАЛИ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:</a:t>
            </a:r>
            <a:b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ru-RU" sz="36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571612"/>
            <a:ext cx="7920880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Визнати стан викладання англійської мови як задовільний.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Підготувати наказ по ліцею </a:t>
            </a:r>
            <a:r>
              <a:rPr 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“Про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стан викладання англійської мови в </a:t>
            </a:r>
            <a:r>
              <a:rPr lang="uk-UA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ліцеї”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(С.М.Сліпак, до 07.04.2017).</a:t>
            </a:r>
          </a:p>
          <a:p>
            <a:pPr marL="342900" indent="-342900" algn="just">
              <a:lnSpc>
                <a:spcPct val="114000"/>
              </a:lnSpc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6615837" cy="4742341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274320" algn="ctr">
              <a:buNone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70567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ВИКОРИСТАНІ ДЖЕРЕЛА</a:t>
            </a:r>
          </a:p>
          <a:p>
            <a:pPr algn="just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http://muzico.ru/music/%D0%BA%D0%BB%D0%B0%D1%81%D0%B8%D1%87%D0%BD%D0%B0+%D0%BC%D1%83%D0%B7%D0%B8%D0%BA%D0%B0/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2.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http://publicdomainvectors.org/ru/%D0%B1%D0%B5%D1%81%D0%BF%D0%BB%D0%B0%D1%82%D0%BD%D1%8B%D0%B5-%D0%B2%D0%B5%D0%BA%D1%82%D0%BE%D1%80%D1%8B/%D0%91%D0%BB%D0%BE%D0%BA%D0%BD%D0%BE%D1%82-%D0%B8-%D1%80%D1%83%D1%87%D0%BA%D0%B0-%D0%B2%D0%B5%D0%BA%D1%82%D0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%BE%D1%80%D0%BD%D0%BE%D0%B5-%D0%B8%D0%B7%D0%BE%D0%B1%D1%80%D0%B0%D0%B6%D0%B5%D0%BD%D0%B8%D0%B5/7492.html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280920" cy="936104"/>
          </a:xfrm>
        </p:spPr>
        <p:txBody>
          <a:bodyPr>
            <a:noAutofit/>
          </a:bodyPr>
          <a:lstStyle/>
          <a:p>
            <a:pPr marL="0" lvl="1"/>
            <a:r>
              <a:rPr lang="uk-UA" sz="36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ЗАВДАННЯ  </a:t>
            </a:r>
            <a:r>
              <a:rPr lang="uk-UA" sz="36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ПЕДАГОГІЧНОЇ  РАДИ: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2976" y="1714488"/>
            <a:ext cx="7715304" cy="4144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Здійснити аналіз роботи педагогічного колективу на ІІІ етапі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науково-методичної теми «Упровадження педагогіки успіху у навчально-виховний процес ліцею» для удосконалення навчально-виховної процесу та формування успішної особистості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;</a:t>
            </a:r>
            <a:endParaRPr lang="uk-UA" sz="22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Проаналізувати стан викладання та рівень навчальних досягнень учнів із англійської мови;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Проаналізувати виконання рішень попередніх засідань педагогічних рад</a:t>
            </a:r>
            <a:endParaRPr lang="uk-UA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0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Педагогічні читання </a:t>
            </a:r>
            <a:r>
              <a:rPr lang="uk-UA" sz="16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“Педагогічні</a:t>
            </a:r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ідеї Івана Дмитровича </a:t>
            </a:r>
            <a:r>
              <a:rPr lang="uk-UA" sz="16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Беха”</a:t>
            </a:r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(листопад, 2016) </a:t>
            </a:r>
            <a:endParaRPr lang="uk-UA" sz="16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2928934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Діагностування стану використання педагогічним колективом нововведень у навчально-виховний процес ліцею (січень, 2017)</a:t>
            </a:r>
            <a:endParaRPr lang="uk-UA" sz="16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6625" name="Picture 1" descr="C:\Users\Сліпак\Desktop\IMAG0214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290"/>
            <a:ext cx="4095750" cy="2305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E:\Cліпак\Downloads\20170323_1112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4095750" cy="24574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5720" y="3643314"/>
            <a:ext cx="457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Засіданні Президії Національної академії педагогічних наук України (співпраця ліцею із Інститутом соціальної і політичної психології НАПН України, березень, 2017)</a:t>
            </a:r>
            <a:endParaRPr lang="uk-UA" sz="16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0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85720" y="5000636"/>
            <a:ext cx="4214842" cy="1224136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altLang="uk-UA" sz="1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Обласна </a:t>
            </a:r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науково-практична конференція «Актуальні проблеми та перспективи вивчення іноземної мови: досвід минулого - погляд у майбутнє»  (листопад, 2016)</a:t>
            </a:r>
            <a:endParaRPr lang="uk-UA" altLang="uk-UA" sz="16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11" name="Picture 1" descr="C:\Users\Сліпак\Desktop\виставка\конференція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500570"/>
            <a:ext cx="4388304" cy="21431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06" y="214290"/>
            <a:ext cx="807249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НАУКОВО-МЕТОДИЧНИЙ СЕМІНАР </a:t>
            </a:r>
            <a:endParaRPr lang="uk-UA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ДЛЯ ОСВІТЯН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ЧЕРНІГІВЩИНИ</a:t>
            </a:r>
          </a:p>
          <a:p>
            <a:pPr algn="ctr">
              <a:defRPr/>
            </a:pPr>
            <a:r>
              <a:rPr lang="ru-RU" alt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«УПРОВАДЖЕННЯ ПЕДАГОГІКИ УСПІХУ У ВИХОВНУ РОБОТУ ЗАКЛАДУ» </a:t>
            </a:r>
          </a:p>
          <a:p>
            <a:pPr algn="ctr">
              <a:defRPr/>
            </a:pPr>
            <a:r>
              <a:rPr lang="ru-RU" alt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(ЛЮТИЙ, 2017)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1428728" y="2714620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Мета: поглиблення знань учасників семінару про присвоєння (набуття) духовних цінностей через розв’язання відповідних духовно-моральних задач, блокування </a:t>
            </a:r>
            <a:r>
              <a:rPr lang="uk-UA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егоструктури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через застосування адекватних педагогічних технологій та </a:t>
            </a:r>
            <a:r>
              <a:rPr lang="uk-UA" sz="2400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діяльнісну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співпрацю, застосування практичних аспектів основ педагогіки успіху</a:t>
            </a:r>
          </a:p>
          <a:p>
            <a:endParaRPr lang="uk-UA" sz="24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ліпак\Desktop\IMG_50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43050"/>
            <a:ext cx="4753808" cy="3167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5" name="Picture 9" descr="C:\Users\Сліпак\Desktop\20170223_1324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0"/>
            <a:ext cx="5000628" cy="2753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7" name="Picture 11" descr="C:\Users\Сліпак\Desktop\IMG_46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4062" y="3857604"/>
            <a:ext cx="554993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1142976" y="214290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МАЙСТЕР-КЛАС ПО ВИГОТОВЛЕННЮ ПАСХАЛЬНОЇ ЛИСТІВКИ </a:t>
            </a:r>
            <a:r>
              <a:rPr lang="ru-RU" alt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(</a:t>
            </a:r>
            <a:r>
              <a:rPr lang="ru-RU" altLang="uk-UA" sz="2400" b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березень</a:t>
            </a:r>
            <a:r>
              <a:rPr lang="ru-RU" altLang="uk-UA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2017) </a:t>
            </a:r>
          </a:p>
        </p:txBody>
      </p:sp>
      <p:pic>
        <p:nvPicPr>
          <p:cNvPr id="1026" name="Picture 2" descr="E:\Cліпак\Downloads\Re_ фото листівок\Петренко Л.I_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006582"/>
            <a:ext cx="2500330" cy="3258243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214282" y="4214818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Петренко Л.І.</a:t>
            </a:r>
            <a:endParaRPr lang="ru-RU" altLang="uk-UA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1027" name="Picture 3" descr="E:\Cліпак\Downloads\Re_ фото листівок\Рябцева О.М_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3500438"/>
            <a:ext cx="2286016" cy="2994443"/>
          </a:xfrm>
          <a:prstGeom prst="rect">
            <a:avLst/>
          </a:prstGeom>
          <a:noFill/>
        </p:spPr>
      </p:pic>
      <p:sp>
        <p:nvSpPr>
          <p:cNvPr id="8" name="Прямокутник 7"/>
          <p:cNvSpPr/>
          <p:nvPr/>
        </p:nvSpPr>
        <p:spPr>
          <a:xfrm>
            <a:off x="2500298" y="6488668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Рябцева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 О.М.</a:t>
            </a:r>
            <a:endParaRPr lang="ru-RU" altLang="uk-UA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6715108" y="6488668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Сліпак С.М.</a:t>
            </a:r>
            <a:endParaRPr lang="ru-RU" altLang="uk-UA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1029" name="Picture 5" descr="E:\Cліпак\Downloads\Re_ фото листівок\Шмаглiй Т.М_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071546"/>
            <a:ext cx="2428892" cy="3109488"/>
          </a:xfrm>
          <a:prstGeom prst="rect">
            <a:avLst/>
          </a:prstGeom>
          <a:noFill/>
        </p:spPr>
      </p:pic>
      <p:sp>
        <p:nvSpPr>
          <p:cNvPr id="11" name="Прямокутник 10"/>
          <p:cNvSpPr/>
          <p:nvPr/>
        </p:nvSpPr>
        <p:spPr>
          <a:xfrm>
            <a:off x="4643438" y="4214818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Шмаглій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 Т.М.</a:t>
            </a:r>
            <a:endParaRPr lang="ru-RU" altLang="uk-UA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1028" name="Picture 4" descr="E:\Cліпак\Downloads\Re_ фото листівок\Слiпак С.М_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5423" y="3500438"/>
            <a:ext cx="2238577" cy="30003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214290"/>
            <a:ext cx="7858180" cy="63863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ГУМАННА ПЕДАГОГІКА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Гуманний – той, що шукає безсмертя, зв'язок із вищим світом; людина,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що пізнає себе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Представники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М.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Пентільян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 Я. 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Коменський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І. 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Пестолоцці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Ж.Ж.Руссо, Г. Сковорода, В. Сухомлинський, К. Ушинський, А. Макаренко.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Ідея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«Наша душа небесного походження»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Принцип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духовності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Питання для роздумів: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Чи є у Вас філософське уявлення про дитину?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Чи потребуєте Ви  такої філософії? Який Ви вчитель (батько, вихователь, професор, керівник, начальник): авторитарний, владний, вимогливий, строгий, справедливий, гуманний, похмурий, з гумором, без гумору?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Існує 3 типи вчителів: ті, хто пояснюють, ті, хто скаржиться, ті хто надихають. До якого типу Ви себе відносите?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Чи начитаний Ви вчитель у сфері педагогічної класики? Філософії? Психології? Методики?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Чи прагнете Ви до нового досвіду, нових педагогічних ідей? Гармонія в педагогіці досягнута тоді, коли дитина і вчитель сняться один одному. Перед ким Ви відчуваєте відповідальність за свою педагогічну працю?</a:t>
            </a:r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214290"/>
            <a:ext cx="7858180" cy="5386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ДЕ НАРОДЖУЄТЬСЯ ПЕДАГОГІКА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grpSp>
        <p:nvGrpSpPr>
          <p:cNvPr id="31746" name="Групувати 26"/>
          <p:cNvGrpSpPr>
            <a:grpSpLocks/>
          </p:cNvGrpSpPr>
          <p:nvPr/>
        </p:nvGrpSpPr>
        <p:grpSpPr bwMode="auto">
          <a:xfrm>
            <a:off x="1285852" y="1143056"/>
            <a:ext cx="7501041" cy="4786250"/>
            <a:chOff x="0" y="394"/>
            <a:chExt cx="49081" cy="26371"/>
          </a:xfrm>
        </p:grpSpPr>
        <p:sp>
          <p:nvSpPr>
            <p:cNvPr id="12" name="Овал 1"/>
            <p:cNvSpPr>
              <a:spLocks noChangeArrowheads="1"/>
            </p:cNvSpPr>
            <p:nvPr/>
          </p:nvSpPr>
          <p:spPr bwMode="auto">
            <a:xfrm>
              <a:off x="0" y="5143"/>
              <a:ext cx="16360" cy="14669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cxnSp>
          <p:nvCxnSpPr>
            <p:cNvPr id="2" name="Пряма зі стрілкою 2"/>
            <p:cNvCxnSpPr>
              <a:cxnSpLocks noChangeShapeType="1"/>
            </p:cNvCxnSpPr>
            <p:nvPr/>
          </p:nvCxnSpPr>
          <p:spPr bwMode="auto">
            <a:xfrm flipV="1">
              <a:off x="12477" y="2476"/>
              <a:ext cx="8097" cy="4286"/>
            </a:xfrm>
            <a:prstGeom prst="straightConnector1">
              <a:avLst/>
            </a:prstGeom>
            <a:noFill/>
            <a:ln w="6350">
              <a:solidFill>
                <a:srgbClr val="ED7D3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" name="Поле 3"/>
            <p:cNvSpPr txBox="1">
              <a:spLocks noChangeArrowheads="1"/>
            </p:cNvSpPr>
            <p:nvPr/>
          </p:nvSpPr>
          <p:spPr bwMode="auto">
            <a:xfrm>
              <a:off x="21814" y="394"/>
              <a:ext cx="20079" cy="4286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Почуття віри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(релігійна свідомість)</a:t>
              </a:r>
            </a:p>
          </p:txBody>
        </p:sp>
        <p:cxnSp>
          <p:nvCxnSpPr>
            <p:cNvPr id="4" name="Пряма зі стрілкою 4"/>
            <p:cNvCxnSpPr>
              <a:cxnSpLocks noChangeShapeType="1"/>
            </p:cNvCxnSpPr>
            <p:nvPr/>
          </p:nvCxnSpPr>
          <p:spPr bwMode="auto">
            <a:xfrm flipV="1">
              <a:off x="14668" y="7524"/>
              <a:ext cx="8477" cy="2286"/>
            </a:xfrm>
            <a:prstGeom prst="straightConnector1">
              <a:avLst/>
            </a:prstGeom>
            <a:noFill/>
            <a:ln w="6350">
              <a:solidFill>
                <a:srgbClr val="ED7D3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5" name="Поле 5"/>
            <p:cNvSpPr txBox="1">
              <a:spLocks noChangeArrowheads="1"/>
            </p:cNvSpPr>
            <p:nvPr/>
          </p:nvSpPr>
          <p:spPr bwMode="auto">
            <a:xfrm>
              <a:off x="23145" y="5524"/>
              <a:ext cx="25440" cy="4286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Батьківське почуття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(педагогічна свідомість)</a:t>
              </a:r>
            </a:p>
          </p:txBody>
        </p:sp>
        <p:cxnSp>
          <p:nvCxnSpPr>
            <p:cNvPr id="6" name="Пряма зі стрілкою 6"/>
            <p:cNvCxnSpPr>
              <a:cxnSpLocks noChangeShapeType="1"/>
            </p:cNvCxnSpPr>
            <p:nvPr/>
          </p:nvCxnSpPr>
          <p:spPr bwMode="auto">
            <a:xfrm flipV="1">
              <a:off x="14668" y="13144"/>
              <a:ext cx="8954" cy="457"/>
            </a:xfrm>
            <a:prstGeom prst="straightConnector1">
              <a:avLst/>
            </a:prstGeom>
            <a:noFill/>
            <a:ln w="6350">
              <a:solidFill>
                <a:srgbClr val="ED7D3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" name="Пряма зі стрілкою 7"/>
            <p:cNvCxnSpPr>
              <a:cxnSpLocks noChangeShapeType="1"/>
            </p:cNvCxnSpPr>
            <p:nvPr/>
          </p:nvCxnSpPr>
          <p:spPr bwMode="auto">
            <a:xfrm>
              <a:off x="13906" y="16859"/>
              <a:ext cx="9239" cy="1905"/>
            </a:xfrm>
            <a:prstGeom prst="straightConnector1">
              <a:avLst/>
            </a:prstGeom>
            <a:noFill/>
            <a:ln w="6350">
              <a:solidFill>
                <a:srgbClr val="ED7D3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" name="Пряма зі стрілкою 8"/>
            <p:cNvCxnSpPr>
              <a:cxnSpLocks noChangeShapeType="1"/>
            </p:cNvCxnSpPr>
            <p:nvPr/>
          </p:nvCxnSpPr>
          <p:spPr bwMode="auto">
            <a:xfrm>
              <a:off x="10763" y="19240"/>
              <a:ext cx="7429" cy="4953"/>
            </a:xfrm>
            <a:prstGeom prst="straightConnector1">
              <a:avLst/>
            </a:prstGeom>
            <a:noFill/>
            <a:ln w="6350">
              <a:solidFill>
                <a:srgbClr val="ED7D3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" name="Поле 9"/>
            <p:cNvSpPr txBox="1">
              <a:spLocks noChangeArrowheads="1"/>
            </p:cNvSpPr>
            <p:nvPr/>
          </p:nvSpPr>
          <p:spPr bwMode="auto">
            <a:xfrm>
              <a:off x="24098" y="10858"/>
              <a:ext cx="24983" cy="4099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Відчуття пізнання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(наукова і філософська свідомість)</a:t>
              </a:r>
            </a:p>
          </p:txBody>
        </p:sp>
        <p:sp>
          <p:nvSpPr>
            <p:cNvPr id="10" name="Поле 10"/>
            <p:cNvSpPr txBox="1">
              <a:spLocks noChangeArrowheads="1"/>
            </p:cNvSpPr>
            <p:nvPr/>
          </p:nvSpPr>
          <p:spPr bwMode="auto">
            <a:xfrm>
              <a:off x="23622" y="16668"/>
              <a:ext cx="23971" cy="4287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Відчуття краси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(естетична свідомість)</a:t>
              </a:r>
            </a:p>
          </p:txBody>
        </p:sp>
        <p:sp>
          <p:nvSpPr>
            <p:cNvPr id="11" name="Поле 11"/>
            <p:cNvSpPr txBox="1">
              <a:spLocks noChangeArrowheads="1"/>
            </p:cNvSpPr>
            <p:nvPr/>
          </p:nvSpPr>
          <p:spPr bwMode="auto">
            <a:xfrm>
              <a:off x="18192" y="22479"/>
              <a:ext cx="22461" cy="4286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Відчуття совісті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cs typeface="Arial" pitchFamily="34" charset="0"/>
                </a:rPr>
                <a:t>(етична свідомість)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2169</TotalTime>
  <Words>859</Words>
  <Application>Microsoft Office PowerPoint</Application>
  <PresentationFormat>Екран (4:3)</PresentationFormat>
  <Paragraphs>146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2" baseType="lpstr">
      <vt:lpstr>Солнцестояние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ПРОЕКТ УХВАЛИ: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Учень</dc:creator>
  <cp:lastModifiedBy>Мария</cp:lastModifiedBy>
  <cp:revision>213</cp:revision>
  <dcterms:created xsi:type="dcterms:W3CDTF">2015-01-06T07:03:33Z</dcterms:created>
  <dcterms:modified xsi:type="dcterms:W3CDTF">2023-01-02T10:58:41Z</dcterms:modified>
</cp:coreProperties>
</file>