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61" r:id="rId6"/>
    <p:sldId id="270" r:id="rId7"/>
    <p:sldId id="276" r:id="rId8"/>
    <p:sldId id="275" r:id="rId9"/>
    <p:sldId id="262" r:id="rId10"/>
    <p:sldId id="274" r:id="rId11"/>
    <p:sldId id="277" r:id="rId12"/>
    <p:sldId id="269" r:id="rId13"/>
  </p:sldIdLst>
  <p:sldSz cx="9144000" cy="6858000" type="screen4x3"/>
  <p:notesSz cx="7559675" cy="10691813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uk-UA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Образец заголовка</a:t>
            </a:r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815D2EA2-77CB-4623-A05E-4508BA5DB50A}" type="datetime">
              <a:rPr lang="uk-UA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24.05.2018</a:t>
            </a:fld>
            <a:endParaRPr lang="uk-UA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uk-UA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DB1BDC02-65C1-4A4F-AF08-D5CCEFB546DA}" type="slidenum">
              <a:rPr lang="uk-UA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‹№›</a:t>
            </a:fld>
            <a:endParaRPr lang="uk-UA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Для редагування структури клацніть мишею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Другий рівень структури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Третій рівень структури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Четвертий рівень структури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П'ятий рівень структури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Шостий рівень структури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Сьомий рівень структури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Образец заголовка</a:t>
            </a:r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Образец текста</a:t>
            </a: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Второй уровень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1143000" lvl="2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Третий уровень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1600200" lvl="3" indent="-22824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Четвертый уровень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2057400" lvl="4" indent="-228240">
              <a:lnSpc>
                <a:spcPct val="100000"/>
              </a:lnSpc>
              <a:buClr>
                <a:srgbClr val="000000"/>
              </a:buClr>
              <a:buFont typeface="Arial"/>
              <a:buChar char="»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Пятый уровень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C5410B48-9AB3-4DA2-AC7D-8BC2D59B4BE8}" type="datetime">
              <a:rPr lang="uk-UA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24.05.2018</a:t>
            </a:fld>
            <a:endParaRPr lang="uk-UA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uk-UA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A7E3BC70-835F-46B4-A7F4-9AB56F7ADD78}" type="slidenum">
              <a:rPr lang="uk-UA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Trebuchet MS"/>
              </a:rPr>
              <a:t>‹№›</a:t>
            </a:fld>
            <a:endParaRPr lang="uk-UA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5292000" y="1989000"/>
            <a:ext cx="3456000" cy="151164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uk-UA" sz="32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ПЕДАГОГІЧНА РАДА </a:t>
            </a:r>
            <a:r>
              <a:rPr lang="uk-UA" sz="32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№4</a:t>
            </a:r>
            <a:endParaRPr lang="uk-U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uk-UA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травень</a:t>
            </a:r>
            <a:r>
              <a:rPr lang="uk-UA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Book Antiqua"/>
              </a:rPr>
              <a:t>, 2018</a:t>
            </a:r>
            <a:endParaRPr lang="uk-U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uk-U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uk-UA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3" name="Рисунок 3"/>
          <p:cNvPicPr/>
          <p:nvPr/>
        </p:nvPicPr>
        <p:blipFill>
          <a:blip r:embed="rId2"/>
          <a:stretch/>
        </p:blipFill>
        <p:spPr>
          <a:xfrm>
            <a:off x="1187640" y="188640"/>
            <a:ext cx="3979800" cy="6192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4" name="Picture 2"/>
          <p:cNvPicPr/>
          <p:nvPr/>
        </p:nvPicPr>
        <p:blipFill>
          <a:blip r:embed="rId3"/>
          <a:stretch/>
        </p:blipFill>
        <p:spPr>
          <a:xfrm>
            <a:off x="8251920" y="5517360"/>
            <a:ext cx="891720" cy="114264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468900" y="1124744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pPr marL="514440" indent="-514080" algn="just"/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До </a:t>
            </a:r>
            <a:r>
              <a:rPr lang="ru-RU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питання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ru-RU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№3</a:t>
            </a:r>
            <a:endParaRPr lang="ru-R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60" algn="just"/>
            <a:r>
              <a:rPr lang="uk-UA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Адміністрації:</a:t>
            </a:r>
          </a:p>
          <a:p>
            <a:pPr marL="514440" indent="-514080" algn="just">
              <a:buAutoNum type="arabicPeriod"/>
            </a:pPr>
            <a:r>
              <a:rPr lang="uk-UA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Розмістити на сайті ліцею для громадського обговорення проект навчального плану до 29.05.2018;</a:t>
            </a:r>
          </a:p>
          <a:p>
            <a:pPr marL="514440" indent="-514080" algn="just">
              <a:buAutoNum type="arabicPeriod"/>
            </a:pPr>
            <a:r>
              <a:rPr lang="uk-UA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подати навчальні плани для схвалення на загальні збори 08.06.2018;</a:t>
            </a:r>
          </a:p>
          <a:p>
            <a:pPr marL="514440" indent="-514080" algn="just">
              <a:buAutoNum type="arabicPeriod"/>
            </a:pPr>
            <a:r>
              <a:rPr lang="uk-UA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підготувати </a:t>
            </a:r>
            <a:r>
              <a:rPr lang="uk-UA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освітні програми на 2018-2019 </a:t>
            </a:r>
            <a:r>
              <a:rPr lang="uk-UA" sz="24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н.р</a:t>
            </a:r>
            <a:r>
              <a:rPr lang="uk-UA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. до 30.08.2018 </a:t>
            </a:r>
          </a:p>
          <a:p>
            <a:pPr marL="360" algn="just"/>
            <a:r>
              <a:rPr lang="uk-UA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 pitchFamily="18" charset="0"/>
              </a:rPr>
              <a:t>Головам предметним кафедр подати пропозиції щодо попереднього розподілу навчального навантаження  на 2018-2019 </a:t>
            </a:r>
            <a:r>
              <a:rPr lang="uk-UA" sz="24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 pitchFamily="18" charset="0"/>
              </a:rPr>
              <a:t>н.р</a:t>
            </a:r>
            <a:r>
              <a:rPr lang="uk-UA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 pitchFamily="18" charset="0"/>
              </a:rPr>
              <a:t>. </a:t>
            </a:r>
            <a:r>
              <a:rPr lang="uk-UA" sz="2400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cs typeface="Times New Roman" pitchFamily="18" charset="0"/>
              </a:rPr>
              <a:t>до 08.06.2018.</a:t>
            </a:r>
          </a:p>
          <a:p>
            <a:pPr marL="360" algn="just"/>
            <a:endParaRPr lang="uk-UA" sz="2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marL="360" algn="just">
              <a:lnSpc>
                <a:spcPct val="150000"/>
              </a:lnSpc>
            </a:pPr>
            <a:endParaRPr lang="uk-UA" sz="24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marL="514710" indent="-514350" algn="just">
              <a:lnSpc>
                <a:spcPct val="150000"/>
              </a:lnSpc>
              <a:buAutoNum type="arabicPeriod" startAt="2"/>
            </a:pPr>
            <a:endParaRPr lang="ru-R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514440" indent="-514080" algn="just">
              <a:lnSpc>
                <a:spcPct val="100000"/>
              </a:lnSpc>
            </a:pPr>
            <a:endParaRPr lang="ru-R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>
              <a:lnSpc>
                <a:spcPct val="100000"/>
              </a:lnSpc>
            </a:pPr>
            <a:endParaRPr lang="ru-R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98" name="TextShape 2"/>
          <p:cNvSpPr txBox="1"/>
          <p:nvPr/>
        </p:nvSpPr>
        <p:spPr>
          <a:xfrm>
            <a:off x="0" y="274680"/>
            <a:ext cx="9143640" cy="70560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3600" b="0" strike="noStrike" spc="-1">
                <a:solidFill>
                  <a:srgbClr val="17375E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ПРОЕКТ УХВАЛИ ПЕДАГОГІЧНОЇ РАДИ</a:t>
            </a:r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99" name="Picture 2"/>
          <p:cNvPicPr/>
          <p:nvPr/>
        </p:nvPicPr>
        <p:blipFill>
          <a:blip r:embed="rId2"/>
          <a:stretch/>
        </p:blipFill>
        <p:spPr>
          <a:xfrm>
            <a:off x="8252280" y="5517360"/>
            <a:ext cx="891720" cy="1142640"/>
          </a:xfrm>
          <a:prstGeom prst="rect">
            <a:avLst/>
          </a:prstGeom>
          <a:ln w="9360">
            <a:noFill/>
          </a:ln>
        </p:spPr>
      </p:pic>
    </p:spTree>
    <p:extLst>
      <p:ext uri="{BB962C8B-B14F-4D97-AF65-F5344CB8AC3E}">
        <p14:creationId xmlns:p14="http://schemas.microsoft.com/office/powerpoint/2010/main" val="189824443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2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pPr marL="343080" indent="11160" algn="ctr">
              <a:lnSpc>
                <a:spcPct val="100000"/>
              </a:lnSpc>
            </a:pP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11160" algn="ctr">
              <a:lnSpc>
                <a:spcPct val="100000"/>
              </a:lnSpc>
            </a:pP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11160" algn="ctr">
              <a:lnSpc>
                <a:spcPct val="100000"/>
              </a:lnSpc>
            </a:pPr>
            <a:r>
              <a:rPr lang="ru-RU" sz="3600" b="0" strike="noStrike" spc="-1">
                <a:solidFill>
                  <a:srgbClr val="17375E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ДЯКУЄМО ЗА УВАГУ!</a:t>
            </a: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343080" indent="11160" algn="ctr">
              <a:lnSpc>
                <a:spcPct val="100000"/>
              </a:lnSpc>
            </a:pP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>
              <a:lnSpc>
                <a:spcPct val="100000"/>
              </a:lnSpc>
            </a:pPr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pic>
        <p:nvPicPr>
          <p:cNvPr id="123" name="Picture 2"/>
          <p:cNvPicPr/>
          <p:nvPr/>
        </p:nvPicPr>
        <p:blipFill>
          <a:blip r:embed="rId2"/>
          <a:stretch/>
        </p:blipFill>
        <p:spPr>
          <a:xfrm>
            <a:off x="8251920" y="5517360"/>
            <a:ext cx="891720" cy="114264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467640" y="332640"/>
            <a:ext cx="8229240" cy="86364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3600" b="0" strike="noStrike" spc="-1">
                <a:solidFill>
                  <a:srgbClr val="17375E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ПИТАННЯ ДЛЯ РОЗГЛЯДУ</a:t>
            </a:r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6" name="TextShape 2"/>
          <p:cNvSpPr txBox="1"/>
          <p:nvPr/>
        </p:nvSpPr>
        <p:spPr>
          <a:xfrm>
            <a:off x="611560" y="1052736"/>
            <a:ext cx="7704856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pPr marL="544680" indent="-456840" algn="just">
              <a:lnSpc>
                <a:spcPct val="150000"/>
              </a:lnSpc>
              <a:buClr>
                <a:srgbClr val="000000"/>
              </a:buClr>
              <a:buFont typeface="Trebuchet MS"/>
              <a:buAutoNum type="arabicPeriod"/>
            </a:pP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Про результати річної атестації</a:t>
            </a:r>
            <a:r>
              <a:rPr lang="en-US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учнів ІІ курсу та нагородження Похвальними грамотами за особливі успіхи у вивченні окремих предметів</a:t>
            </a:r>
            <a:r>
              <a:rPr lang="en-US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(Т.М. Шевчук)</a:t>
            </a:r>
          </a:p>
          <a:p>
            <a:pPr marL="544680" indent="-456840" algn="just">
              <a:lnSpc>
                <a:spcPct val="150000"/>
              </a:lnSpc>
              <a:buClr>
                <a:srgbClr val="000000"/>
              </a:buClr>
              <a:buFont typeface="Trebuchet MS"/>
              <a:buAutoNum type="arabicPeriod"/>
            </a:pP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Про ефективність організації фізичного виховання в ліцеї та про медико-педагогічний контроль за фізичним вихованням учнів у 2017-2018 </a:t>
            </a:r>
            <a:r>
              <a:rPr lang="uk-UA" sz="20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н.р</a:t>
            </a: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. (Т.М.</a:t>
            </a:r>
            <a:r>
              <a:rPr lang="uk-UA" sz="20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Вантух</a:t>
            </a: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)</a:t>
            </a:r>
            <a:endParaRPr lang="uk-UA" sz="32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544680" indent="-456840" algn="just">
              <a:lnSpc>
                <a:spcPct val="150000"/>
              </a:lnSpc>
              <a:buClr>
                <a:srgbClr val="000000"/>
              </a:buClr>
              <a:buFont typeface="Trebuchet MS"/>
              <a:buAutoNum type="arabicPeriod"/>
            </a:pP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Різне.</a:t>
            </a:r>
          </a:p>
          <a:p>
            <a:pPr marL="544680" indent="-456840" algn="just">
              <a:lnSpc>
                <a:spcPct val="150000"/>
              </a:lnSpc>
              <a:buClr>
                <a:srgbClr val="000000"/>
              </a:buClr>
              <a:buFont typeface="Trebuchet MS"/>
              <a:buAutoNum type="arabicPeriod"/>
            </a:pP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Про </a:t>
            </a: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моральне та матеріальне заохочення учасників НВП (спільне засідання з Радою ліцею) (Т.М. Шевчук, Т.М.</a:t>
            </a:r>
            <a:r>
              <a:rPr lang="uk-UA" sz="20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Шмаглій</a:t>
            </a: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)</a:t>
            </a:r>
          </a:p>
          <a:p>
            <a:pPr marL="544680" indent="-456840" algn="just">
              <a:lnSpc>
                <a:spcPct val="150000"/>
              </a:lnSpc>
              <a:buClr>
                <a:srgbClr val="000000"/>
              </a:buClr>
              <a:buFont typeface="Trebuchet MS"/>
              <a:buAutoNum type="arabicPeriod"/>
            </a:pP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Про проект </a:t>
            </a: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освітньої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програми та навчального плану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на 2018-2019 </a:t>
            </a:r>
            <a:r>
              <a:rPr lang="ru-RU" sz="20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н.р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ru-RU" sz="20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спільне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засідання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з Радою </a:t>
            </a:r>
            <a:r>
              <a:rPr lang="ru-RU" sz="20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ліцею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) (Т.М. Шевчук, </a:t>
            </a:r>
            <a:r>
              <a:rPr lang="ru-RU" sz="20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Т.М.Шмаглій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)</a:t>
            </a:r>
            <a:endParaRPr lang="uk-UA" sz="20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>
              <a:lnSpc>
                <a:spcPct val="100000"/>
              </a:lnSpc>
            </a:pP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7" name="Picture 2"/>
          <p:cNvPicPr/>
          <p:nvPr/>
        </p:nvPicPr>
        <p:blipFill>
          <a:blip r:embed="rId2"/>
          <a:stretch/>
        </p:blipFill>
        <p:spPr>
          <a:xfrm>
            <a:off x="8251920" y="5517360"/>
            <a:ext cx="891720" cy="114264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457200" y="274680"/>
            <a:ext cx="8229240" cy="99360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3600" b="0" strike="noStrike" spc="-1">
                <a:solidFill>
                  <a:srgbClr val="17375E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ЗАВДАННЯ  ПЕДАГОГІЧНОЇ  РАДИ</a:t>
            </a:r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457200" y="1600200"/>
            <a:ext cx="8229240" cy="428292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pPr marL="457200" indent="-456840" algn="just">
              <a:lnSpc>
                <a:spcPct val="133000"/>
              </a:lnSpc>
              <a:buClr>
                <a:srgbClr val="1A1100"/>
              </a:buClr>
              <a:buFont typeface="Trebuchet MS"/>
              <a:buAutoNum type="arabicPeriod"/>
            </a:pPr>
            <a:r>
              <a:rPr lang="uk-UA" sz="2200" b="0" strike="noStrike" spc="-1" dirty="0" smtClean="0">
                <a:solidFill>
                  <a:srgbClr val="1A11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Проаналізувати результати річної атестації учнів ІІ курсу та визначити претендентів на нагородження Похвальними грамотами за особливі успіхи у вивченні окремих предметів;</a:t>
            </a:r>
            <a:endParaRPr lang="uk-UA" sz="32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457200" indent="-456840" algn="just">
              <a:lnSpc>
                <a:spcPct val="133000"/>
              </a:lnSpc>
              <a:buClr>
                <a:srgbClr val="1A1100"/>
              </a:buClr>
              <a:buFont typeface="Trebuchet MS"/>
              <a:buAutoNum type="arabicPeriod"/>
            </a:pPr>
            <a:r>
              <a:rPr lang="uk-UA" sz="2200" b="0" strike="noStrike" spc="-1" dirty="0" smtClean="0">
                <a:solidFill>
                  <a:srgbClr val="1A11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Сприяти формуванню колективного мислення у прийнятті управлінських рішень;</a:t>
            </a:r>
            <a:endParaRPr lang="uk-UA" sz="32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457200" indent="-456840" algn="just">
              <a:lnSpc>
                <a:spcPct val="133000"/>
              </a:lnSpc>
              <a:buClr>
                <a:srgbClr val="1A1100"/>
              </a:buClr>
              <a:buFont typeface="Trebuchet MS"/>
              <a:buAutoNum type="arabicPeriod"/>
            </a:pPr>
            <a:r>
              <a:rPr lang="uk-UA" sz="2200" b="0" strike="noStrike" spc="-1" dirty="0" smtClean="0">
                <a:solidFill>
                  <a:srgbClr val="1A11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Проаналізувати стан організації фізичного виховання в ліцеї та ефективність </a:t>
            </a:r>
            <a:r>
              <a:rPr lang="uk-UA" sz="2200" b="0" strike="noStrike" spc="-1" dirty="0" err="1" smtClean="0">
                <a:solidFill>
                  <a:srgbClr val="1A11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медико-педагогічного</a:t>
            </a:r>
            <a:r>
              <a:rPr lang="uk-UA" sz="2200" b="0" strike="noStrike" spc="-1" dirty="0" smtClean="0">
                <a:solidFill>
                  <a:srgbClr val="1A11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контролю за фізичним вихованням учнів у 2017-2018 </a:t>
            </a:r>
            <a:r>
              <a:rPr lang="uk-UA" sz="2200" b="0" strike="noStrike" spc="-1" dirty="0" err="1" smtClean="0">
                <a:solidFill>
                  <a:srgbClr val="1A11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н.р</a:t>
            </a:r>
            <a:r>
              <a:rPr lang="uk-UA" sz="2200" b="0" strike="noStrike" spc="-1" dirty="0" smtClean="0">
                <a:solidFill>
                  <a:srgbClr val="1A11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.;</a:t>
            </a:r>
          </a:p>
          <a:p>
            <a:pPr marL="457200" indent="-456840" algn="just">
              <a:lnSpc>
                <a:spcPct val="133000"/>
              </a:lnSpc>
              <a:buClr>
                <a:srgbClr val="1A1100"/>
              </a:buClr>
              <a:buFont typeface="Trebuchet MS"/>
              <a:buAutoNum type="arabicPeriod"/>
            </a:pPr>
            <a:r>
              <a:rPr lang="uk-UA" sz="2200" b="0" strike="noStrike" spc="-1" dirty="0" smtClean="0">
                <a:solidFill>
                  <a:srgbClr val="1A11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Визначити</a:t>
            </a:r>
            <a:r>
              <a:rPr lang="en-US" sz="2200" b="0" strike="noStrike" spc="-1" dirty="0" smtClean="0">
                <a:solidFill>
                  <a:srgbClr val="1A11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uk-UA" sz="2200" b="0" strike="noStrike" spc="-1" dirty="0" smtClean="0">
                <a:solidFill>
                  <a:srgbClr val="1A11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претендентів </a:t>
            </a:r>
            <a:r>
              <a:rPr lang="uk-UA" sz="2200" b="0" strike="noStrike" spc="-1" dirty="0" smtClean="0">
                <a:solidFill>
                  <a:srgbClr val="1A11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на моральне та матеріальне заохочення учасників НВП.</a:t>
            </a:r>
            <a:endParaRPr lang="uk-UA" sz="32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>
              <a:lnSpc>
                <a:spcPct val="100000"/>
              </a:lnSpc>
            </a:pPr>
            <a:endParaRPr lang="ru-R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pic>
        <p:nvPicPr>
          <p:cNvPr id="90" name="Picture 2"/>
          <p:cNvPicPr/>
          <p:nvPr/>
        </p:nvPicPr>
        <p:blipFill>
          <a:blip r:embed="rId2"/>
          <a:stretch/>
        </p:blipFill>
        <p:spPr>
          <a:xfrm>
            <a:off x="8251920" y="5517360"/>
            <a:ext cx="891720" cy="114264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323528" y="1559240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pPr marL="514440" indent="-514080" algn="just">
              <a:lnSpc>
                <a:spcPct val="150000"/>
              </a:lnSpc>
            </a:pP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До </a:t>
            </a:r>
            <a:r>
              <a:rPr lang="ru-RU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питання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№1</a:t>
            </a:r>
            <a:endParaRPr lang="ru-R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514440" indent="-514080" algn="just">
              <a:lnSpc>
                <a:spcPct val="150000"/>
              </a:lnSpc>
            </a:pP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1. </a:t>
            </a:r>
            <a:r>
              <a:rPr lang="ru-RU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</a:t>
            </a:r>
            <a:r>
              <a:rPr lang="uk-UA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Нагородити учнів ІІ курсів, які мають особливі успіхи у вивченні окремих предметів, Похвальними грамотами. </a:t>
            </a:r>
            <a:endParaRPr lang="uk-UA" sz="32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514440" indent="-514080" algn="just">
              <a:lnSpc>
                <a:spcPct val="150000"/>
              </a:lnSpc>
              <a:buAutoNum type="arabicPeriod" startAt="2"/>
            </a:pPr>
            <a:r>
              <a:rPr lang="uk-UA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Оформити особові справи учнів ІІ курсу за результатами  річної атестації до </a:t>
            </a:r>
            <a:r>
              <a:rPr lang="uk-UA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30.08.2018 </a:t>
            </a:r>
            <a:r>
              <a:rPr lang="uk-UA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(класні керівники</a:t>
            </a:r>
            <a:r>
              <a:rPr lang="ru-RU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).</a:t>
            </a:r>
          </a:p>
          <a:p>
            <a:pPr marL="514710" indent="-514350" algn="just">
              <a:lnSpc>
                <a:spcPct val="150000"/>
              </a:lnSpc>
              <a:buAutoNum type="arabicPeriod" startAt="2"/>
            </a:pPr>
            <a:endParaRPr lang="ru-R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514440" indent="-514080" algn="just">
              <a:lnSpc>
                <a:spcPct val="100000"/>
              </a:lnSpc>
            </a:pPr>
            <a:endParaRPr lang="ru-R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>
              <a:lnSpc>
                <a:spcPct val="100000"/>
              </a:lnSpc>
            </a:pPr>
            <a:endParaRPr lang="ru-R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98" name="TextShape 2"/>
          <p:cNvSpPr txBox="1"/>
          <p:nvPr/>
        </p:nvSpPr>
        <p:spPr>
          <a:xfrm>
            <a:off x="0" y="274680"/>
            <a:ext cx="9143640" cy="70560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3600" b="0" strike="noStrike" spc="-1">
                <a:solidFill>
                  <a:srgbClr val="17375E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ПРОЕКТ УХВАЛИ ПЕДАГОГІЧНОЇ РАДИ</a:t>
            </a:r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99" name="Picture 2"/>
          <p:cNvPicPr/>
          <p:nvPr/>
        </p:nvPicPr>
        <p:blipFill>
          <a:blip r:embed="rId2"/>
          <a:stretch/>
        </p:blipFill>
        <p:spPr>
          <a:xfrm>
            <a:off x="8252280" y="5517360"/>
            <a:ext cx="891720" cy="114264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539552" y="1268760"/>
            <a:ext cx="7841672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pPr marL="514440" lvl="0" indent="-514080" algn="just"/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До </a:t>
            </a:r>
            <a:r>
              <a:rPr lang="uk-UA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питання №2</a:t>
            </a:r>
            <a:endParaRPr lang="uk-UA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lvl="0" algn="just"/>
            <a:r>
              <a:rPr lang="uk-UA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Адміністрації:</a:t>
            </a:r>
            <a:endParaRPr lang="uk-UA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lvl="0" algn="just"/>
            <a:r>
              <a:rPr lang="uk-UA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1. здійснювати </a:t>
            </a:r>
            <a:r>
              <a:rPr lang="uk-UA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медико-педагогічний контроль за фізичним вихованням учнів у 2018-2019 </a:t>
            </a:r>
            <a:r>
              <a:rPr lang="uk-UA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н.р</a:t>
            </a:r>
            <a:r>
              <a:rPr lang="uk-UA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. відповідно до  спільного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наказу МОНУ і МОЗУ </a:t>
            </a:r>
            <a:r>
              <a:rPr lang="ru-RU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від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20.07.2009 №518/674;</a:t>
            </a:r>
            <a:endParaRPr lang="uk-UA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lvl="0" algn="just"/>
            <a:r>
              <a:rPr lang="uk-UA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2. підготувати </a:t>
            </a:r>
            <a:r>
              <a:rPr lang="uk-UA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Звіт про результати проведення щорічного оцінювання фізичної підготовленості учнів до 30.08.2018;</a:t>
            </a:r>
          </a:p>
          <a:p>
            <a:pPr lvl="0" algn="just"/>
            <a:r>
              <a:rPr lang="uk-UA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3. підготувати </a:t>
            </a:r>
            <a:r>
              <a:rPr lang="uk-UA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клопотання головному лікарю Ніжинської ЦМЛ </a:t>
            </a:r>
            <a:r>
              <a:rPr lang="uk-UA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                     ім</a:t>
            </a:r>
            <a:r>
              <a:rPr lang="uk-UA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. М.Галицького про проходження </a:t>
            </a:r>
            <a:r>
              <a:rPr lang="uk-UA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медичного огляду учнями І курсів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до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9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.05.2018;</a:t>
            </a:r>
          </a:p>
          <a:p>
            <a:pPr lvl="0" algn="just"/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4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. </a:t>
            </a:r>
            <a:r>
              <a:rPr lang="uk-UA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підготувати наказ по ліцею 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«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Про 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стан о</a:t>
            </a:r>
            <a:r>
              <a:rPr lang="uk-UA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організації </a:t>
            </a:r>
            <a:r>
              <a:rPr lang="uk-UA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фізичного виховання в ліцеї та про медико-педагогічний контроль за фізичним вихованням учнів у </a:t>
            </a:r>
            <a:r>
              <a:rPr lang="uk-UA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2017-2018 </a:t>
            </a:r>
            <a:r>
              <a:rPr lang="uk-UA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н.р</a:t>
            </a:r>
            <a:r>
              <a:rPr lang="uk-UA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.»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uk-UA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до 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29</a:t>
            </a:r>
            <a:r>
              <a:rPr lang="uk-UA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.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05</a:t>
            </a:r>
            <a:r>
              <a:rPr lang="uk-UA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.</a:t>
            </a:r>
            <a:r>
              <a:rPr lang="en-US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2018</a:t>
            </a:r>
            <a:r>
              <a:rPr lang="uk-UA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відповідно до пропозицій, наданих у довідці;</a:t>
            </a:r>
            <a:endParaRPr lang="uk-UA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lvl="0" algn="just"/>
            <a:r>
              <a:rPr lang="uk-UA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5</a:t>
            </a:r>
            <a:r>
              <a:rPr lang="uk-UA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.  підготувати </a:t>
            </a:r>
            <a:r>
              <a:rPr lang="uk-UA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наказ по ліцею </a:t>
            </a:r>
            <a:r>
              <a:rPr lang="uk-UA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про поділ  на групи під час вивчення предмета фізична культура до </a:t>
            </a:r>
            <a:r>
              <a:rPr lang="uk-UA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01.09.2018 </a:t>
            </a:r>
            <a:r>
              <a:rPr lang="ru-RU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uk-UA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відповідно до наявність медичних довідок із визначенням групи для занять фізичною культурою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endParaRPr lang="ru-RU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lvl="0" algn="just"/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endParaRPr lang="uk-UA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marL="514710" indent="-514350" algn="just">
              <a:lnSpc>
                <a:spcPct val="150000"/>
              </a:lnSpc>
              <a:buAutoNum type="arabicPeriod" startAt="2"/>
            </a:pPr>
            <a:endParaRPr lang="ru-R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514440" indent="-514080" algn="just">
              <a:lnSpc>
                <a:spcPct val="100000"/>
              </a:lnSpc>
            </a:pPr>
            <a:endParaRPr lang="ru-R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>
              <a:lnSpc>
                <a:spcPct val="100000"/>
              </a:lnSpc>
            </a:pPr>
            <a:endParaRPr lang="ru-R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98" name="TextShape 2"/>
          <p:cNvSpPr txBox="1"/>
          <p:nvPr/>
        </p:nvSpPr>
        <p:spPr>
          <a:xfrm>
            <a:off x="0" y="274680"/>
            <a:ext cx="9143640" cy="70560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3600" b="0" strike="noStrike" spc="-1">
                <a:solidFill>
                  <a:srgbClr val="17375E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ПРОЕКТ УХВАЛИ ПЕДАГОГІЧНОЇ РАДИ</a:t>
            </a:r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99" name="Picture 2"/>
          <p:cNvPicPr/>
          <p:nvPr/>
        </p:nvPicPr>
        <p:blipFill>
          <a:blip r:embed="rId2"/>
          <a:stretch/>
        </p:blipFill>
        <p:spPr>
          <a:xfrm>
            <a:off x="8252280" y="5517360"/>
            <a:ext cx="891720" cy="1142640"/>
          </a:xfrm>
          <a:prstGeom prst="rect">
            <a:avLst/>
          </a:prstGeom>
          <a:ln w="9360">
            <a:noFill/>
          </a:ln>
        </p:spPr>
      </p:pic>
    </p:spTree>
    <p:extLst>
      <p:ext uri="{BB962C8B-B14F-4D97-AF65-F5344CB8AC3E}">
        <p14:creationId xmlns:p14="http://schemas.microsoft.com/office/powerpoint/2010/main" val="168631719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468900" y="1124744"/>
            <a:ext cx="8229240" cy="4525560"/>
          </a:xfrm>
          <a:prstGeom prst="rect">
            <a:avLst/>
          </a:prstGeom>
          <a:noFill/>
          <a:ln w="9360">
            <a:noFill/>
          </a:ln>
        </p:spPr>
        <p:txBody>
          <a:bodyPr/>
          <a:lstStyle/>
          <a:p>
            <a:pPr marL="514440" indent="-514080" algn="just"/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До </a:t>
            </a:r>
            <a:r>
              <a:rPr lang="ru-RU" sz="2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питання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ru-RU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№3</a:t>
            </a:r>
            <a:endParaRPr lang="ru-R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514440" indent="-514080" algn="just">
              <a:buAutoNum type="arabicPeriod"/>
            </a:pPr>
            <a:r>
              <a:rPr lang="uk-UA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Підготувати подання </a:t>
            </a:r>
            <a:r>
              <a:rPr lang="uk-UA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до </a:t>
            </a:r>
            <a:r>
              <a:rPr lang="uk-UA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Управління освіти і науки Чернігівської облдержадміністрації на нагородження педагогів ліцею до 01.06.2018 </a:t>
            </a:r>
            <a:r>
              <a:rPr lang="uk-UA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(адміністрація</a:t>
            </a:r>
            <a:r>
              <a:rPr lang="uk-UA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):</a:t>
            </a:r>
          </a:p>
          <a:p>
            <a:pPr marL="360" algn="just"/>
            <a:r>
              <a:rPr lang="uk-UA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1.1. Нагрудним знаком «Василь Сухомлинський» – Л.М.Павлюк;</a:t>
            </a:r>
          </a:p>
          <a:p>
            <a:pPr marL="360" algn="just"/>
            <a:r>
              <a:rPr lang="uk-UA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1.2. Грамотою МОН України – С.М.Сліпак;</a:t>
            </a:r>
          </a:p>
          <a:p>
            <a:pPr marL="360" algn="just"/>
            <a:r>
              <a:rPr lang="uk-UA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1.3.  Щорічною премією імені Софії </a:t>
            </a:r>
            <a:r>
              <a:rPr lang="uk-UA" sz="24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Русової</a:t>
            </a:r>
            <a:r>
              <a:rPr lang="uk-UA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– А.</a:t>
            </a:r>
            <a:r>
              <a:rPr lang="uk-UA" sz="24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Кайдаш</a:t>
            </a:r>
            <a:r>
              <a:rPr lang="uk-UA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60" algn="just"/>
            <a:r>
              <a:rPr lang="uk-UA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1.4. Почесною грамотою Управління освіти і науки ЧОДА – О.В.</a:t>
            </a:r>
            <a:r>
              <a:rPr lang="uk-UA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Міщенко</a:t>
            </a:r>
            <a:r>
              <a:rPr lang="uk-UA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, О.М.</a:t>
            </a:r>
            <a:r>
              <a:rPr lang="uk-UA" sz="24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Капленко</a:t>
            </a:r>
            <a:r>
              <a:rPr lang="uk-UA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Ю.Ю.</a:t>
            </a:r>
            <a:r>
              <a:rPr lang="uk-UA" sz="24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Дерід</a:t>
            </a:r>
            <a:endParaRPr lang="uk-UA" sz="2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marL="360" algn="just">
              <a:lnSpc>
                <a:spcPct val="150000"/>
              </a:lnSpc>
            </a:pPr>
            <a:endParaRPr lang="uk-UA" sz="24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marL="514710" indent="-514350" algn="just">
              <a:lnSpc>
                <a:spcPct val="150000"/>
              </a:lnSpc>
              <a:buAutoNum type="arabicPeriod" startAt="2"/>
            </a:pPr>
            <a:endParaRPr lang="ru-R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 marL="514440" indent="-514080" algn="just">
              <a:lnSpc>
                <a:spcPct val="100000"/>
              </a:lnSpc>
            </a:pPr>
            <a:endParaRPr lang="ru-R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  <a:p>
            <a:pPr>
              <a:lnSpc>
                <a:spcPct val="100000"/>
              </a:lnSpc>
            </a:pPr>
            <a:endParaRPr lang="ru-R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rebuchet MS"/>
            </a:endParaRPr>
          </a:p>
        </p:txBody>
      </p:sp>
      <p:sp>
        <p:nvSpPr>
          <p:cNvPr id="98" name="TextShape 2"/>
          <p:cNvSpPr txBox="1"/>
          <p:nvPr/>
        </p:nvSpPr>
        <p:spPr>
          <a:xfrm>
            <a:off x="0" y="274680"/>
            <a:ext cx="9143640" cy="70560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3600" b="0" strike="noStrike" spc="-1">
                <a:solidFill>
                  <a:srgbClr val="17375E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ПРОЕКТ УХВАЛИ ПЕДАГОГІЧНОЇ РАДИ</a:t>
            </a:r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99" name="Picture 2"/>
          <p:cNvPicPr/>
          <p:nvPr/>
        </p:nvPicPr>
        <p:blipFill>
          <a:blip r:embed="rId2"/>
          <a:stretch/>
        </p:blipFill>
        <p:spPr>
          <a:xfrm>
            <a:off x="8252280" y="5517360"/>
            <a:ext cx="891720" cy="1142640"/>
          </a:xfrm>
          <a:prstGeom prst="rect">
            <a:avLst/>
          </a:prstGeom>
          <a:ln w="9360">
            <a:noFill/>
          </a:ln>
        </p:spPr>
      </p:pic>
    </p:spTree>
    <p:extLst>
      <p:ext uri="{BB962C8B-B14F-4D97-AF65-F5344CB8AC3E}">
        <p14:creationId xmlns:p14="http://schemas.microsoft.com/office/powerpoint/2010/main" val="11338673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2"/>
          <p:cNvSpPr txBox="1"/>
          <p:nvPr/>
        </p:nvSpPr>
        <p:spPr>
          <a:xfrm>
            <a:off x="2195736" y="2406408"/>
            <a:ext cx="4966880" cy="705600"/>
          </a:xfrm>
          <a:prstGeom prst="rect">
            <a:avLst/>
          </a:prstGeom>
          <a:noFill/>
          <a:ln w="9360"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b="0" strike="noStrike" spc="-1" dirty="0" smtClean="0">
                <a:solidFill>
                  <a:srgbClr val="17375E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НАВЧАЛЬНИЙ ПЛАН </a:t>
            </a:r>
          </a:p>
          <a:p>
            <a:pPr algn="ctr">
              <a:lnSpc>
                <a:spcPct val="100000"/>
              </a:lnSpc>
            </a:pPr>
            <a:r>
              <a:rPr lang="ru-RU" sz="4400" b="0" strike="noStrike" spc="-1" dirty="0" smtClean="0">
                <a:solidFill>
                  <a:srgbClr val="17375E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на 2018-2019 </a:t>
            </a:r>
            <a:r>
              <a:rPr lang="ru-RU" sz="4400" b="0" strike="noStrike" spc="-1" dirty="0" err="1" smtClean="0">
                <a:solidFill>
                  <a:srgbClr val="17375E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н.р</a:t>
            </a:r>
            <a:r>
              <a:rPr lang="ru-RU" sz="4400" b="0" strike="noStrike" spc="-1" dirty="0" smtClean="0">
                <a:solidFill>
                  <a:srgbClr val="17375E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.</a:t>
            </a:r>
            <a:endParaRPr lang="ru-RU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99" name="Picture 2"/>
          <p:cNvPicPr/>
          <p:nvPr/>
        </p:nvPicPr>
        <p:blipFill>
          <a:blip r:embed="rId2"/>
          <a:stretch/>
        </p:blipFill>
        <p:spPr>
          <a:xfrm>
            <a:off x="8252280" y="5517360"/>
            <a:ext cx="891720" cy="1142640"/>
          </a:xfrm>
          <a:prstGeom prst="rect">
            <a:avLst/>
          </a:prstGeom>
          <a:ln w="9360">
            <a:noFill/>
          </a:ln>
        </p:spPr>
      </p:pic>
    </p:spTree>
    <p:extLst>
      <p:ext uri="{BB962C8B-B14F-4D97-AF65-F5344CB8AC3E}">
        <p14:creationId xmlns:p14="http://schemas.microsoft.com/office/powerpoint/2010/main" val="9620397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226950"/>
              </p:ext>
            </p:extLst>
          </p:nvPr>
        </p:nvGraphicFramePr>
        <p:xfrm>
          <a:off x="226508" y="138818"/>
          <a:ext cx="8448152" cy="6519789"/>
        </p:xfrm>
        <a:graphic>
          <a:graphicData uri="http://schemas.openxmlformats.org/drawingml/2006/table">
            <a:tbl>
              <a:tblPr/>
              <a:tblGrid>
                <a:gridCol w="184954"/>
                <a:gridCol w="3080418"/>
                <a:gridCol w="720080"/>
                <a:gridCol w="864096"/>
                <a:gridCol w="1008112"/>
                <a:gridCol w="792088"/>
                <a:gridCol w="1008112"/>
                <a:gridCol w="790292"/>
              </a:tblGrid>
              <a:tr h="130026">
                <a:tc>
                  <a:txBody>
                    <a:bodyPr/>
                    <a:lstStyle/>
                    <a:p>
                      <a:pPr algn="l" fontAlgn="b"/>
                      <a:r>
                        <a:rPr lang="uk-UA" sz="4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813" marR="3813" marT="3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uk-UA" sz="900" b="1" i="0" u="none" strike="noStrike" dirty="0">
                          <a:effectLst/>
                          <a:latin typeface="Times New Roman"/>
                        </a:rPr>
                        <a:t>Предмети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6">
                  <a:txBody>
                    <a:bodyPr/>
                    <a:lstStyle/>
                    <a:p>
                      <a:pPr algn="ctr" fontAlgn="ctr"/>
                      <a:r>
                        <a:rPr lang="uk-UA" sz="900" b="1" i="0" u="none" strike="noStrike" dirty="0" smtClean="0">
                          <a:effectLst/>
                          <a:latin typeface="Times New Roman"/>
                        </a:rPr>
                        <a:t>Кількість  годин на тиждень</a:t>
                      </a:r>
                      <a:endParaRPr lang="uk-UA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63812">
                <a:tc>
                  <a:txBody>
                    <a:bodyPr/>
                    <a:lstStyle/>
                    <a:p>
                      <a:pPr algn="l" fontAlgn="b"/>
                      <a:r>
                        <a:rPr lang="uk-UA" sz="4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813" marR="3813" marT="3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6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1657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uk-UA" sz="500" b="0" i="0" u="none" strike="noStrike"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uk-UA" sz="900" b="1" i="0" u="none" strike="noStrike" dirty="0">
                          <a:effectLst/>
                          <a:latin typeface="Times New Roman"/>
                        </a:rPr>
                        <a:t>ІІ курс (11 клас)</a:t>
                      </a: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4609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>
                          <a:effectLst/>
                          <a:latin typeface="Times New Roman"/>
                        </a:rPr>
                        <a:t>Української філології профіль </a:t>
                      </a: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>
                          <a:effectLst/>
                          <a:latin typeface="Times New Roman"/>
                        </a:rPr>
                        <a:t>  Іноземної філології профіль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Фізико-математичний профіль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92796"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1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813" marR="3813" marT="3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1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813" marR="3813" marT="3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 dirty="0">
                          <a:effectLst/>
                          <a:latin typeface="Times New Roman"/>
                        </a:rPr>
                        <a:t>Українська мова навчання</a:t>
                      </a:r>
                    </a:p>
                  </a:txBody>
                  <a:tcPr marL="3813" marR="3813" marT="3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9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</a:rPr>
                        <a:t>Державний </a:t>
                      </a:r>
                      <a:r>
                        <a:rPr kumimoji="0" lang="uk-UA" sz="9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/>
                        </a:rPr>
                        <a:t>стандатт</a:t>
                      </a:r>
                      <a:endParaRPr kumimoji="0" lang="uk-UA" sz="9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</a:endParaRPr>
                    </a:p>
                    <a:p>
                      <a:pPr algn="ctr" fontAlgn="b"/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 dirty="0">
                          <a:effectLst/>
                          <a:latin typeface="Times New Roman"/>
                        </a:rPr>
                        <a:t>Вивчається 2 іноземні мови</a:t>
                      </a:r>
                    </a:p>
                  </a:txBody>
                  <a:tcPr marL="3813" marR="3813" marT="3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 dirty="0" smtClean="0">
                          <a:effectLst/>
                          <a:latin typeface="Times New Roman"/>
                        </a:rPr>
                        <a:t>Державний </a:t>
                      </a:r>
                      <a:r>
                        <a:rPr lang="uk-UA" sz="900" b="0" i="0" u="none" strike="noStrike" dirty="0" err="1" smtClean="0">
                          <a:effectLst/>
                          <a:latin typeface="Times New Roman"/>
                        </a:rPr>
                        <a:t>стандатт</a:t>
                      </a:r>
                      <a:endParaRPr lang="uk-UA" sz="900" b="0" i="0" u="none" strike="noStrike" dirty="0" smtClean="0">
                        <a:effectLst/>
                        <a:latin typeface="Times New Roman"/>
                      </a:endParaRPr>
                    </a:p>
                    <a:p>
                      <a:pPr algn="ctr" fontAlgn="b"/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 dirty="0">
                          <a:effectLst/>
                          <a:latin typeface="Times New Roman"/>
                        </a:rPr>
                        <a:t>Українська мова навчання</a:t>
                      </a:r>
                    </a:p>
                  </a:txBody>
                  <a:tcPr marL="3813" marR="3813" marT="3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 dirty="0" smtClean="0">
                          <a:effectLst/>
                          <a:latin typeface="Times New Roman"/>
                        </a:rPr>
                        <a:t>Державний </a:t>
                      </a:r>
                      <a:r>
                        <a:rPr lang="uk-UA" sz="900" b="0" i="0" u="none" strike="noStrike" dirty="0" err="1" smtClean="0">
                          <a:effectLst/>
                          <a:latin typeface="Times New Roman"/>
                        </a:rPr>
                        <a:t>стандатт</a:t>
                      </a:r>
                      <a:endParaRPr lang="uk-UA" sz="900" b="0" i="0" u="none" strike="noStrike" dirty="0" smtClean="0">
                        <a:effectLst/>
                        <a:latin typeface="Times New Roman"/>
                      </a:endParaRPr>
                    </a:p>
                    <a:p>
                      <a:pPr algn="ctr" fontAlgn="b"/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227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5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Українська мова 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>
                          <a:effectLst/>
                          <a:latin typeface="Times New Roman"/>
                        </a:rPr>
                        <a:t>4+1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 smtClean="0">
                          <a:effectLst/>
                          <a:latin typeface="Times New Roman"/>
                        </a:rPr>
                        <a:t>4</a:t>
                      </a:r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>
                          <a:effectLst/>
                          <a:latin typeface="Times New Roman"/>
                        </a:rPr>
                        <a:t>2+1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 smtClean="0">
                          <a:effectLst/>
                          <a:latin typeface="Times New Roman"/>
                        </a:rPr>
                        <a:t>2</a:t>
                      </a:r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>
                          <a:effectLst/>
                          <a:latin typeface="Times New Roman"/>
                        </a:rPr>
                        <a:t>1+1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 smtClean="0">
                          <a:effectLst/>
                          <a:latin typeface="Times New Roman"/>
                        </a:rPr>
                        <a:t>1</a:t>
                      </a:r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082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5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Українська література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 smtClean="0">
                          <a:effectLst/>
                          <a:latin typeface="Times New Roman"/>
                        </a:rPr>
                        <a:t>4</a:t>
                      </a:r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2+1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 smtClean="0">
                          <a:effectLst/>
                          <a:latin typeface="Times New Roman"/>
                        </a:rPr>
                        <a:t>2</a:t>
                      </a:r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 smtClean="0">
                          <a:effectLst/>
                          <a:latin typeface="Times New Roman"/>
                        </a:rPr>
                        <a:t>2</a:t>
                      </a:r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31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500" b="0" i="0" u="none" strike="noStrike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>
                          <a:effectLst/>
                          <a:latin typeface="Times New Roman"/>
                        </a:rPr>
                        <a:t>       Зарубіжна література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 smtClean="0">
                          <a:effectLst/>
                          <a:latin typeface="Times New Roman"/>
                        </a:rPr>
                        <a:t>3</a:t>
                      </a:r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 smtClean="0">
                          <a:effectLst/>
                          <a:latin typeface="Times New Roman"/>
                        </a:rPr>
                        <a:t>3</a:t>
                      </a:r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 smtClean="0">
                          <a:effectLst/>
                          <a:latin typeface="Times New Roman"/>
                        </a:rPr>
                        <a:t>1</a:t>
                      </a:r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227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500" b="0" i="0" u="none" strike="noStrike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Іноземна мова 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3+1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 smtClean="0">
                          <a:effectLst/>
                          <a:latin typeface="Times New Roman"/>
                        </a:rPr>
                        <a:t>3</a:t>
                      </a:r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>
                          <a:effectLst/>
                          <a:latin typeface="Times New Roman"/>
                        </a:rPr>
                        <a:t>5+1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 smtClean="0">
                          <a:effectLst/>
                          <a:latin typeface="Times New Roman"/>
                        </a:rPr>
                        <a:t>5</a:t>
                      </a:r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 smtClean="0">
                          <a:effectLst/>
                          <a:latin typeface="Times New Roman"/>
                        </a:rPr>
                        <a:t>3</a:t>
                      </a:r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227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500" b="0" i="0" u="none" strike="noStrike"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Друга іноземна мова 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813" marR="3813" marT="3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 dirty="0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3813" marR="3813" marT="3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 dirty="0" smtClean="0">
                          <a:effectLst/>
                          <a:latin typeface="Times New Roman"/>
                        </a:rPr>
                        <a:t>3</a:t>
                      </a:r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813" marR="3813" marT="3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uk-UA" sz="900" b="0" i="0" u="none" strike="noStrike">
                        <a:effectLst/>
                        <a:latin typeface="Times New Roman"/>
                      </a:endParaRPr>
                    </a:p>
                  </a:txBody>
                  <a:tcPr marL="3813" marR="3813" marT="38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227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500" b="0" i="0" u="none" strike="noStrike"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Математика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 smtClean="0">
                          <a:effectLst/>
                          <a:latin typeface="Times New Roman"/>
                        </a:rPr>
                        <a:t>3</a:t>
                      </a:r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 smtClean="0">
                          <a:effectLst/>
                          <a:latin typeface="Times New Roman"/>
                        </a:rPr>
                        <a:t>3</a:t>
                      </a:r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uk-UA" sz="900" b="0" i="0" u="none" strike="noStrike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227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500" b="0" i="0" u="none" strike="noStrike"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Алгебра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 smtClean="0">
                          <a:effectLst/>
                          <a:latin typeface="Times New Roman"/>
                        </a:rPr>
                        <a:t>5</a:t>
                      </a:r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227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500" b="0" i="0" u="none" strike="noStrike"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Геометрія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 smtClean="0">
                          <a:effectLst/>
                          <a:latin typeface="Times New Roman"/>
                        </a:rPr>
                        <a:t>4</a:t>
                      </a:r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227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500" b="0" i="0" u="none" strike="noStrike"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>
                          <a:effectLst/>
                          <a:latin typeface="Times New Roman"/>
                        </a:rPr>
                        <a:t> Інформатика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 smtClean="0">
                          <a:effectLst/>
                          <a:latin typeface="Times New Roman"/>
                        </a:rPr>
                        <a:t>1</a:t>
                      </a:r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 smtClean="0">
                          <a:effectLst/>
                          <a:latin typeface="Times New Roman"/>
                        </a:rPr>
                        <a:t>1</a:t>
                      </a:r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>
                          <a:effectLst/>
                          <a:latin typeface="Times New Roman"/>
                        </a:rPr>
                        <a:t>1+1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 smtClean="0">
                          <a:effectLst/>
                          <a:latin typeface="Times New Roman"/>
                        </a:rPr>
                        <a:t>1</a:t>
                      </a:r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227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500" b="0" i="0" u="none" strike="noStrike"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Історія України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1,5+1,5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 smtClean="0">
                          <a:effectLst/>
                          <a:latin typeface="Times New Roman"/>
                        </a:rPr>
                        <a:t>1,5</a:t>
                      </a:r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1,5+0,5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 smtClean="0">
                          <a:effectLst/>
                          <a:latin typeface="Times New Roman"/>
                        </a:rPr>
                        <a:t>1,5</a:t>
                      </a:r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>
                          <a:effectLst/>
                          <a:latin typeface="Times New Roman"/>
                        </a:rPr>
                        <a:t>1,5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 smtClean="0">
                          <a:effectLst/>
                          <a:latin typeface="Times New Roman"/>
                        </a:rPr>
                        <a:t>1,5</a:t>
                      </a:r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227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500" b="0" i="0" u="none" strike="noStrike"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Всесвітня історія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 smtClean="0">
                          <a:effectLst/>
                          <a:latin typeface="Times New Roman"/>
                        </a:rPr>
                        <a:t>1</a:t>
                      </a:r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 smtClean="0">
                          <a:effectLst/>
                          <a:latin typeface="Times New Roman"/>
                        </a:rPr>
                        <a:t>1</a:t>
                      </a:r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>
                          <a:effectLst/>
                          <a:latin typeface="Times New Roman"/>
                        </a:rPr>
                        <a:t>0,5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 smtClean="0">
                          <a:effectLst/>
                          <a:latin typeface="Times New Roman"/>
                        </a:rPr>
                        <a:t>1</a:t>
                      </a:r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227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500" b="0" i="0" u="none" strike="noStrike"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Географія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227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500" b="0" i="0" u="none" strike="noStrike"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Екологія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0,5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 smtClean="0">
                          <a:effectLst/>
                          <a:latin typeface="Times New Roman"/>
                        </a:rPr>
                        <a:t>0,5</a:t>
                      </a:r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>
                          <a:effectLst/>
                          <a:latin typeface="Times New Roman"/>
                        </a:rPr>
                        <a:t>0,5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 smtClean="0">
                          <a:effectLst/>
                          <a:latin typeface="Times New Roman"/>
                        </a:rPr>
                        <a:t>0,5</a:t>
                      </a:r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0,5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 smtClean="0">
                          <a:effectLst/>
                          <a:latin typeface="Times New Roman"/>
                        </a:rPr>
                        <a:t>0,5</a:t>
                      </a:r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227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500" b="0" i="0" u="none" strike="noStrike"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Біологія 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1,5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 smtClean="0">
                          <a:effectLst/>
                          <a:latin typeface="Times New Roman"/>
                        </a:rPr>
                        <a:t>1,5</a:t>
                      </a:r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1,5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 smtClean="0">
                          <a:effectLst/>
                          <a:latin typeface="Times New Roman"/>
                        </a:rPr>
                        <a:t>1,5</a:t>
                      </a:r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 smtClean="0">
                          <a:effectLst/>
                          <a:latin typeface="Times New Roman"/>
                        </a:rPr>
                        <a:t>1,5</a:t>
                      </a:r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227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500" b="0" i="0" u="none" strike="noStrike"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Фізика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 smtClean="0">
                          <a:effectLst/>
                          <a:latin typeface="Times New Roman"/>
                        </a:rPr>
                        <a:t>2</a:t>
                      </a:r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 smtClean="0">
                          <a:effectLst/>
                          <a:latin typeface="Times New Roman"/>
                        </a:rPr>
                        <a:t>2</a:t>
                      </a:r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 smtClean="0">
                          <a:effectLst/>
                          <a:latin typeface="Times New Roman"/>
                        </a:rPr>
                        <a:t>6</a:t>
                      </a:r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227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500" b="0" i="0" u="none" strike="noStrike"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Астрономія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0,5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 smtClean="0">
                          <a:effectLst/>
                          <a:latin typeface="Times New Roman"/>
                        </a:rPr>
                        <a:t>0,5</a:t>
                      </a:r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0,5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 smtClean="0">
                          <a:effectLst/>
                          <a:latin typeface="Times New Roman"/>
                        </a:rPr>
                        <a:t>0,5</a:t>
                      </a:r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0,5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 smtClean="0">
                          <a:effectLst/>
                          <a:latin typeface="Times New Roman"/>
                        </a:rPr>
                        <a:t>0,5</a:t>
                      </a:r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227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500" b="0" i="0" u="none" strike="noStrike"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Хімія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 smtClean="0">
                          <a:effectLst/>
                          <a:latin typeface="Times New Roman"/>
                        </a:rPr>
                        <a:t>1</a:t>
                      </a:r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 smtClean="0">
                          <a:effectLst/>
                          <a:latin typeface="Times New Roman"/>
                        </a:rPr>
                        <a:t>1</a:t>
                      </a:r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 smtClean="0">
                          <a:effectLst/>
                          <a:latin typeface="Times New Roman"/>
                        </a:rPr>
                        <a:t>1</a:t>
                      </a:r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227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500" b="0" i="0" u="none" strike="noStrike"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Художня культура 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0,5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 smtClean="0">
                          <a:effectLst/>
                          <a:latin typeface="Times New Roman"/>
                        </a:rPr>
                        <a:t>0,5</a:t>
                      </a:r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>
                          <a:effectLst/>
                          <a:latin typeface="Times New Roman"/>
                        </a:rPr>
                        <a:t>0,5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 smtClean="0">
                          <a:effectLst/>
                          <a:latin typeface="Times New Roman"/>
                        </a:rPr>
                        <a:t>0,5</a:t>
                      </a:r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>
                          <a:effectLst/>
                          <a:latin typeface="Times New Roman"/>
                        </a:rPr>
                        <a:t>0,5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 smtClean="0">
                          <a:effectLst/>
                          <a:latin typeface="Times New Roman"/>
                        </a:rPr>
                        <a:t>0,5</a:t>
                      </a:r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227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500" b="0" i="0" u="none" strike="noStrike"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Фізична культура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 smtClean="0">
                          <a:effectLst/>
                          <a:latin typeface="Times New Roman"/>
                        </a:rPr>
                        <a:t>2</a:t>
                      </a:r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 smtClean="0">
                          <a:effectLst/>
                          <a:latin typeface="Times New Roman"/>
                        </a:rPr>
                        <a:t>2</a:t>
                      </a:r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 smtClean="0">
                          <a:effectLst/>
                          <a:latin typeface="Times New Roman"/>
                        </a:rPr>
                        <a:t>2</a:t>
                      </a:r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227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500" b="0" i="0" u="none" strike="noStrike"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Захист Вітчизни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 smtClean="0">
                          <a:effectLst/>
                          <a:latin typeface="Times New Roman"/>
                        </a:rPr>
                        <a:t>1,5</a:t>
                      </a:r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 smtClean="0">
                          <a:effectLst/>
                          <a:latin typeface="Times New Roman"/>
                        </a:rPr>
                        <a:t>1,5</a:t>
                      </a:r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 smtClean="0">
                          <a:effectLst/>
                          <a:latin typeface="Times New Roman"/>
                        </a:rPr>
                        <a:t>1</a:t>
                      </a:r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227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>
                          <a:effectLst/>
                          <a:latin typeface="Times New Roman"/>
                        </a:rPr>
                        <a:t>Громадянська освіта: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227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500" b="0" i="0" u="none" strike="noStrike">
                          <a:effectLst/>
                          <a:latin typeface="Times New Roman"/>
                        </a:rPr>
                        <a:t>21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>
                          <a:effectLst/>
                          <a:latin typeface="Times New Roman"/>
                        </a:rPr>
                        <a:t>Економіка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 smtClean="0">
                          <a:effectLst/>
                          <a:latin typeface="Times New Roman"/>
                        </a:rPr>
                        <a:t>1</a:t>
                      </a:r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 smtClean="0">
                          <a:effectLst/>
                          <a:latin typeface="Times New Roman"/>
                        </a:rPr>
                        <a:t>1</a:t>
                      </a:r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>
                          <a:effectLst/>
                          <a:latin typeface="Times New Roman"/>
                        </a:rPr>
                        <a:t>0,5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 smtClean="0">
                          <a:effectLst/>
                          <a:latin typeface="Times New Roman"/>
                        </a:rPr>
                        <a:t>1</a:t>
                      </a:r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227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500" b="0" i="0" u="none" strike="noStrike"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Людина і світ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0,5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 smtClean="0">
                          <a:effectLst/>
                          <a:latin typeface="Times New Roman"/>
                        </a:rPr>
                        <a:t>0,5</a:t>
                      </a:r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>
                          <a:effectLst/>
                          <a:latin typeface="Times New Roman"/>
                        </a:rPr>
                        <a:t>0,5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 smtClean="0">
                          <a:effectLst/>
                          <a:latin typeface="Times New Roman"/>
                        </a:rPr>
                        <a:t>0,5</a:t>
                      </a:r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>
                          <a:effectLst/>
                          <a:latin typeface="Times New Roman"/>
                        </a:rPr>
                        <a:t>0,5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 smtClean="0">
                          <a:effectLst/>
                          <a:latin typeface="Times New Roman"/>
                        </a:rPr>
                        <a:t>0,5</a:t>
                      </a:r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639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500" b="0" i="0" u="none" strike="noStrike"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Правознавство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227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500" b="0" i="0" u="none" strike="noStrike">
                          <a:effectLst/>
                          <a:latin typeface="Times New Roman"/>
                        </a:rPr>
                        <a:t>24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Технології 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 smtClean="0">
                          <a:effectLst/>
                          <a:latin typeface="Times New Roman"/>
                        </a:rPr>
                        <a:t>1</a:t>
                      </a:r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 smtClean="0">
                          <a:effectLst/>
                          <a:latin typeface="Times New Roman"/>
                        </a:rPr>
                        <a:t>1</a:t>
                      </a:r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>
                          <a:effectLst/>
                          <a:latin typeface="Times New Roman"/>
                        </a:rPr>
                        <a:t>0,5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 smtClean="0">
                          <a:effectLst/>
                          <a:latin typeface="Times New Roman"/>
                        </a:rPr>
                        <a:t>1</a:t>
                      </a:r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227">
                <a:tc>
                  <a:txBody>
                    <a:bodyPr/>
                    <a:lstStyle/>
                    <a:p>
                      <a:pPr algn="l" fontAlgn="b"/>
                      <a:r>
                        <a:rPr lang="uk-UA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813" marR="3813" marT="3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1" i="0" u="none" strike="noStrike">
                          <a:effectLst/>
                          <a:latin typeface="Times New Roman"/>
                        </a:rPr>
                        <a:t>Разом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1" i="0" u="none" strike="noStrike">
                          <a:effectLst/>
                          <a:latin typeface="Times New Roman"/>
                        </a:rPr>
                        <a:t>32,5+2</a:t>
                      </a:r>
                    </a:p>
                  </a:txBody>
                  <a:tcPr marL="3813" marR="3813" marT="3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1" i="0" u="none" strike="noStrike" dirty="0" smtClean="0">
                          <a:effectLst/>
                          <a:latin typeface="Times New Roman"/>
                        </a:rPr>
                        <a:t>32,5</a:t>
                      </a:r>
                      <a:endParaRPr lang="uk-UA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1" i="0" u="none" strike="noStrike">
                          <a:effectLst/>
                          <a:latin typeface="Times New Roman"/>
                        </a:rPr>
                        <a:t>33,5+1</a:t>
                      </a:r>
                    </a:p>
                  </a:txBody>
                  <a:tcPr marL="3813" marR="3813" marT="3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1" i="0" u="none" strike="noStrike" dirty="0" smtClean="0">
                          <a:effectLst/>
                          <a:latin typeface="Times New Roman"/>
                        </a:rPr>
                        <a:t>33,5</a:t>
                      </a:r>
                      <a:endParaRPr lang="uk-UA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1" i="0" u="none" strike="noStrike">
                          <a:effectLst/>
                          <a:latin typeface="Times New Roman"/>
                        </a:rPr>
                        <a:t>35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1" i="0" u="none" strike="noStrike" dirty="0" smtClean="0">
                          <a:effectLst/>
                          <a:latin typeface="Times New Roman"/>
                        </a:rPr>
                        <a:t>35</a:t>
                      </a:r>
                      <a:endParaRPr lang="uk-UA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558">
                <a:tc>
                  <a:txBody>
                    <a:bodyPr/>
                    <a:lstStyle/>
                    <a:p>
                      <a:pPr algn="ctr" fontAlgn="b"/>
                      <a:r>
                        <a:rPr lang="uk-UA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813" marR="3813" marT="3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noProof="0" dirty="0" smtClean="0">
                          <a:effectLst/>
                          <a:latin typeface="Times New Roman"/>
                        </a:rPr>
                        <a:t>Додатковий час на поглиблене вивчення предметів, введення курсів за вибором, факультативів</a:t>
                      </a:r>
                      <a:endParaRPr lang="uk-UA" sz="900" b="0" i="0" u="none" strike="noStrike" noProof="0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1" i="0" u="none" strike="noStrike">
                          <a:effectLst/>
                          <a:latin typeface="Times New Roman"/>
                        </a:rPr>
                        <a:t>3,5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uk-UA" sz="900" b="1" i="0" u="none" strike="noStrike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1" i="0" u="none" strike="noStrike" dirty="0">
                          <a:effectLst/>
                          <a:latin typeface="Times New Roman"/>
                        </a:rPr>
                        <a:t>3,5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uk-UA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1" i="0" u="none" strike="noStrike" dirty="0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uk-UA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227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1" i="0" u="none" strike="noStrike">
                          <a:effectLst/>
                          <a:latin typeface="Times New Roman"/>
                        </a:rPr>
                        <a:t>Курси за вибором: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1" i="0" u="none" strike="noStrike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uk-UA" sz="900" b="1" i="0" u="none" strike="noStrike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1" i="0" u="none" strike="noStrike" dirty="0">
                          <a:effectLst/>
                          <a:latin typeface="Times New Roman"/>
                        </a:rPr>
                        <a:t>1,5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uk-UA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1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3813" marR="3813" marT="3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uk-UA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227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5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Англійська мова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uk-UA" sz="900" b="0" i="0" u="none" strike="noStrike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>
                          <a:effectLst/>
                          <a:latin typeface="Times New Roman"/>
                        </a:rPr>
                        <a:t>1,5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813" marR="3813" marT="3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uk-UA" sz="900" b="0" i="0" u="none" strike="noStrike">
                        <a:effectLst/>
                        <a:latin typeface="Times New Roman"/>
                      </a:endParaRPr>
                    </a:p>
                  </a:txBody>
                  <a:tcPr marL="3813" marR="3813" marT="38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091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5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Математика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uk-UA" sz="900" b="0" i="0" u="none" strike="noStrike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091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500" b="0" i="0" u="none" strike="noStrike"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Українська література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uk-UA" sz="900" b="0" i="0" u="none" strike="noStrike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082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500" b="0" i="0" u="none" strike="noStrike"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Українська мова 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uk-UA" sz="900" b="0" i="0" u="none" strike="noStrike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uk-UA" sz="900" b="0" i="0" u="none" strike="noStrike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uk-UA" sz="900" b="0" i="0" u="none" strike="noStrike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082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1" i="0" u="none" strike="noStrike">
                          <a:effectLst/>
                          <a:latin typeface="Times New Roman"/>
                        </a:rPr>
                        <a:t>Факультативи: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1" i="0" u="none" strike="noStrike">
                          <a:effectLst/>
                          <a:latin typeface="Times New Roman"/>
                        </a:rPr>
                        <a:t>0,5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uk-UA" sz="900" b="1" i="0" u="none" strike="noStrike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1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uk-UA" sz="900" b="1" i="0" u="none" strike="noStrike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1" i="0" u="none" strike="noStrike" dirty="0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uk-UA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082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500" b="0" i="0" u="none" strike="noStrike"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Історія України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0,5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uk-UA" sz="900" b="0" i="0" u="none" strike="noStrike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607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5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Українська мова</a:t>
                      </a:r>
                    </a:p>
                  </a:txBody>
                  <a:tcPr marL="3813" marR="3813" marT="3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813" marR="3813" marT="3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uk-UA" sz="900" b="0" i="0" u="none" strike="noStrike">
                        <a:effectLst/>
                        <a:latin typeface="Times New Roman"/>
                      </a:endParaRPr>
                    </a:p>
                  </a:txBody>
                  <a:tcPr marL="3813" marR="3813" marT="38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uk-UA" sz="900" b="0" i="0" u="none" strike="noStrike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900" b="0" i="0" u="none" strike="noStrike" dirty="0"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3813" marR="3813" marT="381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801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500" b="0" i="0" u="none" strike="noStrike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Гранично допустиме навчальне навантаження на одного учня (без фізичної культури)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>
                          <a:effectLst/>
                          <a:latin typeface="Times New Roman"/>
                        </a:rPr>
                        <a:t>33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uk-UA" sz="900" b="0" i="0" u="none" strike="noStrike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>
                          <a:effectLst/>
                          <a:latin typeface="Times New Roman"/>
                        </a:rPr>
                        <a:t>33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0" i="0" u="none" strike="noStrike" dirty="0">
                          <a:effectLst/>
                          <a:latin typeface="Times New Roman"/>
                        </a:rPr>
                        <a:t>33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uk-UA" sz="9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27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Times New Roman"/>
                        </a:rPr>
                        <a:t>Всього фінансується</a:t>
                      </a:r>
                      <a:r>
                        <a:rPr lang="ru-RU" sz="900" b="0" i="0" u="none" strike="noStrike">
                          <a:effectLst/>
                          <a:latin typeface="Times New Roman"/>
                        </a:rPr>
                        <a:t> (без урахування поділу класів на групи)</a:t>
                      </a:r>
                      <a:endParaRPr lang="ru-RU" sz="900" b="1" i="0" u="none" strike="noStrike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1" i="0" u="none" strike="noStrike">
                          <a:effectLst/>
                          <a:latin typeface="Times New Roman"/>
                        </a:rPr>
                        <a:t>38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uk-UA" sz="900" b="1" i="0" u="none" strike="noStrike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1" i="0" u="none" strike="noStrike" dirty="0">
                          <a:effectLst/>
                          <a:latin typeface="Times New Roman"/>
                        </a:rPr>
                        <a:t>38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uk-UA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1" i="0" u="none" strike="noStrike" dirty="0">
                          <a:effectLst/>
                          <a:latin typeface="Times New Roman"/>
                        </a:rPr>
                        <a:t>38</a:t>
                      </a:r>
                    </a:p>
                  </a:txBody>
                  <a:tcPr marL="3813" marR="3813" marT="3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uk-UA" sz="9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813" marR="3813" marT="381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" name="Picture 2"/>
          <p:cNvPicPr/>
          <p:nvPr/>
        </p:nvPicPr>
        <p:blipFill>
          <a:blip r:embed="rId2"/>
          <a:stretch/>
        </p:blipFill>
        <p:spPr>
          <a:xfrm>
            <a:off x="8252280" y="5517360"/>
            <a:ext cx="891720" cy="114264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692160"/>
              </p:ext>
            </p:extLst>
          </p:nvPr>
        </p:nvGraphicFramePr>
        <p:xfrm>
          <a:off x="251519" y="332666"/>
          <a:ext cx="8640961" cy="6421811"/>
        </p:xfrm>
        <a:graphic>
          <a:graphicData uri="http://schemas.openxmlformats.org/drawingml/2006/table">
            <a:tbl>
              <a:tblPr firstRow="1" firstCol="1" bandRow="1"/>
              <a:tblGrid>
                <a:gridCol w="335897"/>
                <a:gridCol w="3048480"/>
                <a:gridCol w="1080120"/>
                <a:gridCol w="720080"/>
                <a:gridCol w="792088"/>
                <a:gridCol w="864096"/>
                <a:gridCol w="936104"/>
                <a:gridCol w="756926"/>
                <a:gridCol w="107170"/>
              </a:tblGrid>
              <a:tr h="2814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Навчальні предмети</a:t>
                      </a:r>
                      <a:endParaRPr lang="uk-U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Кількість годин на тиждень у класах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4071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 п/</a:t>
                      </a:r>
                      <a:r>
                        <a:rPr lang="uk-UA" sz="9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uk-U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uk-UA" sz="9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І курс (10 клас)</a:t>
                      </a:r>
                      <a:endParaRPr lang="uk-UA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64163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Української філології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Іноземної філології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Математичний 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uk-UA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14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Базові предмети</a:t>
                      </a:r>
                      <a:endParaRPr lang="uk-U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Українська мова навчання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Державний стандарт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Вивчається 2 іноземні мови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Державний стандарт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Українська мова навчання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Державний стандарт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uk-UA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Українська мова 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4+1</a:t>
                      </a:r>
                      <a:endParaRPr lang="uk-U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2+2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uk-UA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Українська література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uk-U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uk-U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uk-UA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uk-U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Зарубіжна література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uk-U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uk-U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uk-UA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Іноземна мова 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2+2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uk-U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5+1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uk-UA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uk-U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Друга іноземна мова 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uk-UA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uk-U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Математика (алгебра і початки аналізу та геометрія)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uk-UA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Алгебра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uk-UA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uk-U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Геметрія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uk-UA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uk-U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Історія України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1,5+1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1,5+1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uk-UA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uk-U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Всесвітня історія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uk-UA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4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uk-U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Природничі науки (експериментальний інтегрований курс)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uk-U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uk-U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uk-UA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uk-U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Географія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uk-UA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Біологія і екологія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uk-UA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uk-U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Фізика і астрономія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uk-UA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uk-U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Хімія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uk-UA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uk-U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Фізична культура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uk-U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uk-UA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uk-U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Захист Вітчизни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uk-U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uk-UA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95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Громадянська освіта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uk-U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uk-U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uk-U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600">
                          <a:effectLst/>
                          <a:latin typeface="Arial CYR"/>
                          <a:ea typeface="Times New Roman"/>
                          <a:cs typeface="Times New Roman"/>
                        </a:rPr>
                        <a:t> </a:t>
                      </a:r>
                      <a:endParaRPr lang="uk-UA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Вибірково-обов'язкові предмети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uk-UA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16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Інформатика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uk-UA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16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Мистецтво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uk-U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uk-UA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16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uk-U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Технології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uk-U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uk-UA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21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Додаткові години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профільні предмети, окремі базові предмети , спеціальні курси, та інивідуальні заняття 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uk-U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uk-U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uk-UA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1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Спеціальні курси: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uk-UA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Українська мова 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uk-UA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uk-U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Англійська мова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uk-UA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Індивідуальні заняття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uk-UA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uk-U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Українська мова 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uk-U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uk-UA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14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Гранично допустиме навчальне навантаження на одного учня (без фізичної культури)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uk-U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uk-UA" sz="7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35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Всього фінансується </a:t>
                      </a:r>
                      <a:r>
                        <a:rPr lang="uk-UA" sz="9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(без урахування поділу класів на групи)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uk-U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uk-UA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885" marR="408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uk-UA" sz="7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40885" marR="40885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5" name="Picture 2"/>
          <p:cNvPicPr/>
          <p:nvPr/>
        </p:nvPicPr>
        <p:blipFill>
          <a:blip r:embed="rId2"/>
          <a:stretch/>
        </p:blipFill>
        <p:spPr>
          <a:xfrm>
            <a:off x="8252280" y="5517360"/>
            <a:ext cx="891720" cy="1142640"/>
          </a:xfrm>
          <a:prstGeom prst="rect">
            <a:avLst/>
          </a:prstGeom>
          <a:ln w="9360">
            <a:noFill/>
          </a:ln>
        </p:spPr>
      </p:pic>
    </p:spTree>
    <p:extLst>
      <p:ext uri="{BB962C8B-B14F-4D97-AF65-F5344CB8AC3E}">
        <p14:creationId xmlns:p14="http://schemas.microsoft.com/office/powerpoint/2010/main" val="1854659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8057</TotalTime>
  <Words>1074</Words>
  <Application>Microsoft Office PowerPoint</Application>
  <PresentationFormat>Екран (4:3)</PresentationFormat>
  <Paragraphs>572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слайдів</vt:lpstr>
      </vt:variant>
      <vt:variant>
        <vt:i4>11</vt:i4>
      </vt:variant>
    </vt:vector>
  </HeadingPairs>
  <TitlesOfParts>
    <vt:vector size="13" baseType="lpstr">
      <vt:lpstr>Office Theme</vt:lpstr>
      <vt:lpstr>Office Theme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Татьяна</dc:creator>
  <dc:description/>
  <cp:lastModifiedBy>Користувач Windows</cp:lastModifiedBy>
  <cp:revision>740</cp:revision>
  <dcterms:created xsi:type="dcterms:W3CDTF">2010-11-06T16:44:08Z</dcterms:created>
  <dcterms:modified xsi:type="dcterms:W3CDTF">2018-05-24T10:00:35Z</dcterms:modified>
  <dc:language>uk-UA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14</vt:i4>
  </property>
</Properties>
</file>