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5"/>
    <p:sldMasterId id="214748367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y="6858000" cx="9144000"/>
  <p:notesSz cx="6797675" cy="9926625"/>
  <p:embeddedFontLst>
    <p:embeddedFont>
      <p:font typeface="Book Antiqua"/>
      <p:regular r:id="rId27"/>
      <p:bold r:id="rId28"/>
      <p:italic r:id="rId29"/>
      <p:boldItalic r:id="rId30"/>
    </p:embeddedFont>
    <p:embeddedFont>
      <p:font typeface="Gill Sans"/>
      <p:regular r:id="rId31"/>
      <p:bold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0518673-D281-4D41-8FC3-BDA3B9098089}">
  <a:tblStyle styleId="{B0518673-D281-4D41-8FC3-BDA3B9098089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font" Target="fonts/BookAntiqua-bold.fntdata"/><Relationship Id="rId27" Type="http://schemas.openxmlformats.org/officeDocument/2006/relationships/font" Target="fonts/BookAntiqua-regular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font" Target="fonts/BookAntiqua-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font" Target="fonts/GillSans-regular.fntdata"/><Relationship Id="rId30" Type="http://schemas.openxmlformats.org/officeDocument/2006/relationships/font" Target="fonts/BookAntiqua-bold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32" Type="http://schemas.openxmlformats.org/officeDocument/2006/relationships/font" Target="fonts/GillSans-bold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0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1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2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2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3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3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4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4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5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5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6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7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7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8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8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9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9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3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4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5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6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p7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7:notes"/>
          <p:cNvSpPr txBox="1"/>
          <p:nvPr>
            <p:ph idx="12"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uk-UA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8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9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1435680" y="1447920"/>
            <a:ext cx="749772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2"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"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2"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3"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4"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2" name="Google Shape;6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76200" y="1447920"/>
            <a:ext cx="6016320" cy="480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76200" y="1447920"/>
            <a:ext cx="6016320" cy="4800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" type="subTitle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2"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1435680" y="274680"/>
            <a:ext cx="7497720" cy="5297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1"/>
          <p:cNvSpPr txBox="1"/>
          <p:nvPr>
            <p:ph idx="1"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21"/>
          <p:cNvSpPr txBox="1"/>
          <p:nvPr>
            <p:ph idx="2"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21"/>
          <p:cNvSpPr txBox="1"/>
          <p:nvPr>
            <p:ph idx="3"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2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2"/>
          <p:cNvSpPr txBox="1"/>
          <p:nvPr>
            <p:ph idx="1"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22"/>
          <p:cNvSpPr txBox="1"/>
          <p:nvPr>
            <p:ph idx="2"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22"/>
          <p:cNvSpPr txBox="1"/>
          <p:nvPr>
            <p:ph idx="3"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3"/>
          <p:cNvSpPr txBox="1"/>
          <p:nvPr>
            <p:ph idx="1"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23"/>
          <p:cNvSpPr txBox="1"/>
          <p:nvPr>
            <p:ph idx="2"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23"/>
          <p:cNvSpPr txBox="1"/>
          <p:nvPr>
            <p:ph idx="3"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4"/>
          <p:cNvSpPr txBox="1"/>
          <p:nvPr>
            <p:ph idx="1" type="body"/>
          </p:nvPr>
        </p:nvSpPr>
        <p:spPr>
          <a:xfrm>
            <a:off x="1435680" y="1447920"/>
            <a:ext cx="749772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24"/>
          <p:cNvSpPr txBox="1"/>
          <p:nvPr>
            <p:ph idx="2"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5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5"/>
          <p:cNvSpPr txBox="1"/>
          <p:nvPr>
            <p:ph idx="1"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25"/>
          <p:cNvSpPr txBox="1"/>
          <p:nvPr>
            <p:ph idx="2"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25"/>
          <p:cNvSpPr txBox="1"/>
          <p:nvPr>
            <p:ph idx="3"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25"/>
          <p:cNvSpPr txBox="1"/>
          <p:nvPr>
            <p:ph idx="4"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6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6"/>
          <p:cNvSpPr txBox="1"/>
          <p:nvPr>
            <p:ph idx="1"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26"/>
          <p:cNvSpPr txBox="1"/>
          <p:nvPr>
            <p:ph idx="2"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19" name="Google Shape;119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76200" y="1447920"/>
            <a:ext cx="6016320" cy="480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76200" y="1447920"/>
            <a:ext cx="6016320" cy="4800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1" type="subTitle"/>
          </p:nvPr>
        </p:nvSpPr>
        <p:spPr>
          <a:xfrm>
            <a:off x="1435680" y="274680"/>
            <a:ext cx="7497720" cy="5297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3"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"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3"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2"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3"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100000" ty="0" sy="100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DFDF8">
              <a:alpha val="32941"/>
            </a:srgbClr>
          </a:solidFill>
          <a:ln cap="flat" cmpd="sng" w="9525">
            <a:solidFill>
              <a:srgbClr val="CFCBB9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392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cap="flat" cmpd="sng" w="27350">
            <a:solidFill>
              <a:srgbClr val="FEFBEB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AFADA1">
                <a:alpha val="8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CFCF8">
                  <a:alpha val="69803"/>
                </a:srgbClr>
              </a:gs>
              <a:gs pos="70000">
                <a:srgbClr val="FFFFFB">
                  <a:alpha val="54901"/>
                </a:srgbClr>
              </a:gs>
              <a:gs pos="100000">
                <a:srgbClr val="DEDBB6">
                  <a:alpha val="60000"/>
                </a:srgbClr>
              </a:gs>
            </a:gsLst>
            <a:lin ang="0" scaled="0"/>
          </a:gradFill>
          <a:ln cap="flat" cmpd="sng" w="9525">
            <a:solidFill>
              <a:srgbClr val="C2BFAC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5534D">
                <a:alpha val="3490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rotWithShape="0" dir="5400000" dist="25400">
              <a:srgbClr val="000000">
                <a:alpha val="4392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72716B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1432440" y="360000"/>
            <a:ext cx="7406280" cy="147168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921600" y="1413720"/>
            <a:ext cx="209880" cy="209880"/>
          </a:xfrm>
          <a:prstGeom prst="ellipse">
            <a:avLst/>
          </a:prstGeom>
          <a:gradFill>
            <a:gsLst>
              <a:gs pos="0">
                <a:srgbClr val="D3E5FF">
                  <a:alpha val="94901"/>
                </a:srgbClr>
              </a:gs>
              <a:gs pos="50000">
                <a:srgbClr val="BFD5FB">
                  <a:alpha val="89803"/>
                </a:srgbClr>
              </a:gs>
              <a:gs pos="95000">
                <a:srgbClr val="679FFD">
                  <a:alpha val="87843"/>
                </a:srgbClr>
              </a:gs>
              <a:gs pos="100000">
                <a:srgbClr val="0071FF">
                  <a:alpha val="84705"/>
                </a:srgbClr>
              </a:gs>
            </a:gsLst>
            <a:lin ang="0" scaled="0"/>
          </a:gradFill>
          <a:ln cap="flat" cmpd="sng" w="9525">
            <a:solidFill>
              <a:srgbClr val="4579B9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392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"/>
          <p:cNvSpPr/>
          <p:nvPr/>
        </p:nvSpPr>
        <p:spPr>
          <a:xfrm>
            <a:off x="1157040" y="1344960"/>
            <a:ext cx="63720" cy="63720"/>
          </a:xfrm>
          <a:prstGeom prst="ellipse">
            <a:avLst/>
          </a:prstGeom>
          <a:noFill/>
          <a:ln cap="flat" cmpd="sng" w="12600">
            <a:solidFill>
              <a:srgbClr val="4571A5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392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100000" ty="0" sy="100000"/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DFDF8">
              <a:alpha val="32941"/>
            </a:srgbClr>
          </a:solidFill>
          <a:ln cap="flat" cmpd="sng" w="9525">
            <a:solidFill>
              <a:srgbClr val="CFCBB9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392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cap="flat" cmpd="sng" w="27350">
            <a:solidFill>
              <a:srgbClr val="FEFBEB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AFADA1">
                <a:alpha val="8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CFCF8">
                  <a:alpha val="69803"/>
                </a:srgbClr>
              </a:gs>
              <a:gs pos="70000">
                <a:srgbClr val="FFFFFB">
                  <a:alpha val="54901"/>
                </a:srgbClr>
              </a:gs>
              <a:gs pos="100000">
                <a:srgbClr val="DEDBB6">
                  <a:alpha val="60000"/>
                </a:srgbClr>
              </a:gs>
            </a:gsLst>
            <a:lin ang="0" scaled="0"/>
          </a:gradFill>
          <a:ln cap="flat" cmpd="sng" w="9525">
            <a:solidFill>
              <a:srgbClr val="C2BFAC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5534D">
                <a:alpha val="3490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rotWithShape="0" dir="5400000" dist="25400">
              <a:srgbClr val="000000">
                <a:alpha val="4392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72716B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4"/>
          <p:cNvSpPr txBox="1"/>
          <p:nvPr>
            <p:ph idx="10"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4"/>
          <p:cNvSpPr txBox="1"/>
          <p:nvPr>
            <p:ph idx="11"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4"/>
          <p:cNvSpPr txBox="1"/>
          <p:nvPr>
            <p:ph idx="12"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/>
          <p:nvPr/>
        </p:nvSpPr>
        <p:spPr>
          <a:xfrm>
            <a:off x="5292000" y="1202191"/>
            <a:ext cx="3456000" cy="1511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0">
            <a:noAutofit/>
          </a:bodyPr>
          <a:lstStyle/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3200" u="none" cap="none" strike="noStrike">
                <a:solidFill>
                  <a:srgbClr val="5F4A31"/>
                </a:solidFill>
                <a:latin typeface="Book Antiqua"/>
                <a:ea typeface="Book Antiqua"/>
                <a:cs typeface="Book Antiqua"/>
                <a:sym typeface="Book Antiqua"/>
              </a:rPr>
              <a:t>ПЕДАГОГІЧНА РАДА № 4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7640" y="188640"/>
            <a:ext cx="3979800" cy="619236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7"/>
          <p:cNvSpPr txBox="1"/>
          <p:nvPr/>
        </p:nvSpPr>
        <p:spPr>
          <a:xfrm>
            <a:off x="5292000" y="2650214"/>
            <a:ext cx="3456000" cy="1511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0">
            <a:noAutofit/>
          </a:bodyPr>
          <a:lstStyle/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3200" u="none" cap="none" strike="noStrike">
                <a:solidFill>
                  <a:srgbClr val="5F4A31"/>
                </a:solidFill>
                <a:latin typeface="Book Antiqua"/>
                <a:ea typeface="Book Antiqua"/>
                <a:cs typeface="Book Antiqua"/>
                <a:sym typeface="Book Antiqua"/>
              </a:rPr>
              <a:t>СПІЛЬНЕ ЗАСІДАННЯ ПР ТА РЛ № 1</a:t>
            </a:r>
            <a:endParaRPr/>
          </a:p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rgbClr val="5F4A3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2736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3200" u="none" cap="none" strike="noStrike">
                <a:solidFill>
                  <a:srgbClr val="5F4A31"/>
                </a:solidFill>
                <a:latin typeface="Book Antiqua"/>
                <a:ea typeface="Book Antiqua"/>
                <a:cs typeface="Book Antiqua"/>
                <a:sym typeface="Book Antiqua"/>
              </a:rPr>
              <a:t>ТРАВЕНЬ, 2022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6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МОРАЛЬНЕ І МАТЕРІАЛЬНЕ ЗАОХОЧЕННЯ УЧАСНИКІВ ОСВІТНЬОГО ПРОЦЕСУ</a:t>
            </a:r>
            <a:endParaRPr b="1" sz="2800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83" name="Google Shape;183;p36"/>
          <p:cNvSpPr txBox="1"/>
          <p:nvPr>
            <p:ph idx="1" type="subTitle"/>
          </p:nvPr>
        </p:nvSpPr>
        <p:spPr>
          <a:xfrm>
            <a:off x="1041991" y="1818168"/>
            <a:ext cx="7561798" cy="4284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265113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НАДАННЯ МАТЕРІАЛЬНОЇ ДОПОМОГИ ПЕДАГОГАМ, ЯКІ ПРОВОДИЛИ ЗАНЯТТЯ В ШМЛ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Бойко Лідія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Бойко Юлія 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Бондаренко Юрій 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Івахно Наталія 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Іващенко Алла 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Кайдаш Алла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Капленко Оксана 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Карпенко Світлана 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Мухінська Світлана 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Павлюк Лариса 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Петренко Лариса 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Хомич Вікторія 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Шмаглій Тетяна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7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НАГОРОДЖЕННЯ ЗОЛОТИМИ І СРІБНИМИ МЕДАЛЯМИ</a:t>
            </a:r>
            <a:endParaRPr/>
          </a:p>
        </p:txBody>
      </p:sp>
      <p:sp>
        <p:nvSpPr>
          <p:cNvPr id="189" name="Google Shape;189;p37"/>
          <p:cNvSpPr txBox="1"/>
          <p:nvPr>
            <p:ph idx="1" type="subTitle"/>
          </p:nvPr>
        </p:nvSpPr>
        <p:spPr>
          <a:xfrm>
            <a:off x="1041991" y="1818168"/>
            <a:ext cx="7561798" cy="3675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90" name="Google Shape;190;p37"/>
          <p:cNvSpPr txBox="1"/>
          <p:nvPr/>
        </p:nvSpPr>
        <p:spPr>
          <a:xfrm>
            <a:off x="1303586" y="1350334"/>
            <a:ext cx="2890664" cy="31468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1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Золото</a:t>
            </a:r>
            <a:b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1. Каїка Інна</a:t>
            </a:r>
            <a:b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2. Хомич Лада</a:t>
            </a:r>
            <a:b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3. Примоченко Марина</a:t>
            </a:r>
            <a:b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4. Збаратська Руслана</a:t>
            </a:r>
            <a:b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5. Малецький Роман</a:t>
            </a:r>
            <a:b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6. Михайленко Дарина</a:t>
            </a:r>
            <a:b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7. Страшна Інна</a:t>
            </a:r>
            <a:endParaRPr/>
          </a:p>
        </p:txBody>
      </p:sp>
      <p:sp>
        <p:nvSpPr>
          <p:cNvPr id="191" name="Google Shape;191;p37"/>
          <p:cNvSpPr txBox="1"/>
          <p:nvPr/>
        </p:nvSpPr>
        <p:spPr>
          <a:xfrm>
            <a:off x="5752214" y="1350334"/>
            <a:ext cx="2660742" cy="33843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7500"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ct val="100000"/>
              <a:buFont typeface="Book Antiqua"/>
              <a:buNone/>
            </a:pPr>
            <a:r>
              <a:rPr b="1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Срібло</a:t>
            </a:r>
            <a:endParaRPr/>
          </a:p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ct val="100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Булда Катерина</a:t>
            </a:r>
            <a:endParaRPr/>
          </a:p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ct val="100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Ткаленко Діана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ct val="100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3. Карпенко Артур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ct val="100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4. Гаряча Ангеліна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ct val="100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5. Мостова Дарина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ct val="100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6. Яловська Яна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ct val="100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7. Кривуця Роман</a:t>
            </a:r>
            <a:endParaRPr/>
          </a:p>
        </p:txBody>
      </p:sp>
      <p:sp>
        <p:nvSpPr>
          <p:cNvPr id="192" name="Google Shape;192;p37"/>
          <p:cNvSpPr txBox="1"/>
          <p:nvPr/>
        </p:nvSpPr>
        <p:spPr>
          <a:xfrm>
            <a:off x="3379429" y="4104166"/>
            <a:ext cx="3382878" cy="22974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7500"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ct val="100000"/>
              <a:buFont typeface="Book Antiqua"/>
              <a:buNone/>
            </a:pPr>
            <a:r>
              <a:rPr b="1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10-12 балів</a:t>
            </a:r>
            <a:endParaRPr b="1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ct val="100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Давиденко Віталій</a:t>
            </a:r>
            <a:endParaRPr/>
          </a:p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ct val="100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Дубина Анастасія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ct val="100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3. Кондращенко Аліна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ct val="100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4. Талалаївська Наталія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ct val="100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5. Шевченко Валерія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"/>
          <p:cNvSpPr txBox="1"/>
          <p:nvPr>
            <p:ph type="title"/>
          </p:nvPr>
        </p:nvSpPr>
        <p:spPr>
          <a:xfrm>
            <a:off x="1414415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ФІЗИЧНЕ ВИХОВАННЯ У ЛІЦЕЇ </a:t>
            </a:r>
            <a:b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В 2021-2022 Н.Р.</a:t>
            </a:r>
            <a:endParaRPr/>
          </a:p>
        </p:txBody>
      </p:sp>
      <p:sp>
        <p:nvSpPr>
          <p:cNvPr id="198" name="Google Shape;198;p38"/>
          <p:cNvSpPr txBox="1"/>
          <p:nvPr>
            <p:ph idx="1" type="subTitle"/>
          </p:nvPr>
        </p:nvSpPr>
        <p:spPr>
          <a:xfrm>
            <a:off x="1425048" y="1380465"/>
            <a:ext cx="7497720" cy="4499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0160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Arial"/>
              <a:buAutoNum type="arabicPeriod"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Здійснити  медико-педагогічний контроль за фізичним вихованням на уроках фізичної культури згідно з вимогами Положення у 2022-2023 н.р.</a:t>
            </a:r>
            <a:endParaRPr/>
          </a:p>
          <a:p>
            <a:pPr indent="-10160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Arial"/>
              <a:buAutoNum type="arabicPeriod"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Заступнику директору з ВР Т. Вантух:</a:t>
            </a:r>
            <a:endParaRPr/>
          </a:p>
          <a:p>
            <a:pPr indent="-31877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2.1.	 Проаналізувати плани вихователів  на 2022-2023 н.р щодо залучення до здорового способу життя учнів шляхом включення їх до активного відпочинку до 30.08.2022р.</a:t>
            </a:r>
            <a:endParaRPr/>
          </a:p>
          <a:p>
            <a:pPr indent="-31877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2.2.	Забезпечити внесення заходів, спрямованих на профілактику спортивного травматизму; санітарно-просвітницької роботи та гігієнічного виховання учнів, до плану роботи до 31.08.2022р.</a:t>
            </a:r>
            <a:endParaRPr/>
          </a:p>
          <a:p>
            <a:pPr indent="-31877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2.3.	Забезпечити проходження медичного огляду учнями 10 класів для визначення групи для занять фізичною культурою до 31.08.2022р.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9"/>
          <p:cNvSpPr txBox="1"/>
          <p:nvPr>
            <p:ph type="title"/>
          </p:nvPr>
        </p:nvSpPr>
        <p:spPr>
          <a:xfrm>
            <a:off x="1414415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ФІЗИЧНЕ ВИХОВАННЯ У ЛІЦЕЇ </a:t>
            </a:r>
            <a:b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В 2021-2022 Н.Р.</a:t>
            </a:r>
            <a:endParaRPr/>
          </a:p>
        </p:txBody>
      </p:sp>
      <p:sp>
        <p:nvSpPr>
          <p:cNvPr id="204" name="Google Shape;204;p39"/>
          <p:cNvSpPr txBox="1"/>
          <p:nvPr>
            <p:ph idx="1" type="subTitle"/>
          </p:nvPr>
        </p:nvSpPr>
        <p:spPr>
          <a:xfrm>
            <a:off x="1425048" y="1529321"/>
            <a:ext cx="7497720" cy="45418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3. Учителям В. Боровику, І. Заплішному, П. Кузьменку подати заступнику директора з ВР пропозиції щодо проведення загальноліцейських спортивних свят на 2022-2023 н.р. до 30.08.2022р.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4. Класним керівникам Н. Полянській, О. Єрмоленко, С. Карпенко, О.Оліфер, І. Гах, Л. Кошовій: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4.1. Повідомляти заступника директора з ВР Т. Вантух про наявність медичної довідки для внесення змін  до наказу групи  із занять фізичною культурою.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4.2. Здійснювати контроль за своєчасним поданням батьками довідок про стан здоров'я на визначення групи по фізкультурі на учнів, які потребують обмеження фізичного навантаження.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0"/>
          <p:cNvSpPr txBox="1"/>
          <p:nvPr>
            <p:ph type="title"/>
          </p:nvPr>
        </p:nvSpPr>
        <p:spPr>
          <a:xfrm>
            <a:off x="946297" y="147089"/>
            <a:ext cx="8102009" cy="809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РОБОТА З ПИТАНЬ ОП, БЖ У 2021-2022 Н.Р.</a:t>
            </a:r>
            <a:endParaRPr b="1" sz="2800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10" name="Google Shape;210;p40"/>
          <p:cNvSpPr/>
          <p:nvPr/>
        </p:nvSpPr>
        <p:spPr>
          <a:xfrm>
            <a:off x="1244009" y="1069353"/>
            <a:ext cx="7432158" cy="55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1. Начальнику штабу ЦЗ, заступнику директора з ВР Т. Вантух: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    1.1. Продовжувати здійснювати практичні заходи щодо удосконалення системи оповіщення керівного складу, працівників і учнів ліцею.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   1.2. Вести постійний контроль за недопущенням випадків підписів учнів у журналах встановленого зразка без попереднього прослуховування відповідного інструктажу.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   1.3. Продовжити співпрацю з працівниками Держгірпромнагляду, пожежної служби шляхом проведення просвітницької роботи відповідно до планів роботи.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  1.4. Оновлювати періодично закладку «Учню», «Учителю», куточки ЦЗ, пожежної безпеки та дорожнього руху інформаційно-тематичними матеріалами.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1.5.Забезпечити проходження консультацій і перевірки знань з питань охорони праці, безпеки життєдіяльності працівників ліцею згідно графіка.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1.6. Забезпечити інформування батьків учнів 11 класів про необхідність проходження медоглядів до 31.08.2022р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2. Коменданту гуртожитку, працівнику ліцею А. Багреєвій: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2.1. Проводити рейди перевірки території ліцею на предмет виявлення вибухонебезпечних та інших підозрілих предметів, пожежонебезпечних недоліків.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2.2. Надавати копії протоколів обстежень гуртожитку № 1 заступнику директора з ВР.</a:t>
            </a:r>
            <a:endParaRPr sz="16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1"/>
          <p:cNvSpPr txBox="1"/>
          <p:nvPr>
            <p:ph type="title"/>
          </p:nvPr>
        </p:nvSpPr>
        <p:spPr>
          <a:xfrm>
            <a:off x="1020725" y="147089"/>
            <a:ext cx="8027581" cy="79920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РОБОТА З ПИТАНЬ ОП, БЖ У 2021-2022 Н.Р.</a:t>
            </a:r>
            <a:endParaRPr b="1" sz="2800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16" name="Google Shape;216;p41"/>
          <p:cNvSpPr/>
          <p:nvPr/>
        </p:nvSpPr>
        <p:spPr>
          <a:xfrm>
            <a:off x="1244009" y="1069353"/>
            <a:ext cx="7432158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3. Медсестрі ліцею Л. Малаховій: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3.1. Вести постійний контроль за проходженням медичного огляду працівниками, учнями ліцею. За потреби надавати  письмові  рапорти директору ліцею.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3.2. Вести щоденний контроль за виконанням санітарних правил і норм,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визначених у Санітарному регламенті для закладів загальної середньої освіти, затвердженого наказом МОЗУ № 2205 від 25.09.2020р.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3.3. Вести щоденний контроль за недопущенням виникнення інфекційних захворювань через порушення санітарних вимог до використання продуктів харчування, порядку питного водопостачання та водовідведення.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3.4. Проводити просвітницьку роботу серед батьків, здобувачів освіти щодо важливості обов'язкових профілактичних щеплень, попередження небезпечних інфекційних хвороб.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2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ПЕРЕЛІК ЛІКАРІВ ТА ДІАГНОСТИЧНИХ ДОСЛІДЖЕНЬ ДЛЯ МЕДОГЛЯДУ</a:t>
            </a:r>
            <a:endParaRPr b="1" sz="2800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22" name="Google Shape;222;p42"/>
          <p:cNvSpPr/>
          <p:nvPr/>
        </p:nvSpPr>
        <p:spPr>
          <a:xfrm>
            <a:off x="1254641" y="1166843"/>
            <a:ext cx="7336465" cy="532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Новий бланк </a:t>
            </a: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санітарної книжки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Оплата в касі бухгалтерії міської лікарні 8:00 – 11:30 – </a:t>
            </a:r>
            <a:r>
              <a:rPr b="1"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278,50  грн.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b="1"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Бакпосів на кишкову групу </a:t>
            </a: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– </a:t>
            </a:r>
            <a:r>
              <a:rPr b="1"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83,00 грн. </a:t>
            </a: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оплата в касі бухгалтерії міської лікарні 8:00 – 11:30 - кишковий кабінет (колишнє ЛОР-відділення кожного дня)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Флюорографія</a:t>
            </a:r>
            <a:endParaRPr sz="20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Заг. ан. крові, RW, каб. №5 8:00 – 10:00</a:t>
            </a:r>
            <a:endParaRPr sz="20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Ан. калу на я/г, каб. №6 8:00 – 10:00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Зіскоб на ентеробіоз – середа, п’ятниця 8:00 – 10:00 (колишнє ЛОР-відділення)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Терапевт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ЛОР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Дерматолог (мазок на gn) кабінет профоглядів №24 13:00 – 16:00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Гінеколог – жін. консультація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3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ВІДПУСТКИ</a:t>
            </a:r>
            <a:endParaRPr b="1" sz="2800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28" name="Google Shape;228;p43"/>
          <p:cNvSpPr/>
          <p:nvPr/>
        </p:nvSpPr>
        <p:spPr>
          <a:xfrm>
            <a:off x="1254640" y="1507085"/>
            <a:ext cx="7336465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Основна щорічна – 24 дні + додаткова (Колективний договір, соціальна)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Без збереження заробітної плати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ГЕНЕРАЛЬНЕ ПРИБИРАННЯ – 03.06.2022 р.</a:t>
            </a:r>
            <a:endParaRPr sz="20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4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ВИКОНАННЯ ПЛАНУ ПІДВИЩЕННЯ КВАЛІФІКАЦІЇ</a:t>
            </a:r>
            <a:endParaRPr b="1" sz="2800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34" name="Google Shape;234;p44"/>
          <p:cNvSpPr/>
          <p:nvPr/>
        </p:nvSpPr>
        <p:spPr>
          <a:xfrm>
            <a:off x="1244009" y="1398962"/>
            <a:ext cx="761291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Arial"/>
              <a:buChar char="•"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Тетяна Вантух – 30.01.2022 (онлайн-курс), 08-10.02.2022 (онлайн-семінар), 16.05.2022 (курс підготовки інструкторів)</a:t>
            </a:r>
            <a:endParaRPr/>
          </a:p>
          <a:p>
            <a:pPr indent="-1841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Arial"/>
              <a:buChar char="•"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Наталія Івахно – 21.01.2022, 25.01.2022, 21.04.2022, 27.05.2022 (конференції)</a:t>
            </a:r>
            <a:endParaRPr/>
          </a:p>
          <a:p>
            <a:pPr indent="-1841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Arial"/>
              <a:buChar char="•"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Тетяна Ігнатенко – 14.01.2022  (онлайн-курс)</a:t>
            </a:r>
            <a:endParaRPr/>
          </a:p>
          <a:p>
            <a:pPr indent="-1841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Arial"/>
              <a:buChar char="•"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Алла Кайдаш – 19.04.2022, 12.05.2022, 20.05.2022 (конференції)</a:t>
            </a:r>
            <a:endParaRPr/>
          </a:p>
          <a:p>
            <a:pPr indent="-1841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Arial"/>
              <a:buChar char="•"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Людмила Кузьменко – 12.05.2022  (конференція)</a:t>
            </a:r>
            <a:endParaRPr sz="16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1841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Arial"/>
              <a:buChar char="•"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Світлана Сліпак – 12.05.2022  (конференція)</a:t>
            </a:r>
            <a:endParaRPr sz="16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1841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Arial"/>
              <a:buChar char="•"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Вікторія Хомич – 18-20.01.2022 (круглий стіл), 15-18.02.2022, 12.05.2022 (конференції)</a:t>
            </a:r>
            <a:endParaRPr/>
          </a:p>
          <a:p>
            <a:pPr indent="-1841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Arial"/>
              <a:buChar char="•"/>
            </a:pPr>
            <a:r>
              <a:rPr lang="uk-UA" sz="1600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Тетяна Шевчук – 08-10.02.2022 (онлайн-семінар)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5"/>
          <p:cNvSpPr/>
          <p:nvPr/>
        </p:nvSpPr>
        <p:spPr>
          <a:xfrm>
            <a:off x="1541721" y="2214504"/>
            <a:ext cx="7091915" cy="13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000" strike="noStrike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Дякуємо за увагу!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0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Бажаємо здоров’я та миру!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/>
          <p:nvPr/>
        </p:nvSpPr>
        <p:spPr>
          <a:xfrm>
            <a:off x="1115640" y="286086"/>
            <a:ext cx="7776360" cy="543422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0">
            <a:noAutofit/>
          </a:bodyPr>
          <a:lstStyle/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3200" u="none" cap="none" strike="noStrike">
                <a:solidFill>
                  <a:srgbClr val="5F4A31"/>
                </a:solidFill>
                <a:latin typeface="Book Antiqua"/>
                <a:ea typeface="Book Antiqua"/>
                <a:cs typeface="Book Antiqua"/>
                <a:sym typeface="Book Antiqua"/>
              </a:rPr>
              <a:t>ПИТАННЯ ДЛЯ ОБГОВОРЕННЯ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Arial"/>
              <a:buChar char="•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результати річної атестації ліцеїстів, переведення, відрахування та нагородження ПЛ за високі досягнення в навчанні,  ПГ за особливі успіхи у вивченні окремих предметів, затвердження претендентів на Ліцейський олімп.</a:t>
            </a:r>
            <a:endParaRPr/>
          </a:p>
          <a:p>
            <a:pPr indent="1270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нагородження Золотими та Срібними медалями випускників ліцею (спільне засідання).</a:t>
            </a:r>
            <a:endParaRPr/>
          </a:p>
          <a:p>
            <a:pPr indent="1270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моральне та матеріальне заохочення учасників освітнього процесу (спільне засідання).</a:t>
            </a:r>
            <a:endParaRPr/>
          </a:p>
          <a:p>
            <a:pPr indent="1270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Arial"/>
              <a:buChar char="•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ефективність організації фізичного виховання в ліцеї та про медико-педагогічний контроль за фізичним вихованням учнів у 2021-2022 н.р.</a:t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Arial"/>
              <a:buChar char="•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стан роботи з питань ОП, БЖ у 2021-2022 н.р. </a:t>
            </a:r>
            <a:endParaRPr/>
          </a:p>
          <a:p>
            <a:pPr indent="1270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423360" lvl="0" marL="45072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9"/>
          <p:cNvSpPr/>
          <p:nvPr/>
        </p:nvSpPr>
        <p:spPr>
          <a:xfrm>
            <a:off x="978195" y="217972"/>
            <a:ext cx="7985805" cy="685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РЕЗУЛЬТАТИ РІЧНОЇ АТЕСТАЦІЇ ЛІЦЕЇСТІВ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8" name="Google Shape;138;p29"/>
          <p:cNvGraphicFramePr/>
          <p:nvPr/>
        </p:nvGraphicFramePr>
        <p:xfrm>
          <a:off x="1809466" y="97251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{B0518673-D281-4D41-8FC3-BDA3B9098089}</a:tableStyleId>
              </a:tblPr>
              <a:tblGrid>
                <a:gridCol w="295750"/>
                <a:gridCol w="4050375"/>
                <a:gridCol w="598125"/>
                <a:gridCol w="520775"/>
                <a:gridCol w="703350"/>
                <a:gridCol w="720075"/>
              </a:tblGrid>
              <a:tr h="4320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 п/п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Зведена інформація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Учнів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%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82950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І</a:t>
                      </a:r>
                      <a:endParaRPr/>
                    </a:p>
                  </a:txBody>
                  <a:tcPr marT="0" marB="0" marR="47875" marL="478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початок І семестру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179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22860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100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45025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Вибуло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1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45025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Прибуло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21350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ІІ</a:t>
                      </a:r>
                      <a:endParaRPr/>
                    </a:p>
                  </a:txBody>
                  <a:tcPr marT="0" marB="0" marR="47875" marL="478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Закінчило навчальний рік усього учнів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178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100 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90075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 клас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78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100 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53800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 клас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90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22860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100 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76200">
                <a:tc gridSpan="6"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 клас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190325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ІІІ</a:t>
                      </a:r>
                      <a:endParaRPr/>
                    </a:p>
                  </a:txBody>
                  <a:tcPr marT="0" marB="0" marR="47875" marL="478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Закінчило навчальний рік на високому рівні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14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</a:t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53800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достатньому рівні 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52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58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53800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середньому рівні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80850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початковому рівні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22860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80650">
                <a:tc gridSpan="6"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 клас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279975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ІV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Закінчило навчальний рік  на високому рівні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</a:t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53800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достатньому рівні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63</a:t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54</a:t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53800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середньому рівні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</a:t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80850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початковому рівні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22860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45025">
                <a:tc gridSpan="2"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Разом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53800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Закінчило навчальний рік  на високому рівні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44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160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90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5925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достатньому рівні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116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65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44025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середньому рівні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53339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80850"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2860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початковому рівні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51435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-UA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/>
                    </a:p>
                  </a:txBody>
                  <a:tcPr marT="0" marB="0" marR="47875" marL="478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0"/>
          <p:cNvSpPr/>
          <p:nvPr/>
        </p:nvSpPr>
        <p:spPr>
          <a:xfrm>
            <a:off x="978195" y="217972"/>
            <a:ext cx="7985805" cy="685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РЕЗУЛЬТАТИ РІЧНОЇ АТЕСТАЦІЇ ЛІЦЕЇСТІВ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4" name="Google Shape;144;p30"/>
          <p:cNvGraphicFramePr/>
          <p:nvPr/>
        </p:nvGraphicFramePr>
        <p:xfrm>
          <a:off x="1154917" y="12410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{B0518673-D281-4D41-8FC3-BDA3B9098089}</a:tableStyleId>
              </a:tblPr>
              <a:tblGrid>
                <a:gridCol w="1855800"/>
                <a:gridCol w="1925275"/>
                <a:gridCol w="1925275"/>
                <a:gridCol w="1926000"/>
              </a:tblGrid>
              <a:tr h="637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Класи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125" marL="6125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B80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3968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Усього пропусків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13968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125" marL="6125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B80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892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Надано документів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8892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через хворобу (%)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125" marL="6125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B80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Інші причини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125" marL="6125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B80A"/>
                    </a:solidFill>
                  </a:tcPr>
                </a:tc>
              </a:tr>
              <a:tr h="637550">
                <a:tc>
                  <a:txBody>
                    <a:bodyPr/>
                    <a:lstStyle/>
                    <a:p>
                      <a:pPr indent="0" lvl="0" marL="5076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 мат.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125" marL="6125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832 (4,2 %)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638 (77 %)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194(23%)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39D"/>
                    </a:solidFill>
                  </a:tcPr>
                </a:tc>
              </a:tr>
              <a:tr h="637550">
                <a:tc>
                  <a:txBody>
                    <a:bodyPr/>
                    <a:lstStyle/>
                    <a:p>
                      <a:pPr indent="0" lvl="0" marL="5076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 ін. філ.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125" marL="6125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702 (4,4%)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540 (77 %)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162 (23 %)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1CE"/>
                    </a:solidFill>
                  </a:tcPr>
                </a:tc>
              </a:tr>
              <a:tr h="637550">
                <a:tc>
                  <a:txBody>
                    <a:bodyPr/>
                    <a:lstStyle/>
                    <a:p>
                      <a:pPr indent="0" lvl="0" marL="5076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 укр. філ.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125" marL="6125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512 (2,6 %)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389 (76 %)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123 (23%)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39D"/>
                    </a:solidFill>
                  </a:tcPr>
                </a:tc>
              </a:tr>
              <a:tr h="637550">
                <a:tc>
                  <a:txBody>
                    <a:bodyPr/>
                    <a:lstStyle/>
                    <a:p>
                      <a:pPr indent="0" lvl="0" marL="5076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 ін. філ.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125" marL="6125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806  (4 %)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722  (90 %)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84 (10 %)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1CE"/>
                    </a:solidFill>
                  </a:tcPr>
                </a:tc>
              </a:tr>
              <a:tr h="637550">
                <a:tc>
                  <a:txBody>
                    <a:bodyPr/>
                    <a:lstStyle/>
                    <a:p>
                      <a:pPr indent="0" lvl="0" marL="5076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 укр. філ.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125" marL="6125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462 (2,3 %)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442 (96%)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39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 (4%)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39D"/>
                    </a:solidFill>
                  </a:tcPr>
                </a:tc>
              </a:tr>
              <a:tr h="638650">
                <a:tc>
                  <a:txBody>
                    <a:bodyPr/>
                    <a:lstStyle/>
                    <a:p>
                      <a:pPr indent="0" lvl="0" marL="5076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  мат.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125" marL="6125">
                    <a:lnL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1170 (7%)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1136 (97 %)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1C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uk-UA" sz="1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34 (3%)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68400" marL="68400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1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/>
          <p:nvPr/>
        </p:nvSpPr>
        <p:spPr>
          <a:xfrm>
            <a:off x="978195" y="217972"/>
            <a:ext cx="7985805" cy="685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4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НМТ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1120" y="822114"/>
            <a:ext cx="7802880" cy="5724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2"/>
          <p:cNvSpPr txBox="1"/>
          <p:nvPr>
            <p:ph type="title"/>
          </p:nvPr>
        </p:nvSpPr>
        <p:spPr>
          <a:xfrm>
            <a:off x="1392865" y="0"/>
            <a:ext cx="751927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НАГОРОДЖЕННЯ ПЛ ТА ПГ</a:t>
            </a:r>
            <a:endParaRPr b="1" sz="2800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56" name="Google Shape;156;p32"/>
          <p:cNvSpPr txBox="1"/>
          <p:nvPr>
            <p:ph idx="1" type="subTitle"/>
          </p:nvPr>
        </p:nvSpPr>
        <p:spPr>
          <a:xfrm>
            <a:off x="1276196" y="937550"/>
            <a:ext cx="3889800" cy="49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ПЛ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Бобчинець Діана </a:t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Буряк Вікторія </a:t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Данько Яна </a:t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Примоченко Вікторія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Руденко Анастасія </a:t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Сидоренко Вікторія </a:t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Сукач Віта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Федорець Вікторія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Шимко Ольга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Яковлєва Аня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AutoNum type="arabicPeriod"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Гречуха Світлана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12. Краснолуцька Єлизавета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13. Нечепа Анна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14. Прощенко Вероніка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15. Шевченко Андрій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16. Шевченко Дмитро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17. Мехед Вікторія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18.Лубенець Руслана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57" name="Google Shape;157;p32"/>
          <p:cNvSpPr txBox="1"/>
          <p:nvPr>
            <p:ph idx="1" type="subTitle"/>
          </p:nvPr>
        </p:nvSpPr>
        <p:spPr>
          <a:xfrm>
            <a:off x="5165996" y="1030050"/>
            <a:ext cx="3889800" cy="49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18.Лубенець Руслана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19. Немченко Арсеній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20. Кулинко Вадим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21. Бойко Валерія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22. Динник Анастасія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23. Козачук Валерія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24. Кузуб Дарина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25. Іванова Вікторія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26. Дорошенко Вікторія</a:t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1270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ПГ (69)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11 іноземної філології – 23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11 української філології – 27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Book Antiqua"/>
              <a:buNone/>
            </a:pPr>
            <a:r>
              <a:rPr b="0" i="0" lang="uk-UA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11 математичного профілю – 19</a:t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3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ЛІЦЕЙСЬКИЙ ОЛІМП - 2022</a:t>
            </a:r>
            <a:endParaRPr b="1" sz="2800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64" name="Google Shape;164;p33"/>
          <p:cNvSpPr txBox="1"/>
          <p:nvPr>
            <p:ph idx="1" type="subTitle"/>
          </p:nvPr>
        </p:nvSpPr>
        <p:spPr>
          <a:xfrm>
            <a:off x="1329352" y="1329075"/>
            <a:ext cx="3746700" cy="48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Кривуця Роман – відповідальність року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Зінченко Юлія – відкриття року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Резвін Катерина – майстриня року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Іванова Вікторія – еколог року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Каїка Інна – старанність року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Хомич Лада – краєзнавець року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Примоченко Марина – співачка року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Прощенко Вероніка – майстер поетичного слова року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Карпенко Артур – активіст року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Кондращенко Аліна – художник року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Лесенко Софія – фотограф року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494429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65" name="Google Shape;165;p33"/>
          <p:cNvSpPr txBox="1"/>
          <p:nvPr>
            <p:ph idx="1" type="subTitle"/>
          </p:nvPr>
        </p:nvSpPr>
        <p:spPr>
          <a:xfrm>
            <a:off x="5186702" y="1417325"/>
            <a:ext cx="3746700" cy="48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Лесенко Софія – фотограф року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Приходько Світлана – спортсмен року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Дворська Яна – хореограф року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Шевченко Валерія – старанність року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Малецький Роман - гордість ліцею </a:t>
            </a:r>
            <a:endParaRPr b="0" i="0" sz="16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uk-UA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? - надія року </a:t>
            </a:r>
            <a:endParaRPr b="0" i="0" sz="16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494429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4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МОРАЛЬНЕ І МАТЕРІАЛЬНЕ ЗАОХОЧЕННЯ УЧАСНИКІВ ОСВІТНЬОГО ПРОЦЕСУ</a:t>
            </a:r>
            <a:endParaRPr b="1" sz="2800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71" name="Google Shape;171;p34"/>
          <p:cNvSpPr txBox="1"/>
          <p:nvPr>
            <p:ph idx="1" type="subTitle"/>
          </p:nvPr>
        </p:nvSpPr>
        <p:spPr>
          <a:xfrm>
            <a:off x="1041991" y="1818168"/>
            <a:ext cx="7561798" cy="3675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265113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ПОРУШИТИ КЛОПОТАННЯ ПРО НАГОРОДЖЕННЯ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Сліпак Світлани Михайлівни – заступника директора з НВР – Почесною грамотою Міністерства освіти і науки України за сумлінну працю, професіоналізм, вагомий внесок у справу навчання й виховання підростаючого покоління.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Почесною грамотою Управління освіти і науки Чернігівської обласної державної адміністрації за вагомий внесок у справу навчання й виховання підростаючого покоління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Гах Інни Михайлівни – вчителя географії.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Дерід Юлії Юріївни – вчителя фізики та астрономії.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Дудки Лариси Олексіївни – вчителя історії.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Івахно Наталії Олексіївни – вчителя української мови і літератури.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Потапенка Максима Васильовича – керівника гуртка.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Фесенко Наталії Миколаївни – вчителя німецької мови.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Хомич Вікторії Іванівни – вчителя української мови.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Шмаглій Тетяни Михайлівни – вчителя математики.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5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uk-UA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МОРАЛЬНЕ І МАТЕРІАЛЬНЕ ЗАОХОЧЕННЯ УЧАСНИКІВ ОСВІТНЬОГО ПРОЦЕСУ</a:t>
            </a:r>
            <a:endParaRPr b="1" sz="2800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77" name="Google Shape;177;p35"/>
          <p:cNvSpPr txBox="1"/>
          <p:nvPr>
            <p:ph idx="1" type="subTitle"/>
          </p:nvPr>
        </p:nvSpPr>
        <p:spPr>
          <a:xfrm>
            <a:off x="1041991" y="1818167"/>
            <a:ext cx="7561798" cy="4837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265113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ОГОЛОШЕНО ПОДЯКУ ПЕДАГОГАМ </a:t>
            </a:r>
            <a:endParaRPr/>
          </a:p>
          <a:p>
            <a:pPr indent="265113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(накази по ліцею від 23.02.2022 № 41-Н, від 12.05.2022 № 52-Н)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Бойко Лідії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Бондаренку Юрію 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Гах Інні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Давиденку Юрію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Дерід Юлії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Дудці Ларисі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Івахно Наталії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Капленко Оксані  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Кузьменко Людмилі 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Потапенку Максиму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Сліпак Світлані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Фесенко Наталії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Хомич Вікторії</a:t>
            </a:r>
            <a:endParaRPr/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Шмаглій Тетяні</a:t>
            </a:r>
            <a:endParaRPr/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uk-UA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Оголошено подяку батькам учнів, які завершили навчальний рік на 10-12 балів (45)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265113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