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3" r:id="rId1"/>
    <p:sldMasterId id="2147483695" r:id="rId2"/>
    <p:sldMasterId id="2147483707" r:id="rId3"/>
    <p:sldMasterId id="2147483719" r:id="rId4"/>
  </p:sldMasterIdLst>
  <p:notesMasterIdLst>
    <p:notesMasterId r:id="rId39"/>
  </p:notesMasterIdLst>
  <p:sldIdLst>
    <p:sldId id="447" r:id="rId5"/>
    <p:sldId id="448" r:id="rId6"/>
    <p:sldId id="449" r:id="rId7"/>
    <p:sldId id="473" r:id="rId8"/>
    <p:sldId id="468" r:id="rId9"/>
    <p:sldId id="469" r:id="rId10"/>
    <p:sldId id="465" r:id="rId11"/>
    <p:sldId id="450" r:id="rId12"/>
    <p:sldId id="451" r:id="rId13"/>
    <p:sldId id="452" r:id="rId14"/>
    <p:sldId id="453" r:id="rId15"/>
    <p:sldId id="454" r:id="rId16"/>
    <p:sldId id="455" r:id="rId17"/>
    <p:sldId id="437" r:id="rId18"/>
    <p:sldId id="438" r:id="rId19"/>
    <p:sldId id="466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62" r:id="rId28"/>
    <p:sldId id="474" r:id="rId29"/>
    <p:sldId id="467" r:id="rId30"/>
    <p:sldId id="456" r:id="rId31"/>
    <p:sldId id="471" r:id="rId32"/>
    <p:sldId id="470" r:id="rId33"/>
    <p:sldId id="459" r:id="rId34"/>
    <p:sldId id="461" r:id="rId35"/>
    <p:sldId id="381" r:id="rId36"/>
    <p:sldId id="457" r:id="rId37"/>
    <p:sldId id="458" r:id="rId38"/>
  </p:sldIdLst>
  <p:sldSz cx="9144000" cy="6858000" type="screen4x3"/>
  <p:notesSz cx="6735763" cy="9869488"/>
  <p:embeddedFontLs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Book Antiqua" panose="02040602050305030304" pitchFamily="18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1A11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7" d="100"/>
          <a:sy n="67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 Українська мова та література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33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Математика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Англійська мова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3</c:v>
                </c:pt>
                <c:pt idx="1">
                  <c:v>18</c:v>
                </c:pt>
                <c:pt idx="2">
                  <c:v>18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Біологія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220611916264091E-3"/>
                  <c:y val="-1.5566090925581828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154589371980659E-2"/>
                  <c:y val="-1.1674568194186379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Історія України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</c:v>
                </c:pt>
                <c:pt idx="1">
                  <c:v>27</c:v>
                </c:pt>
                <c:pt idx="2">
                  <c:v>24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Фізика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Географія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E50A21-1374-4CD1-B78F-34C424EFA5A8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608" tIns="45304" rIns="90608" bIns="4530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7825" cy="4937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350" y="9374188"/>
            <a:ext cx="2917825" cy="4937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0D54A0-CB5A-41CB-AC6A-885678B08F6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98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A72E-AD09-4960-9E35-ADA9F762B34D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9E71-7D23-458B-BC83-4FE08745A4C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3062-A227-4672-86FC-1000CC4EDDB4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E412-495A-4B16-B4C2-BA54A91F89E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56C7-8F9F-4F21-8FAC-08FD087E7363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5B33-F1C7-42B5-BAB7-5B14576BF70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5CDF-0FEE-4A49-992C-2D4AD4F8FE27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5E4A-241C-48F5-9152-9ECB7686EE2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E04B-CB1F-4BD0-B737-7ECE5B45D3EE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C902-37F6-4B07-9868-DF35058244E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7196-3EF7-4460-B05C-B7DE6B466952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B207-C69D-405E-BB87-A94BE646A0B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DD24-F330-48BA-BC91-B8D0FC440FB6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4CD-B64F-4D49-B6CB-316718516D9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02EA-2136-43C3-AC9A-20CD49020C20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C3EE-8D2E-48F2-8E7B-9EA39B24592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D362-43E7-45B1-83E9-2381084B6C18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397D-5912-42A5-B05E-2FF1150FCDF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109E-25B6-4CA2-B9B1-7D755CF6BF8A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8FCC-83B6-4A76-BF99-2C0FEDB11EC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C762-C6BA-4EFA-90D9-F39F7F8E33FA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60FD-A4A6-4F0D-8382-9D57D7BA348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E1E1-DB84-437D-A941-2A675D982C93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D13B-6DDB-483A-8595-02EAA515274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1CA7-F98A-4773-BE87-F31CB22B15DF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EA2A-B3C2-41E2-BC78-22C1BB4F9A5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8543-72F9-4B7C-9669-9D0267DD5607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660E-714E-40B8-AC64-AB09A4B3B7D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73FC-ACEF-44EC-990F-4E6131F5A60A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0448-8DB1-49D8-AC6D-383FEEAD196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D25D-E078-45E6-9250-5F7265F99B8B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933D-C9B1-4540-87CA-ED8A8B403E9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4D74-F95F-4008-9C74-CAE0B2D40019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AC11-8025-4C9F-A1EC-58F0B9D27FD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8DEF-FDF1-454E-BE3F-CD5939BE16C3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B571-77EF-4C29-A717-56BF93C35A5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BAD9-10ED-4263-B3EA-CF5DA92B9843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1289-FCED-41E6-8A4B-2B92D42F542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BF79-FF2F-4B02-AD18-EBA55DFF90A1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501B-697A-4594-A82D-2A8499089BB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9C77-17AA-4374-9B3C-744306A97FDB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64F9-C868-49CC-98AA-A21ADDAAA4F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CCBC-54EE-4F35-BD73-8AD133CBAD4C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D373-4AB4-46AC-8EA5-9F7ABA6AF31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1914-DB6D-486F-9DBA-F012641B017D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97C9-AC72-4883-89A2-F6F0FC528B6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A910-34B1-406F-AB01-ABF4D614E378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38B0-BB44-437F-968F-EBD40ADD383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2246-AE49-4DD2-A46F-A4B70A0191F1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4BB5-0F40-463E-8D53-4149CDD616F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8DED-70DA-45E0-ACE1-962136FD2023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F985-84B7-4759-ABA9-4FA6CF6A82C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9812-612F-4DA4-AC37-DCDB02BFA1E1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DE60-9D90-4D04-9F5A-F6A14580FAD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9793-058D-4F83-A456-3760CD9DFFCC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8121-F6AF-4003-9969-8E4A6C90162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058C-1651-4D75-84FE-C0F1044D7BC5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EECB-02C8-403E-9625-7D8C2AB2495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1C00-B647-469B-B777-A2B50E0D2DC1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8667-AF6E-420C-B1A1-E16E6969896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DC5B-88BE-4BCB-961B-C1A29F2F9156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71D0-1E51-44A7-8ECA-5AD9420B819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CE2F-C145-4755-909B-EFED388E4083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95F8-524B-4F29-AC72-659649A61E9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B5EC-DFBB-449F-A520-1A61544FE0E4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4887-F26F-4DEA-8CB2-59BDC219CBE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5FD4-6009-4EA0-A1AB-92DFD9163BFC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B623-3D38-4636-B101-3389C3E32AF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6EEE-DACD-4089-8534-457CFD8762E4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1490-EC4E-4801-959E-51A1B021E3D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7C50-31BB-4C2D-84F4-C0D537830F13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C516-2065-4E0F-B0EB-A0EAB58DD60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65F3-069E-4862-9643-7F9BBF233C51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DA6E-F129-4930-A0A5-9733A8930D4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FC98-B6DF-4D05-BB1E-C3AB2BBC01EA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253E-86B4-4E40-A148-E0271B20888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2F58-0195-4DCE-8713-943B97B54C10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B873-1016-4991-B6A5-DFD47B75EAA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0950-7052-4CD0-A2E1-AD1599E5427F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637B-B262-465C-9BE5-65730BC2CA8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59DC-8F6D-48D1-B223-39FB607C2F03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772-68CC-4DF1-9771-1BD42EA2D35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5575-792D-487C-A43F-DEFB5AC90850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D8ED-CD12-451C-8458-57F266694B0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FE6A-748E-4471-852E-8F810D8D077E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1A00-6229-47C7-9B10-EAC67F09BC8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2816-C5A2-422C-A4C2-B3E0A0E9FFED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B5E6-2609-47D4-96BE-889529A22C0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71D77-FD59-49CF-B714-A63022A519A7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E0289-4D04-42E8-BB54-5DF0DE5A1E0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5A8FC-F48F-40FA-8E30-46D9267845F0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A90F5-89DE-4DCF-8099-4EC1D292742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E44815-A68C-49E2-82B9-6CC4D5F228FA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3D7BA-EF4E-4A74-B3B6-DFE421BBA91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FE0F1-BC82-4879-8CB5-48DA4905A13D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0F314-5BFA-47B4-8ECB-2B25CEE5C34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" TargetMode="External"/><Relationship Id="rId2" Type="http://schemas.openxmlformats.org/officeDocument/2006/relationships/hyperlink" Target="https://osvita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.ua/search?q=%D0%BC%D0%B0%D0%BA%D0%B5%D1%82%D0%B8+%D0%BF%D1%80%D0%B5%D0%B7%D0%B5%D0%BD%D1%82%D0%B0%D1%86%D1%96%D0%B9&amp;tbm=isch&amp;tbo=u&amp;source=univ&amp;sa=X&amp;ved=0ahUKEwiHgrX-0a7XAhVODOwKHUzxBF0QsAQIMQ&amp;biw=1280&amp;bih=58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988840"/>
            <a:ext cx="3456384" cy="151216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ПЕДАГОГІЧНА РАДА №8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листопад, 2017</a:t>
            </a:r>
          </a:p>
          <a:p>
            <a:pPr algn="ctr"/>
            <a:endParaRPr lang="uk-UA" sz="3200" b="1" dirty="0" smtClean="0">
              <a:solidFill>
                <a:srgbClr val="B4936D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Book Antiqua"/>
              <a:ea typeface="+mj-ea"/>
              <a:cs typeface="+mj-cs"/>
            </a:endParaRPr>
          </a:p>
          <a:p>
            <a:pPr algn="ctr"/>
            <a:endParaRPr lang="uk-UA" sz="3200" b="1" dirty="0" smtClean="0">
              <a:solidFill>
                <a:srgbClr val="B4936D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Book Antiqua"/>
              <a:ea typeface="+mj-ea"/>
              <a:cs typeface="+mj-cs"/>
            </a:endParaRPr>
          </a:p>
        </p:txBody>
      </p:sp>
      <p:pic>
        <p:nvPicPr>
          <p:cNvPr id="4" name="Рисунок 3" descr="C:\Users\Лена\Downloads\IMG_07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398009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945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Історія України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Інваріантна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навчальний план  –  7,5 год.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збільшено на 7 год.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стало – 14,5 год.;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Варіативна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2,5 год.  консультації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Усього –17 год.</a:t>
            </a:r>
          </a:p>
          <a:p>
            <a:endParaRPr lang="uk-UA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Англійська мова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Інваріантна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навчальний план – 22 год.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збільшено на 4 год.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26+26 (поділ на групи) = 52 год.;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Варіативна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год. спецкурси та консультації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Усього – 58 год.</a:t>
            </a:r>
          </a:p>
          <a:p>
            <a:endParaRPr lang="uk-UA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Інваріантна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навчальний план – 30 год.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Варіативна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год. спецкурси та консультації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Усього – 33 год.</a:t>
            </a:r>
          </a:p>
          <a:p>
            <a:endParaRPr lang="uk-UA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1142984"/>
            <a:ext cx="8472518" cy="4525963"/>
          </a:xfrm>
        </p:spPr>
        <p:txBody>
          <a:bodyPr/>
          <a:lstStyle/>
          <a:p>
            <a:pPr algn="ctr">
              <a:buNone/>
            </a:pPr>
            <a:endParaRPr lang="uk-UA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1214414" y="1142984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Наукова та індивідуальна </a:t>
            </a:r>
            <a:r>
              <a:rPr lang="ru-RU" sz="4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робота – 38 год.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86700" cy="994172"/>
          </a:xfrm>
        </p:spPr>
        <p:txBody>
          <a:bodyPr/>
          <a:lstStyle/>
          <a:p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Рейтинг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ua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7298"/>
            <a:ext cx="9039098" cy="2603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29066"/>
            <a:ext cx="9144000" cy="2038744"/>
          </a:xfrm>
          <a:prstGeom prst="rect">
            <a:avLst/>
          </a:prstGeom>
        </p:spPr>
      </p:pic>
      <p:pic>
        <p:nvPicPr>
          <p:cNvPr id="5" name="Picture 2" descr="E:\Герб Ліцею РГ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50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Рейтинг навчальних закладів за результатами ЗНО з української мови і літератури 2015 року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21818"/>
              </p:ext>
            </p:extLst>
          </p:nvPr>
        </p:nvGraphicFramePr>
        <p:xfrm>
          <a:off x="628650" y="2669142"/>
          <a:ext cx="7886700" cy="2848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038"/>
                <a:gridCol w="6751662"/>
              </a:tblGrid>
              <a:tr h="708660">
                <a:tc>
                  <a:txBody>
                    <a:bodyPr/>
                    <a:lstStyle/>
                    <a:p>
                      <a:r>
                        <a:rPr lang="uk-UA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  <a:endParaRPr lang="uk-UA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закладу</a:t>
                      </a:r>
                      <a:endParaRPr lang="uk-UA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715">
                <a:tc>
                  <a:txBody>
                    <a:bodyPr/>
                    <a:lstStyle/>
                    <a:p>
                      <a:r>
                        <a:rPr lang="uk-UA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uk-UA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Чернігівський обласний педагогічний ліцей для обдарованої сільської молоді Чернігівської обласної ради</a:t>
                      </a:r>
                      <a:endParaRPr lang="uk-UA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715">
                <a:tc>
                  <a:txBody>
                    <a:bodyPr/>
                    <a:lstStyle/>
                    <a:p>
                      <a:r>
                        <a:rPr lang="uk-UA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471</a:t>
                      </a:r>
                      <a:endParaRPr lang="uk-UA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1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Ніжинський обласний педагогічний ліцей Чернігівської обласної ради</a:t>
                      </a:r>
                      <a:endParaRPr lang="uk-UA" sz="21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35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ДПА/ЗНО 2017 по предметах та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узагальненя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(у %)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виконуваності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⃰⃰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⃰⃰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3214686"/>
            <a:ext cx="8229600" cy="268605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сайті Українського центру оцінювання якості освіти на сторінці ліцею розміщено завдання, які виконували учні під час складання ЗНО 2017, паперовий варіант відомостей можна отримати в каб.№33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5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мова та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</p:nvPr>
        </p:nvGraphicFramePr>
        <p:xfrm>
          <a:off x="1034612" y="1357298"/>
          <a:ext cx="8109388" cy="301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1" y="121442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Брали участь – 86 учнів</a:t>
            </a:r>
          </a:p>
        </p:txBody>
      </p:sp>
      <p:pic>
        <p:nvPicPr>
          <p:cNvPr id="5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135"/>
              </p:ext>
            </p:extLst>
          </p:nvPr>
        </p:nvGraphicFramePr>
        <p:xfrm>
          <a:off x="285720" y="4786322"/>
          <a:ext cx="7794624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104"/>
                <a:gridCol w="1299104"/>
                <a:gridCol w="1299104"/>
                <a:gridCol w="1299104"/>
                <a:gridCol w="1299104"/>
                <a:gridCol w="1299104"/>
              </a:tblGrid>
              <a:tr h="2441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м.Ніжин, 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4685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іноземної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української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фізико-математичний клас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5798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5565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989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723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7"/>
          <p:cNvGraphicFramePr>
            <a:graphicFrameLocks noGrp="1"/>
          </p:cNvGraphicFramePr>
          <p:nvPr>
            <p:ph idx="1"/>
          </p:nvPr>
        </p:nvGraphicFramePr>
        <p:xfrm>
          <a:off x="1257300" y="1428736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142984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Брали участь – 38 учнів</a:t>
            </a:r>
          </a:p>
        </p:txBody>
      </p:sp>
      <p:pic>
        <p:nvPicPr>
          <p:cNvPr id="6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84622"/>
              </p:ext>
            </p:extLst>
          </p:nvPr>
        </p:nvGraphicFramePr>
        <p:xfrm>
          <a:off x="214282" y="4643446"/>
          <a:ext cx="7623174" cy="204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529"/>
                <a:gridCol w="1270529"/>
                <a:gridCol w="1270529"/>
                <a:gridCol w="1270529"/>
                <a:gridCol w="1270529"/>
                <a:gridCol w="1270529"/>
              </a:tblGrid>
              <a:tr h="381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м.Ніжин, 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620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іноземної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української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фізико-математичний клас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2656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76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Англійська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мова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7"/>
          <p:cNvGraphicFramePr>
            <a:graphicFrameLocks noGrp="1"/>
          </p:cNvGraphicFramePr>
          <p:nvPr>
            <p:ph idx="1"/>
          </p:nvPr>
        </p:nvGraphicFramePr>
        <p:xfrm>
          <a:off x="1257300" y="1428736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500174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Брали участь – 45 учнів</a:t>
            </a:r>
          </a:p>
        </p:txBody>
      </p:sp>
      <p:pic>
        <p:nvPicPr>
          <p:cNvPr id="6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36824"/>
              </p:ext>
            </p:extLst>
          </p:nvPr>
        </p:nvGraphicFramePr>
        <p:xfrm>
          <a:off x="214282" y="4500570"/>
          <a:ext cx="7619130" cy="204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855"/>
                <a:gridCol w="1269855"/>
                <a:gridCol w="1269855"/>
                <a:gridCol w="1269855"/>
                <a:gridCol w="1269855"/>
                <a:gridCol w="1269855"/>
              </a:tblGrid>
              <a:tr h="381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м.Ніжин, 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620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іноземної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української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фізико-математичний клас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1681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07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6864" cy="115212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ПИТАННЯ ДЛЯ ОБГОВОРЕННЯ</a:t>
            </a:r>
          </a:p>
          <a:p>
            <a:pPr algn="ctr"/>
            <a:endParaRPr lang="uk-UA" sz="3200" b="1" dirty="0" smtClean="0">
              <a:solidFill>
                <a:srgbClr val="B4936D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Book Antiqua"/>
              <a:ea typeface="+mj-ea"/>
              <a:cs typeface="+mj-cs"/>
            </a:endParaRPr>
          </a:p>
          <a:p>
            <a:pPr marL="544512" indent="-457200" algn="just">
              <a:lnSpc>
                <a:spcPct val="150000"/>
              </a:lnSpc>
              <a:buFont typeface="+mj-lt"/>
              <a:buAutoNum type="arabicPeriod"/>
              <a:tabLst>
                <a:tab pos="450850" algn="l"/>
              </a:tabLst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роботу з кадрами у 2016-2017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(Т.М. Шевчук)</a:t>
            </a:r>
          </a:p>
          <a:p>
            <a:pPr marL="544512" indent="-457200" algn="just">
              <a:lnSpc>
                <a:spcPct val="150000"/>
              </a:lnSpc>
              <a:buFont typeface="+mj-lt"/>
              <a:buAutoNum type="arabicPeriod"/>
              <a:tabLst>
                <a:tab pos="450850" algn="l"/>
              </a:tabLst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стан викладання та вивчення рівня навчальних досягнень учнів із фізики та астрономії (С.М. Сліпак) </a:t>
            </a:r>
          </a:p>
          <a:p>
            <a:pPr marL="544512" indent="-457200" algn="just">
              <a:lnSpc>
                <a:spcPct val="150000"/>
              </a:lnSpc>
              <a:buFont typeface="+mj-lt"/>
              <a:buAutoNum type="arabicPeriod"/>
              <a:tabLst>
                <a:tab pos="450850" algn="l"/>
              </a:tabLst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стан виконання рішень попередніх педрад (Т.М. Шевчук). </a:t>
            </a:r>
          </a:p>
          <a:p>
            <a:pPr marL="450850" indent="-423863" algn="just" defTabSz="450850">
              <a:tabLst>
                <a:tab pos="450850" algn="l"/>
              </a:tabLst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945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Біологія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7"/>
          <p:cNvGraphicFramePr>
            <a:graphicFrameLocks/>
          </p:cNvGraphicFramePr>
          <p:nvPr/>
        </p:nvGraphicFramePr>
        <p:xfrm>
          <a:off x="1257300" y="1500174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42873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Брали участь – 12 учнів</a:t>
            </a:r>
          </a:p>
        </p:txBody>
      </p:sp>
      <p:pic>
        <p:nvPicPr>
          <p:cNvPr id="6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56706"/>
              </p:ext>
            </p:extLst>
          </p:nvPr>
        </p:nvGraphicFramePr>
        <p:xfrm>
          <a:off x="214282" y="4572008"/>
          <a:ext cx="7794624" cy="204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104"/>
                <a:gridCol w="1299104"/>
                <a:gridCol w="1299104"/>
                <a:gridCol w="1299104"/>
                <a:gridCol w="1299104"/>
                <a:gridCol w="1299104"/>
              </a:tblGrid>
              <a:tr h="381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м.Ніжин, 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620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іноземної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української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фізико-математичний клас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2282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73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7"/>
          <p:cNvGraphicFramePr>
            <a:graphicFrameLocks/>
          </p:cNvGraphicFramePr>
          <p:nvPr/>
        </p:nvGraphicFramePr>
        <p:xfrm>
          <a:off x="1257300" y="1428736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28586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Брали участь – 59 учнів</a:t>
            </a:r>
          </a:p>
        </p:txBody>
      </p:sp>
      <p:pic>
        <p:nvPicPr>
          <p:cNvPr id="6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8444"/>
              </p:ext>
            </p:extLst>
          </p:nvPr>
        </p:nvGraphicFramePr>
        <p:xfrm>
          <a:off x="214282" y="4643446"/>
          <a:ext cx="7623174" cy="182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529"/>
                <a:gridCol w="1270529"/>
                <a:gridCol w="1270529"/>
                <a:gridCol w="1270529"/>
                <a:gridCol w="1270529"/>
                <a:gridCol w="1270529"/>
              </a:tblGrid>
              <a:tr h="3238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м.Ніжин, 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іноземної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української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фізико-математичний клас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05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Фізика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7"/>
          <p:cNvGraphicFramePr>
            <a:graphicFrameLocks noGrp="1"/>
          </p:cNvGraphicFramePr>
          <p:nvPr>
            <p:ph idx="1"/>
          </p:nvPr>
        </p:nvGraphicFramePr>
        <p:xfrm>
          <a:off x="1257300" y="1500174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00010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Брали участь – 11 учнів</a:t>
            </a:r>
          </a:p>
        </p:txBody>
      </p:sp>
      <p:pic>
        <p:nvPicPr>
          <p:cNvPr id="6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45992"/>
              </p:ext>
            </p:extLst>
          </p:nvPr>
        </p:nvGraphicFramePr>
        <p:xfrm>
          <a:off x="214282" y="4572008"/>
          <a:ext cx="7496250" cy="204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250"/>
                <a:gridCol w="1499250"/>
                <a:gridCol w="1499250"/>
                <a:gridCol w="1499250"/>
                <a:gridCol w="1499250"/>
              </a:tblGrid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м.Ніжин, 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620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української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фізико-математичний клас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43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7"/>
          <p:cNvGraphicFramePr>
            <a:graphicFrameLocks noGrp="1"/>
          </p:cNvGraphicFramePr>
          <p:nvPr>
            <p:ph idx="1"/>
          </p:nvPr>
        </p:nvGraphicFramePr>
        <p:xfrm>
          <a:off x="1257300" y="1214422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14298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Брали участь – 6 учнів</a:t>
            </a:r>
          </a:p>
        </p:txBody>
      </p:sp>
      <p:pic>
        <p:nvPicPr>
          <p:cNvPr id="6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93019"/>
              </p:ext>
            </p:extLst>
          </p:nvPr>
        </p:nvGraphicFramePr>
        <p:xfrm>
          <a:off x="214282" y="4572008"/>
          <a:ext cx="7623174" cy="204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529"/>
                <a:gridCol w="1270529"/>
                <a:gridCol w="1270529"/>
                <a:gridCol w="1270529"/>
                <a:gridCol w="1270529"/>
                <a:gridCol w="1270529"/>
              </a:tblGrid>
              <a:tr h="381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м.Ніжин, 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620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іноземної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української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фізико-математичний клас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808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4347" y="320879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69738"/>
              </p:ext>
            </p:extLst>
          </p:nvPr>
        </p:nvGraphicFramePr>
        <p:xfrm>
          <a:off x="457200" y="1417638"/>
          <a:ext cx="7787208" cy="1791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1615008"/>
              </a:tblGrid>
              <a:tr h="78722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Ніжин</a:t>
                      </a:r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Чернігівська область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іноземної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75939"/>
              </p:ext>
            </p:extLst>
          </p:nvPr>
        </p:nvGraphicFramePr>
        <p:xfrm>
          <a:off x="447498" y="4221088"/>
          <a:ext cx="7796910" cy="165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9112"/>
                <a:gridCol w="2059112"/>
                <a:gridCol w="2059112"/>
                <a:gridCol w="1619574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 класу / Кількість учнів**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Загалом по закладу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uk-UA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Ніжин</a:t>
                      </a:r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Чернігівська область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 область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60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курс, клас української філології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 b="1" i="0" u="none" strike="noStrike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uk-UA" sz="16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933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357298"/>
            <a:ext cx="8286808" cy="4525963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 коло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який досвід я отримала(в) (можу поділитися, пишаюсь) з питання підготовки ліцеїстів до ЗНО у 2016-2017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 коло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пропоную зробити для покращення роботи з підготовки ліцеїстів до ЗНО у 2017-2018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 коло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ресурси, необхідні для реалізації моїх пропозицій</a:t>
            </a:r>
          </a:p>
          <a:p>
            <a:endParaRPr lang="uk-UA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39" y="5714945"/>
            <a:ext cx="893661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ідзаголовок 2"/>
          <p:cNvSpPr txBox="1">
            <a:spLocks/>
          </p:cNvSpPr>
          <p:nvPr/>
        </p:nvSpPr>
        <p:spPr bwMode="auto">
          <a:xfrm>
            <a:off x="571472" y="285728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1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ОБГОВОРЕННЯ  ПО  КОЛУ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280920" cy="936104"/>
          </a:xfrm>
        </p:spPr>
        <p:txBody>
          <a:bodyPr>
            <a:noAutofit/>
          </a:bodyPr>
          <a:lstStyle/>
          <a:p>
            <a:pPr marL="0" lvl="1"/>
            <a:r>
              <a:rPr lang="uk-UA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Удосконалена модель роботи з підготовки ліцеїстів до ДПА/ЗНО</a:t>
            </a:r>
          </a:p>
        </p:txBody>
      </p:sp>
      <p:pic>
        <p:nvPicPr>
          <p:cNvPr id="5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945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2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ПРО СТАН ВИКЛАДАННЯ ТА ВИВЧЕННЯ РІВНЯ НАВЧАЛЬНИХ ДОСЯГНЕНЬ УЧНІВ ІЗ </a:t>
            </a:r>
            <a:br>
              <a:rPr lang="ru-RU" sz="2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ФІЗИКИ ТА АСТРОНОМІЇ</a:t>
            </a:r>
            <a:endParaRPr lang="uk-UA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Герб Ліцею РГ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39" y="5714945"/>
            <a:ext cx="893661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/>
          <p:cNvSpPr/>
          <p:nvPr/>
        </p:nvSpPr>
        <p:spPr>
          <a:xfrm>
            <a:off x="642910" y="1714488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відповідно до наказу по ліцею від 04.09.2017 № 218-Н «Про порядок вивчення стану викладання навчальних дисциплін у 2017-2018н.р.», відповідно до плану роботи ліцею на поточний навчальний рік у період із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25.09.2017 до 20.10.2017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комісією у складі: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голова експертної групи – директор ліцею Т.М.Шевчук;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заступник голови експертної групи – заступник директора з НВР С. М. Сліпак;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члени експертної групи: 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заступник директора з ВР Т. М.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Вантух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голова кафедри вчителів природничо-математичних дисциплін Т. 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Шмаглій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голова кафедри вчителів суспільно-гуманітарних дисциплін Т. І.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Бутурлим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голова кафедри вчителів іноземних мов С. О.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Мухінська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вчитель української мови С. М. Сідень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вивчався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0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ВИВЧЕННЯ СТАНУ ВИКЛАДАННЯ  ЗДІЙСНЮВАЛОСЬ ЗА НАПРЯМАМИ:</a:t>
            </a:r>
            <a:endParaRPr lang="uk-UA" sz="20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Герб Ліцею РГ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39" y="5714945"/>
            <a:ext cx="893661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/>
          <p:cNvSpPr/>
          <p:nvPr/>
        </p:nvSpPr>
        <p:spPr>
          <a:xfrm>
            <a:off x="285720" y="917912"/>
            <a:ext cx="84296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нормативно-правовий аспект;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кадровий аспект;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організаційний аспект (навчальні плани);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контрольно-аналітичний аспект;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методичний аспект;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аспект позакласної роботи з предметів;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матеріально-технічний аспект;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забезпечення учнів підручниками, програмовою літературою, наочними - посібниками.   </a:t>
            </a:r>
          </a:p>
          <a:p>
            <a:pPr algn="just"/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Контроль здійснювався шляхом: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аналіз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стану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виконання рекомендацій, наданих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 2012-2013 н.р.; </a:t>
            </a: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аналізу наданих учителями фізики та астрономії матеріалів щодо викладання фізики та астрономії;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аналізу результатів контрольних робіт із фізики для учнів І та ІІ курсів усіх класів ліцею, астрономії для учнів ІІ курсів усіх класів ліцею;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вивчення якості роботи з обдарованими учнями;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відвідування уроків фізики та астрономії;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вивчення стану ведення шкільної документації, об’єктивності </a:t>
            </a:r>
          </a:p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виставлення оцінок</a:t>
            </a:r>
            <a:endParaRPr lang="uk-UA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uk-UA" sz="24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Стан виконання рекомендацій, наданих при вивченні стану викладання фізики та астрономії у 2012-2013 </a:t>
            </a:r>
            <a:r>
              <a:rPr lang="uk-UA" sz="2400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/>
        </p:nvGraphicFramePr>
        <p:xfrm>
          <a:off x="214282" y="1643050"/>
          <a:ext cx="4436976" cy="4245828"/>
        </p:xfrm>
        <a:graphic>
          <a:graphicData uri="http://schemas.openxmlformats.org/drawingml/2006/table">
            <a:tbl>
              <a:tblPr/>
              <a:tblGrid>
                <a:gridCol w="2513232"/>
                <a:gridCol w="429088"/>
                <a:gridCol w="324692"/>
                <a:gridCol w="662078"/>
                <a:gridCol w="507886"/>
              </a:tblGrid>
              <a:tr h="420414"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latin typeface="Times new roman"/>
                        </a:rPr>
                        <a:t>Амперметр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err="1">
                          <a:latin typeface="Times new roman"/>
                        </a:rPr>
                        <a:t>шт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1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132,00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latin typeface="Times new roman"/>
                        </a:rPr>
                        <a:t>Вольтметр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err="1">
                          <a:latin typeface="Times new roman"/>
                        </a:rPr>
                        <a:t>шт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1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132,00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latin typeface="Times new roman"/>
                        </a:rPr>
                        <a:t>Джерело пост. струму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шт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1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687,00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latin typeface="Times new roman"/>
                        </a:rPr>
                        <a:t>Набірне поле "Школяр"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err="1">
                          <a:latin typeface="Times new roman"/>
                        </a:rPr>
                        <a:t>шт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1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765,00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uk-UA" sz="1600" b="0" i="0">
                          <a:latin typeface="Times new roman"/>
                        </a:rPr>
                        <a:t>Амперметр пост.стр.43121-У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err="1">
                          <a:latin typeface="Times new roman"/>
                        </a:rPr>
                        <a:t>шт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1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370,00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uk-UA" sz="1600" b="0" i="0">
                          <a:latin typeface="Times new roman"/>
                        </a:rPr>
                        <a:t>Амперметр зм.стр.43122-У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шт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1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370,00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uk-UA" sz="1600" b="0" i="0">
                          <a:latin typeface="Times new roman"/>
                        </a:rPr>
                        <a:t>Вольтметр пост.стр. 43123-У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шт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1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370,00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uk-UA" sz="1600" b="0" i="0">
                          <a:latin typeface="Times new roman"/>
                        </a:rPr>
                        <a:t>Вольтметр зм.стр. 43124-У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шт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1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370,00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uk-UA" sz="1600" b="0" i="0">
                          <a:latin typeface="Times new roman"/>
                        </a:rPr>
                        <a:t>Міліамперметр пост.стр.43125-У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шт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1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370,00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latin typeface="Arial"/>
                        </a:rPr>
                        <a:t/>
                      </a:r>
                      <a:br>
                        <a:rPr lang="uk-UA" sz="1400" b="0" i="0" dirty="0">
                          <a:latin typeface="Arial"/>
                        </a:rPr>
                      </a:br>
                      <a:endParaRPr lang="uk-UA" sz="14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276"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latin typeface="Times new roman"/>
                        </a:rPr>
                        <a:t>Блок живлення 43008-У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шт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/>
                        </a:rPr>
                        <a:t>1</a:t>
                      </a:r>
                      <a:endParaRPr lang="uk-UA" sz="16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/>
                        </a:rPr>
                        <a:t>300,00</a:t>
                      </a:r>
                      <a:endParaRPr lang="uk-UA" sz="16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 marL="70069" marR="70069" marT="35034" marB="3503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/>
        </p:nvGraphicFramePr>
        <p:xfrm>
          <a:off x="4286248" y="1643050"/>
          <a:ext cx="4648798" cy="4214844"/>
        </p:xfrm>
        <a:graphic>
          <a:graphicData uri="http://schemas.openxmlformats.org/drawingml/2006/table">
            <a:tbl>
              <a:tblPr/>
              <a:tblGrid>
                <a:gridCol w="2786082"/>
                <a:gridCol w="500066"/>
                <a:gridCol w="428628"/>
                <a:gridCol w="768484"/>
                <a:gridCol w="165538"/>
              </a:tblGrid>
              <a:tr h="498825">
                <a:tc>
                  <a:txBody>
                    <a:bodyPr/>
                    <a:lstStyle/>
                    <a:p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Штатив </a:t>
                      </a:r>
                      <a:r>
                        <a:rPr lang="uk-UA" sz="16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лабор-й</a:t>
                      </a: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комп.1 (</a:t>
                      </a:r>
                      <a:r>
                        <a:rPr lang="en-US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SANAI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err="1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660,00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2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ВІТ-2(+15+40)Гігрометр </a:t>
                      </a:r>
                      <a:r>
                        <a:rPr lang="uk-UA" sz="16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психромет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120,00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8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ВІТ-1(0+25)Гігрометр </a:t>
                      </a:r>
                      <a:r>
                        <a:rPr lang="uk-UA" sz="16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психрометричн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120,00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8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Термометр ТТЖ-М вик.1 П4 (0+100)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err="1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108,00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latin typeface="Arial"/>
                        </a:rPr>
                        <a:t/>
                      </a:r>
                      <a:br>
                        <a:rPr lang="uk-UA" sz="1400" b="0" i="0" dirty="0">
                          <a:latin typeface="Arial"/>
                        </a:rPr>
                      </a:br>
                      <a:endParaRPr lang="uk-UA" sz="14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Мікроскоп </a:t>
                      </a:r>
                      <a:r>
                        <a:rPr lang="en-US" sz="16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Bresser</a:t>
                      </a:r>
                      <a:r>
                        <a:rPr lang="en-US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Junior </a:t>
                      </a: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з кейсом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err="1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1582</a:t>
                      </a:r>
                    </a:p>
                    <a:p>
                      <a:pPr algn="ctr"/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Барометр </a:t>
                      </a:r>
                      <a:r>
                        <a:rPr lang="en-US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TFA 294003</a:t>
                      </a: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  <a:p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577,00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latin typeface="Arial"/>
                        </a:rPr>
                        <a:t/>
                      </a:r>
                      <a:br>
                        <a:rPr lang="uk-UA" sz="1400" b="0" i="0">
                          <a:latin typeface="Arial"/>
                        </a:rPr>
                      </a:br>
                      <a:endParaRPr lang="uk-UA" sz="1400" b="0" i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Рухома карта зіркового неба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latin typeface="Arial"/>
                        </a:rPr>
                        <a:t/>
                      </a:r>
                      <a:br>
                        <a:rPr lang="uk-UA" sz="1400" b="0" i="0" dirty="0">
                          <a:latin typeface="Arial"/>
                        </a:rPr>
                      </a:br>
                      <a:endParaRPr lang="uk-UA" sz="1400" b="0" i="0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Герб Ліцею РГ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39" y="5714945"/>
            <a:ext cx="893661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/>
          <p:cNvSpPr/>
          <p:nvPr/>
        </p:nvSpPr>
        <p:spPr>
          <a:xfrm>
            <a:off x="642910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покращення матеріально-технічної бази було придбано: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14282" y="600076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усі учнівські аудиторії забезпечені комп’ютерною та презентаційною технікою. Для підготовки учнів до ДПА та ЗНО виділено 4 додаткові години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280920" cy="936104"/>
          </a:xfrm>
        </p:spPr>
        <p:txBody>
          <a:bodyPr>
            <a:noAutofit/>
          </a:bodyPr>
          <a:lstStyle/>
          <a:p>
            <a:pPr marL="0" lvl="1"/>
            <a:r>
              <a:rPr lang="uk-UA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ЗАВДАННЯ  ПЕДАГОГІЧНОЇ  РАДИ: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1500174"/>
            <a:ext cx="7286676" cy="393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3000"/>
              </a:lnSpc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Здійснити аналіз роботи з підготовки ліцеїстів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2016-2017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методом “ обговорення в колі ”.</a:t>
            </a:r>
          </a:p>
          <a:p>
            <a:pPr marL="457200" indent="-457200" algn="just">
              <a:lnSpc>
                <a:spcPct val="133000"/>
              </a:lnSpc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Удосконалити модель роботи з підготовки ліцеїстів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ДПА/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ЗНО.</a:t>
            </a:r>
          </a:p>
          <a:p>
            <a:pPr marL="457200" indent="-457200" algn="just">
              <a:lnSpc>
                <a:spcPct val="133000"/>
              </a:lnSpc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Проаналізувати стан викладання та рівень навчальних досягнень учнів із  фізики та астрономії.</a:t>
            </a:r>
          </a:p>
          <a:p>
            <a:pPr marL="457200" indent="-457200" algn="just">
              <a:lnSpc>
                <a:spcPct val="133000"/>
              </a:lnSpc>
              <a:buFont typeface="+mj-lt"/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Проаналізувати стан виконання рішень попередніх педрад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33000"/>
              </a:lnSpc>
              <a:buFont typeface="+mj-lt"/>
              <a:buAutoNum type="arabicPeriod"/>
            </a:pP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945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r>
              <a:rPr lang="ru-RU" sz="2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РОБОТА З ОБДАРОВАНИМИ УЧНЯМИ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/>
          </a:p>
        </p:txBody>
      </p:sp>
      <p:pic>
        <p:nvPicPr>
          <p:cNvPr id="4" name="Picture 2" descr="E:\Герб Ліцею РГ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39" y="5714945"/>
            <a:ext cx="893661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85720" y="785794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2013-2014 </a:t>
            </a:r>
            <a:r>
              <a:rPr lang="uk-UA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indent="450850" algn="just"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Мисаковець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Святослав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диплом ІІ ступеня та став учасником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етапу;</a:t>
            </a:r>
          </a:p>
          <a:p>
            <a:pPr indent="450850" algn="just"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Балін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Павло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диплом ІІІ ступня на Всеукраїнській учнівській олімпіаді з астрономії, ІІІ етап;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>
              <a:lnSpc>
                <a:spcPct val="150000"/>
              </a:lnSpc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2015-2016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та 2016-2017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Денисов Іван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дипломи ІІ ступеня, Всеукраїнська учнівська олімпіада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фізики, ІІІ етап та став учасникам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етапу у 2015-2016 </a:t>
            </a:r>
            <a:r>
              <a:rPr lang="uk-UA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2016-2017 н. р. –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Денисов Іван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захистив роботу «Атомно-емісійний спектральний аналіз вмісту легуючих елементів у зразках сталі», виборов перше місце на ІІ етапі та став учасником ІІІ етапу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Всеукраїнського конкурсу-захисту науково-дослідницьких робіт МАН України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2800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Узагальнені</a:t>
            </a:r>
            <a:r>
              <a:rPr lang="ru-RU" sz="2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ЗНО </a:t>
            </a:r>
            <a:r>
              <a:rPr lang="ru-RU" sz="2800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8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2013, 2014, 2016, 2017 роки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285720" y="1285860"/>
          <a:ext cx="8286812" cy="5204594"/>
        </p:xfrm>
        <a:graphic>
          <a:graphicData uri="http://schemas.openxmlformats.org/drawingml/2006/table">
            <a:tbl>
              <a:tblPr/>
              <a:tblGrid>
                <a:gridCol w="714476"/>
                <a:gridCol w="1214350"/>
                <a:gridCol w="785818"/>
                <a:gridCol w="714380"/>
                <a:gridCol w="571504"/>
                <a:gridCol w="616243"/>
                <a:gridCol w="598203"/>
                <a:gridCol w="439709"/>
                <a:gridCol w="560423"/>
                <a:gridCol w="642942"/>
                <a:gridCol w="571504"/>
                <a:gridCol w="857260"/>
              </a:tblGrid>
              <a:tr h="135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endParaRPr lang="uk-UA" sz="16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endParaRPr lang="ru-RU" sz="16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осіб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взяли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участь</a:t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тестуванні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100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123.5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124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135.5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136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150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150.5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161.5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162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172.5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173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183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183.5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190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190.5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195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195.5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199.5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7,69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15,38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23,08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7,69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38,46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7,69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11,76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35,29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5,88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17,65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23,53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5,88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5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endParaRPr lang="uk-UA" sz="16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endParaRPr lang="ru-RU" sz="16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осіб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взяли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участь</a:t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тестуванні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неподолали</a:t>
                      </a:r>
                      <a:br>
                        <a:rPr lang="en-US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поріг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[100</a:t>
                      </a:r>
                      <a:r>
                        <a:rPr lang="en-US" sz="16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uk-UA" sz="16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[120;140)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[140;160)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[160;180)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[180;200]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3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7.69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15.38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46.15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7.69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386" marR="4386" marT="4386" marB="438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30.77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15.38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23.08</a:t>
                      </a:r>
                      <a:endParaRPr lang="uk-UA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7.69</a:t>
                      </a:r>
                      <a:endParaRPr lang="uk-UA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158" marR="13158" marT="13158" marB="13158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Герб Ліцею РГ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5761550"/>
            <a:ext cx="857224" cy="109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7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 КОНТРОЛЬНИХ ЗРІЗІВ ЗНАНЬ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0" y="642918"/>
          <a:ext cx="9144000" cy="6165664"/>
        </p:xfrm>
        <a:graphic>
          <a:graphicData uri="http://schemas.openxmlformats.org/drawingml/2006/table">
            <a:tbl>
              <a:tblPr/>
              <a:tblGrid>
                <a:gridCol w="323607"/>
                <a:gridCol w="130220"/>
                <a:gridCol w="1263202"/>
                <a:gridCol w="970816"/>
                <a:gridCol w="539849"/>
                <a:gridCol w="434011"/>
                <a:gridCol w="434011"/>
                <a:gridCol w="434011"/>
                <a:gridCol w="393656"/>
                <a:gridCol w="386041"/>
                <a:gridCol w="513977"/>
                <a:gridCol w="434772"/>
                <a:gridCol w="434772"/>
                <a:gridCol w="370815"/>
                <a:gridCol w="619814"/>
                <a:gridCol w="366244"/>
                <a:gridCol w="646465"/>
                <a:gridCol w="447717"/>
              </a:tblGrid>
              <a:tr h="328605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Клас, курс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ПІБ учителя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К-сть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учнів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Писало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0-3 б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4-6 б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7-9 б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 якості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 успішності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13750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303">
                <a:tc grid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Клас іноземної філології, І курс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Карабуля Н.В.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Фізико-математичний клас, І курс 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Карабуля Н.В.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Клас української філології, І курс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Кнорозок Л.М.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Клас іноземної філології,ІІ курс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Дерід Ю.Ю.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Фізико-математичний клас, ІІ курс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Дерід Ю.Ю.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Клас української філології, ІІ курс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Кнорозок Л.М.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Разом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303">
                <a:tc grid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Астрономія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8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Клас іноземної філології,ІІ курс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Дерід Ю.Ю.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Фізико-математичний клас, ІІ курс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Дерід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Ю.Ю.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Клас української філології,ІІ курс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Дерід Ю.Ю.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uk-UA" sz="1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uk-UA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uk-UA" sz="11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2596" marR="5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800" b="1" kern="0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АДМІНІСТРАЦІЇ: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поповнювати матеріально-технічну базу з предметів фізика та астрономії відповідно до запитів вчителів;</a:t>
            </a:r>
          </a:p>
          <a:p>
            <a:pPr lvl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ГОЛОВІ ПРЕДМЕТНОЇ КАФЕДРИ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вести контроль за станом виконання наданих рекомендацій наданих вчителям фізики та астрономії;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проаналізувати типові помилки учнів при виконанні контрольних зрізів знань та знайти шляхи їх усунення;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забезпечити використання завдань  ІІ, ІІІ етапів предметних олімпіад наданих, ЧОІППО імені К.Д. Ушинського у роботі з обдарованими учнями.;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проаналізувати рівень засвоєння знань із окремих тем за відомостями центру оцінювання якості освіти  ЗНО 2017 з фізики;</a:t>
            </a:r>
          </a:p>
          <a:p>
            <a:pPr lvl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ВЧИТЕЛЯМ ФІЗИКИ ТА АСТРОНОМІЇ: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черговому засіданні предметної кафедри вчителів природничо-математичних дисциплін обговорити результати вивчення стану викладання фізики та астрономії, детально проаналізувати результати контрольних зрізів знань, визначити шляхи підвищення ефективності уроку ;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використовувати завдання  ІІ, ІІІ етапів предметних олімпіад наданих, ЧОІППО імені К.Д. Ушинського у роботі з обдарованими учнями ліцею;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дотримуватися орієнтовних вимог  щодо виконання письмових робіт і перевірки зошитів з природничо-математичних дисциплін у 5-11 класах згідно інструктивного листа МОНУ  </a:t>
            </a:r>
            <a:endParaRPr lang="uk-UA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Інтернет-ресурси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https://osvita.ua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//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testportal.gov.ua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https://www.google.com.ua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113" algn="ctr" eaLnBrk="1" hangingPunct="1">
              <a:buNone/>
              <a:defRPr/>
            </a:pPr>
            <a:endParaRPr lang="en-US" alt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1113" algn="ctr" eaLnBrk="1" hangingPunct="1">
              <a:buNone/>
              <a:defRPr/>
            </a:pPr>
            <a:endParaRPr lang="en-US" altLang="uk-UA" b="1" dirty="0">
              <a:latin typeface="Times New Roman" pitchFamily="18" charset="0"/>
              <a:cs typeface="Times New Roman" pitchFamily="18" charset="0"/>
            </a:endParaRPr>
          </a:p>
          <a:p>
            <a:pPr indent="11113" algn="ctr" eaLnBrk="1" hangingPunct="1">
              <a:buNone/>
              <a:defRPr/>
            </a:pPr>
            <a:r>
              <a:rPr lang="ru-RU" altLang="uk-UA" b="1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dirty="0" smtClean="0">
              <a:latin typeface="Calibri" pitchFamily="34" charset="0"/>
            </a:endParaRPr>
          </a:p>
          <a:p>
            <a:pPr indent="11113" algn="ctr" eaLnBrk="1" hangingPunct="1"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357298"/>
            <a:ext cx="8286808" cy="4525963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 коло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який досвід я отримала(в) (можу поділитися, пишаюсь) з питання підготовки ліцеїстів до ЗНО у 2016-2017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 коло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пропоную зробити для покращення роботи з підготовки ліцеїстів до ЗНО у 2017-2018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 коло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ресурси, необхідні для реалізації моїх пропозицій</a:t>
            </a:r>
          </a:p>
          <a:p>
            <a:endParaRPr lang="uk-UA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39" y="5714945"/>
            <a:ext cx="893661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ідзаголовок 2"/>
          <p:cNvSpPr txBox="1">
            <a:spLocks/>
          </p:cNvSpPr>
          <p:nvPr/>
        </p:nvSpPr>
        <p:spPr bwMode="auto">
          <a:xfrm>
            <a:off x="571472" y="285728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1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ОБГОВОРЕННЯ  ПО  КОЛУ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6" y="188640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МОДЕЛЬ ПІДГОТОВКИ ЛІЦЕЇСТІВ ДО ЗНО</a:t>
            </a:r>
            <a:br>
              <a:rPr lang="ru-RU" sz="28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5.9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РОБОТА З ПІДГОТОВКИ ЛІЦЕЇСТІВ ДО ЗНО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631020"/>
              </p:ext>
            </p:extLst>
          </p:nvPr>
        </p:nvGraphicFramePr>
        <p:xfrm>
          <a:off x="428596" y="899160"/>
          <a:ext cx="8143932" cy="578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183"/>
                <a:gridCol w="4555969"/>
                <a:gridCol w="1445969"/>
                <a:gridCol w="1446811"/>
              </a:tblGrid>
              <a:tr h="343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Захід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термін виконання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Відповідальні особи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32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Аналіз використання варіативної складової навчального плану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червень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спільне засідання РЛ та ПР 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49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Унесення змін до кількості годин із предметів, передбачених в інваріантній складовій навчального плану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серпень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спільне засідання РЛ та ПР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343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Аналіз даних УЦОЯО на оперативній нараді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Планування роботи з підготовки до ЗНО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вересень-</a:t>
                      </a:r>
                      <a:endParaRPr lang="uk-UA" sz="16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жовтень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Сліпак С.М.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343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Реєстрація на пробне ЗНО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жовтень - грудень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Компанець</a:t>
                      </a: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А.В. 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343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Батьківські збори з підготовки до ЗНО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жовтень- листопад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Вихователі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45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на </a:t>
                      </a:r>
                      <a:r>
                        <a:rPr lang="uk-UA" sz="16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уроках</a:t>
                      </a: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тестових завдань, під час проведення директорських контрольних робіт.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протягом року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Сліпак С.М., вчителі-</a:t>
                      </a:r>
                      <a:r>
                        <a:rPr lang="uk-UA" sz="16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предметники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52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Робота за індивідуальними планами з підготовки до ЗНО, проведення консультацій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протягом навчального року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вчителі - </a:t>
                      </a:r>
                      <a:r>
                        <a:rPr lang="uk-UA" sz="16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предметники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35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68107"/>
              </p:ext>
            </p:extLst>
          </p:nvPr>
        </p:nvGraphicFramePr>
        <p:xfrm>
          <a:off x="539552" y="476672"/>
          <a:ext cx="7747224" cy="6024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319"/>
                <a:gridCol w="3901538"/>
                <a:gridCol w="1247359"/>
                <a:gridCol w="1937008"/>
              </a:tblGrid>
              <a:tr h="62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Захід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термін виконання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Відповідальні особи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95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Оперативне розміщення новин, рекомендацій, тестових завдань, поради психолога на сайті ліцею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протягом року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Сліпак С.М.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Компанець</a:t>
                      </a: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Міняйло С.Р.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62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Консультації  психолога на запит учнів/ батьків стосовно підготовки до ЗНО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протягом року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Міняйло С.Р.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62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Оновлення інформації на стенді «ЗНО – 2018»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протягом року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Карпенко С.І.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301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Анкетування учнів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листопад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Вихователі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95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Реєстрація випускників на ЗНО – 2018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січень – лютий 2018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Сліпак С.М.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Компанець</a:t>
                      </a: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Вихователі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95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Оформлення довідки для пред’явлення до регіонального центру оцінювання знань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січень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Сидорець</a:t>
                      </a: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Вихователі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  <a:tr h="95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 державної підсумкової атестації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учнів ліцею у формі ЗНО </a:t>
                      </a:r>
                      <a:endParaRPr lang="uk-UA" sz="165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згідно наказу по ліцею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Шевчук Т.М.</a:t>
                      </a:r>
                      <a:endParaRPr lang="uk-UA" sz="165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pic>
        <p:nvPicPr>
          <p:cNvPr id="5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300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928670"/>
          </a:xfrm>
        </p:spPr>
        <p:txBody>
          <a:bodyPr/>
          <a:lstStyle/>
          <a:p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АНАЛІЗ  КІЛЬКОСТІ  ГОДИН ІЗ  ПРЕДМЕТІВ </a:t>
            </a:r>
            <a:b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ДПА/ЗНО</a:t>
            </a:r>
            <a:b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передбачено за: </a:t>
            </a:r>
            <a:br>
              <a:rPr lang="uk-UA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 навчальними планами,</a:t>
            </a:r>
            <a:br>
              <a:rPr lang="uk-UA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робочими навчальними планами ліцею</a:t>
            </a:r>
            <a:endParaRPr lang="uk-UA" sz="3200" dirty="0"/>
          </a:p>
        </p:txBody>
      </p:sp>
      <p:pic>
        <p:nvPicPr>
          <p:cNvPr id="5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lvl="1"/>
            <a:r>
              <a:rPr lang="uk-UA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 </a:t>
            </a:r>
            <a:r>
              <a:rPr lang="uk-UA" sz="36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/>
              </a:rPr>
              <a:t/>
            </a:r>
            <a:br>
              <a:rPr lang="uk-UA" sz="36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28586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Інваріантна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навчальний план – 14 год.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збільшено на 8 год.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22 год.+22 год. (поділ на групи) = 44;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Варіативна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12 год. спецкурси та консультації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Усього – 56 год.</a:t>
            </a:r>
          </a:p>
          <a:p>
            <a:endParaRPr lang="uk-UA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Інваріантна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навчальний план – 14 год.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збільшено на 4 год.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стало – 18 год.;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Варіативна складова: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год.  консультації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Усього – 20 год.</a:t>
            </a:r>
          </a:p>
          <a:p>
            <a:endParaRPr lang="uk-UA" dirty="0"/>
          </a:p>
        </p:txBody>
      </p:sp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1472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uk-UA" sz="3600" b="1" kern="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література</a:t>
            </a:r>
            <a:endParaRPr kumimoji="0" lang="uk-UA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6964</TotalTime>
  <Words>2140</Words>
  <Application>Microsoft Office PowerPoint</Application>
  <PresentationFormat>Екран (4:3)</PresentationFormat>
  <Paragraphs>736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34</vt:i4>
      </vt:variant>
    </vt:vector>
  </HeadingPairs>
  <TitlesOfParts>
    <vt:vector size="46" baseType="lpstr">
      <vt:lpstr>Times New Roman</vt:lpstr>
      <vt:lpstr>Arial</vt:lpstr>
      <vt:lpstr>Wingdings</vt:lpstr>
      <vt:lpstr>Cambria</vt:lpstr>
      <vt:lpstr>Trebuchet MS</vt:lpstr>
      <vt:lpstr>Times New Roman</vt:lpstr>
      <vt:lpstr>Book Antiqua</vt:lpstr>
      <vt:lpstr>Calibri</vt:lpstr>
      <vt:lpstr>Тема1</vt:lpstr>
      <vt:lpstr>2_Тема Office</vt:lpstr>
      <vt:lpstr>1_Тема Office</vt:lpstr>
      <vt:lpstr>3_Тема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МОДЕЛЬ ПІДГОТОВКИ ЛІЦЕЇСТІВ ДО ЗНО 5.9. РОБОТА З ПІДГОТОВКИ ЛІЦЕЇСТІВ ДО ЗНО</vt:lpstr>
      <vt:lpstr>Презентація PowerPoint</vt:lpstr>
      <vt:lpstr>АНАЛІЗ  КІЛЬКОСТІ  ГОДИН ІЗ  ПРЕДМЕТІВ  ДПА/ЗНО   передбачено за:    -  навчальними планами, - робочими навчальними планами ліцею</vt:lpstr>
      <vt:lpstr>Українська мова   </vt:lpstr>
      <vt:lpstr> </vt:lpstr>
      <vt:lpstr>Історія України  </vt:lpstr>
      <vt:lpstr>Англійська мова  </vt:lpstr>
      <vt:lpstr>Математика  </vt:lpstr>
      <vt:lpstr>Презентація PowerPoint</vt:lpstr>
      <vt:lpstr>Рейтинг Освіта.ua</vt:lpstr>
      <vt:lpstr>Рейтинг навчальних закладів за результатами ЗНО з української мови і літератури 2015 року</vt:lpstr>
      <vt:lpstr>Аналіз результатів ДПА/ЗНО 2017 по предметах та узагальненя (у %) виконуваності завдань ⃰⃰ ⃰⃰ </vt:lpstr>
      <vt:lpstr>Українська мова та література</vt:lpstr>
      <vt:lpstr>Математика</vt:lpstr>
      <vt:lpstr>Англійська мова</vt:lpstr>
      <vt:lpstr>Біологія</vt:lpstr>
      <vt:lpstr>Історія України</vt:lpstr>
      <vt:lpstr>Фізика</vt:lpstr>
      <vt:lpstr>Географія</vt:lpstr>
      <vt:lpstr>Німецька мова</vt:lpstr>
      <vt:lpstr>Презентація PowerPoint</vt:lpstr>
      <vt:lpstr>Презентація PowerPoint</vt:lpstr>
      <vt:lpstr>2. ПРО СТАН ВИКЛАДАННЯ ТА ВИВЧЕННЯ РІВНЯ НАВЧАЛЬНИХ ДОСЯГНЕНЬ УЧНІВ ІЗ  ФІЗИКИ ТА АСТРОНОМІЇ</vt:lpstr>
      <vt:lpstr>ВИВЧЕННЯ СТАНУ ВИКЛАДАННЯ  ЗДІЙСНЮВАЛОСЬ ЗА НАПРЯМАМИ:</vt:lpstr>
      <vt:lpstr>Стан виконання рекомендацій, наданих при вивченні стану викладання фізики та астрономії у 2012-2013 н.р. </vt:lpstr>
      <vt:lpstr>РОБОТА З ОБДАРОВАНИМИ УЧНЯМИ  </vt:lpstr>
      <vt:lpstr>Узагальнені дані ЗНО з фізики за 2013, 2014, 2016, 2017 роки</vt:lpstr>
      <vt:lpstr>РЕЗУЛЬТАТИ КОНТРОЛЬНИХ ЗРІЗІВ ЗНАНЬ</vt:lpstr>
      <vt:lpstr>Презентація PowerPoint</vt:lpstr>
      <vt:lpstr>Інтернет-ресурси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Учень</cp:lastModifiedBy>
  <cp:revision>683</cp:revision>
  <dcterms:created xsi:type="dcterms:W3CDTF">2010-11-06T16:44:08Z</dcterms:created>
  <dcterms:modified xsi:type="dcterms:W3CDTF">2017-12-14T06:12:38Z</dcterms:modified>
</cp:coreProperties>
</file>