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68" r:id="rId2"/>
    <p:sldId id="287" r:id="rId3"/>
    <p:sldId id="280" r:id="rId4"/>
    <p:sldId id="272" r:id="rId5"/>
    <p:sldId id="291" r:id="rId6"/>
    <p:sldId id="292" r:id="rId7"/>
    <p:sldId id="286" r:id="rId8"/>
    <p:sldId id="267" r:id="rId9"/>
    <p:sldId id="281" r:id="rId10"/>
    <p:sldId id="289" r:id="rId11"/>
    <p:sldId id="284" r:id="rId12"/>
    <p:sldId id="279" r:id="rId13"/>
    <p:sldId id="293" r:id="rId14"/>
    <p:sldId id="285" r:id="rId15"/>
    <p:sldId id="290" r:id="rId16"/>
    <p:sldId id="269" r:id="rId17"/>
    <p:sldId id="295" r:id="rId18"/>
    <p:sldId id="294" r:id="rId19"/>
    <p:sldId id="288" r:id="rId20"/>
    <p:sldId id="283" r:id="rId21"/>
  </p:sldIdLst>
  <p:sldSz cx="9144000" cy="6858000" type="screen4x3"/>
  <p:notesSz cx="6735763" cy="98694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33DE-F321-400D-B6E7-8CB7BDD9214C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37461-AEC9-4E67-85D7-30C7618229D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4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7461-AEC9-4E67-85D7-30C7618229D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7461-AEC9-4E67-85D7-30C7618229D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domainvectors.org/ru/%D0%B1%D0%B5%D1%81%D0%BF%D0%BB%D0%B0%D1%82%D0%BD%D1%8B%D0%B5-%D0%B2%D0%B5%D0%BA%D1%82%D0%BE%D1%80%D1%8B/%D0%91%D0%BB%D0%BE%D0%BA%D0%BD%D0%BE%D1%82-%D0%B8-%D1%80%D1%83%D1%87%D0%BA%D0%B0-%D0%B2%D0%B5%D0%BA%D1%82%D0" TargetMode="External"/><Relationship Id="rId2" Type="http://schemas.openxmlformats.org/officeDocument/2006/relationships/hyperlink" Target="http://muzico.ru/music/%D0%BA%D0%BB%D0%B0%D1%81%D0%B8%D1%87%D0%BD%D0%B0+%D0%BC%D1%83%D0%B7%D0%B8%D0%BA%D0%B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%BE%D1%80%D0%BD%D0%BE%D0%B5-%D0%B8%D0%B7%D0%BE%D0%B1%D1%80%D0%B0%D0%B6%D0%B5%D0%BD%D0%B8%D0%B5/749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988840"/>
            <a:ext cx="3456384" cy="151216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ПЕДАГОГІЧНА РАДА №1</a:t>
            </a:r>
          </a:p>
          <a:p>
            <a:pPr algn="ctr"/>
            <a:r>
              <a:rPr lang="uk-UA" sz="2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СІЧЕНЬ, 2016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</p:txBody>
      </p:sp>
      <p:pic>
        <p:nvPicPr>
          <p:cNvPr id="4" name="Рисунок 3" descr="C:\Users\Лена\Downloads\IMG_074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3980094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704856" cy="122413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ОБЛАСНА НАУКОВО-ПРАКТИЧНА </a:t>
            </a:r>
          </a:p>
          <a:p>
            <a:pPr algn="ctr">
              <a:spcBef>
                <a:spcPct val="0"/>
              </a:spcBef>
              <a:defRPr/>
            </a:pPr>
            <a:r>
              <a:rPr lang="uk-UA" alt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КОНФЕРЕНЦІЯ “ АКТУАЛЬНІ ПРОБЛЕМИ СТАНОВЛЕННЯ ТА РОЗВИТКУ ДЕРЖАВИ І ПРАВА В УКРАЇНІ ” </a:t>
            </a:r>
            <a:endParaRPr lang="uk-UA" altLang="uk-UA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 descr="C:\Documents and Settings\Светлана\Рабочий стол\DSC_10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5391485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0" name="Picture 4" descr="C:\Documents and Settings\Светлана\Рабочий стол\DSC_07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21088"/>
            <a:ext cx="3091980" cy="20407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1" name="Picture 5" descr="C:\Documents and Settings\Светлана\Рабочий стол\DSC_08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2664296" cy="21141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2" name="Picture 6" descr="C:\Documents and Settings\Светлана\Рабочий стол\DSC_07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933056"/>
            <a:ext cx="1761356" cy="26687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776864" cy="151216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0000"/>
              </a:lnSpc>
            </a:pPr>
            <a:r>
              <a:rPr lang="uk-UA" sz="4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Показники навчальної діяльності учнів за І семестр 2015-2016 </a:t>
            </a:r>
            <a:r>
              <a:rPr lang="uk-UA" sz="4400" b="1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н.р</a:t>
            </a:r>
            <a:r>
              <a:rPr lang="uk-UA" sz="4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.</a:t>
            </a:r>
            <a:endParaRPr lang="uk-UA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340768"/>
          <a:ext cx="7128793" cy="5115514"/>
        </p:xfrm>
        <a:graphic>
          <a:graphicData uri="http://schemas.openxmlformats.org/drawingml/2006/table">
            <a:tbl>
              <a:tblPr/>
              <a:tblGrid>
                <a:gridCol w="584410"/>
                <a:gridCol w="2817743"/>
                <a:gridCol w="972415"/>
                <a:gridCol w="953126"/>
                <a:gridCol w="910909"/>
                <a:gridCol w="890190"/>
              </a:tblGrid>
              <a:tr h="325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uk-UA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Зведена інформація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 початок І семестру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Вибуло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Прибуло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2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семестр. усього учнів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ІІ курс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І курс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56">
                <a:tc gridSpan="6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І курс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2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на високому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2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достатньому рівні (із них мають одну або дві, дев’ять  – 6)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середньому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початковому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864"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ІІ курс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2014/2015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2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 на високому рівні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 достатньому рівні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на середньому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 початковому рівні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64"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72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 на високому рівні</a:t>
                      </a: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на достатньому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на середньому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6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  <a:cs typeface="Times New Roman"/>
                        </a:rPr>
                        <a:t>на початковому рівні</a:t>
                      </a: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1435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39" marR="55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8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59632" y="408962"/>
            <a:ext cx="6923088" cy="1040285"/>
          </a:xfrm>
        </p:spPr>
        <p:txBody>
          <a:bodyPr rtlCol="0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Зведений облік пропусків занять</a:t>
            </a:r>
            <a:b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за І семестр 2015-2016 </a:t>
            </a:r>
            <a:r>
              <a:rPr lang="uk-UA" sz="2800" b="1" dirty="0" err="1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556792"/>
          <a:ext cx="7632849" cy="4464495"/>
        </p:xfrm>
        <a:graphic>
          <a:graphicData uri="http://schemas.openxmlformats.org/drawingml/2006/table">
            <a:tbl>
              <a:tblPr/>
              <a:tblGrid>
                <a:gridCol w="1856141"/>
                <a:gridCol w="1925569"/>
                <a:gridCol w="1925570"/>
                <a:gridCol w="1925569"/>
              </a:tblGrid>
              <a:tr h="637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Класи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Усього пропусків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Надано документів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через хворобу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Інші причини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фіз. мат.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3318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2788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530/3%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ін.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2252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1960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292/13%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укр.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1954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1500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454/23%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ін. філ.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472/3%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 укр.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1640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1552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88/5%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 фіз. мат.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1412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99/7%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704856" cy="122413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ЗВІТНА УЧНІВСЬКА КОНФЕРЕНЦІЯ ЛІЦЕЙСЬКОГО НАУКОВОГО ТОВАРИСТВА “ІНТЕЛЕКТУАЛ”</a:t>
            </a:r>
            <a:endParaRPr lang="uk-UA" altLang="uk-UA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4" name="Picture 2" descr="C:\Documents and Settings\Светлана\Рабочий стол\DSC_10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1959347" cy="2955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5" name="Picture 3" descr="C:\Documents and Settings\Светлана\Рабочий стол\DSC_10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77072"/>
            <a:ext cx="3390922" cy="22380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7" name="Picture 5" descr="C:\Documents and Settings\Светлана\Рабочий стол\DSC_10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196752"/>
            <a:ext cx="3709503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6" name="Picture 4" descr="C:\Documents and Settings\Светлана\Рабочий стол\DSC_10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908720"/>
            <a:ext cx="1816782" cy="2752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8" name="Picture 6" descr="C:\Documents and Settings\Светлана\Рабочий стол\DSC_107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501008"/>
            <a:ext cx="1882938" cy="28529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9" name="Picture 7" descr="C:\Documents and Settings\Светлана\Рабочий стол\DSC_107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4725144"/>
            <a:ext cx="2836679" cy="1872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36712"/>
            <a:ext cx="7498080" cy="4800600"/>
          </a:xfrm>
        </p:spPr>
        <p:txBody>
          <a:bodyPr>
            <a:noAutofit/>
          </a:bodyPr>
          <a:lstStyle/>
          <a:p>
            <a:pPr marL="19050" indent="-19050" algn="ctr">
              <a:buNone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ЗАХОДИ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НАЦІОНАЛЬНО-ПАТРІОТИЧНОГО СПРЯМУВАННЯ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" indent="-19050" algn="ctr">
              <a:buNone/>
            </a:pPr>
            <a:endParaRPr lang="uk-UA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організовано акцію «Допоможи бійцю»;</a:t>
            </a: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створено постійно діючий стенд «Наші герої»; </a:t>
            </a:r>
          </a:p>
          <a:p>
            <a:pPr marL="363538" indent="-363538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ряд виховних заходів та екскурсій, присвячених, вихованню патріота України; </a:t>
            </a:r>
          </a:p>
          <a:p>
            <a:pPr marL="363538" indent="-363538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затверджено план заходів із реалізації Концепції національно-патріотичного виховання;</a:t>
            </a:r>
          </a:p>
          <a:p>
            <a:pPr marL="363538" indent="-363538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участь у практично-методичному педагогічному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квесті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теми «Національно-патріотичне виховання як чинник формування громадянської свідомості учнів», який проходив на базі закладів освіти Дарницького району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м.Києва</a:t>
            </a:r>
            <a:endParaRPr lang="ru-RU" sz="2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76672"/>
            <a:ext cx="2376264" cy="1224136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16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Зустріч із представниками Громадської організації</a:t>
            </a:r>
          </a:p>
          <a:p>
            <a:pPr algn="ctr">
              <a:spcBef>
                <a:spcPct val="0"/>
              </a:spcBef>
              <a:defRPr/>
            </a:pPr>
            <a:r>
              <a:rPr lang="uk-UA" altLang="uk-UA" sz="16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 “ Взаємодія молоді </a:t>
            </a:r>
            <a:r>
              <a:rPr lang="uk-UA" altLang="uk-UA" sz="16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Times New Roman" panose="02020603050405020304" pitchFamily="18" charset="0"/>
              </a:rPr>
              <a:t>” </a:t>
            </a:r>
            <a:endParaRPr lang="uk-UA" altLang="uk-UA" sz="16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C:\Documents and Settings\Светлана\Рабочий стол\IMG_4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784309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3" name="Picture 3" descr="C:\Documents and Settings\Светлана\Рабочий стол\IMG_49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2636573" cy="19774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71600" y="2420888"/>
            <a:ext cx="26642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 Antiqua" pitchFamily="18" charset="0"/>
                <a:ea typeface="Times New Roman" pitchFamily="18" charset="0"/>
              </a:rPr>
              <a:t>Всеукраїнська мандрівна виставка «Кожен має право знати свої права» - проект Громадської організації "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 Antiqua" pitchFamily="18" charset="0"/>
                <a:ea typeface="Times New Roman" pitchFamily="18" charset="0"/>
              </a:rPr>
              <a:t>MART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ook Antiqua" pitchFamily="18" charset="0"/>
                <a:ea typeface="Times New Roman" pitchFamily="18" charset="0"/>
              </a:rPr>
              <a:t>", що була створена в рамках Всеукраїнської освітньої програми "Розуміємо права людини" за підтримки Міжнародного фонду "Відродження" та ПРООН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Book Antiqua" pitchFamily="18" charset="0"/>
            </a:endParaRPr>
          </a:p>
        </p:txBody>
      </p:sp>
      <p:pic>
        <p:nvPicPr>
          <p:cNvPr id="30725" name="Picture 5" descr="C:\Documents and Settings\Светлана\Рабочий стол\DSC_0218-1024x6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2420888"/>
            <a:ext cx="3200872" cy="21318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26" name="Picture 6" descr="C:\Documents and Settings\Светлана\Рабочий стол\DSC_0242-1024x65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3364632" cy="21521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888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СТАН ВИКЛАДАННЯ ТА ЯКІСТЬ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НАВЧАЛЬНИХ ДОСЯГНЕНЬ УЧНІВ ІЗ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836712"/>
            <a:ext cx="7920880" cy="123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Documents and Settings\Светлана\Рабочий стол\DSC_1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662003" cy="30769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УХВАЛИ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836712"/>
            <a:ext cx="7920880" cy="566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Підготувати конкурсну роботу на VІІ Міжнародну виставку “ Сучасні заклади освіти  -  2016 ” (до 12.02.16, Л.М.Павлюк). Визначити делегатів для участі у роботі виставки (до 11.03.16, голови п/к).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науково-практичний семінар: «Застосування методик педагогіки успіху у навчально-виховному процесі ліцею» (18.02.2016, Л.М.Павлюк, С.М.Сліпак, Т.М.Шевчук).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Узяти участь у: </a:t>
            </a:r>
          </a:p>
          <a:p>
            <a:pPr marL="342900" indent="-342900" algn="just">
              <a:lnSpc>
                <a:spcPct val="114000"/>
              </a:lnSpc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обласному конкурсі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веб-сайтів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навчального призначення, розроблених вчителями (заявка до 05 квітня 2016 року);</a:t>
            </a:r>
          </a:p>
          <a:p>
            <a:pPr marL="342900" indent="-342900" algn="just">
              <a:lnSpc>
                <a:spcPct val="114000"/>
              </a:lnSpc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ІV Всеукраїнському конкурсі на кращий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 освіти (до 15.02.2016, С.М.Сліпак).</a:t>
            </a:r>
          </a:p>
          <a:p>
            <a:pPr marL="342900" indent="-342900" algn="just">
              <a:lnSpc>
                <a:spcPct val="114000"/>
              </a:lnSpc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типу мотиву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схильних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пропусків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занять (до 01.03.2016, Ж.М.Шумейко)</a:t>
            </a: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УХВАЛИ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836712"/>
            <a:ext cx="7920880" cy="709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Визнати рівень викладання правознавства як задовільний.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Активізувати роботу вчителів по підготовці учнів до участі в обласній учнівській науково-практичній конференції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“Актуальні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проблеми становлення та розвитку держави і права в Україні ” (С.М.Сліпак).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Продовж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методичного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правознавства,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застосовуючи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відеоматеріали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структурувати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розширити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обдарованими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ліцеїстами, організувати роботу учнів щодо подання матеріалів на правову тематику до ліцейської газети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“Коридорами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ліцею”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(О.С.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Дудченко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80920" cy="936104"/>
          </a:xfrm>
        </p:spPr>
        <p:txBody>
          <a:bodyPr>
            <a:noAutofit/>
          </a:bodyPr>
          <a:lstStyle/>
          <a:p>
            <a:pPr marL="0" lvl="1"/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ЗАВДАННЯ  </a:t>
            </a:r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ПЕДАГОГІЧНОЇ  РАДИ: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1986153"/>
            <a:ext cx="6984776" cy="487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Здійснити самоаналіз освітньої діяльності за              І семестр 2015-2016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Сприяти формуванню колективного мислення у прийнятті управлінських рішень;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основні напрями роботи закладу на         ІІ семестр 2015-2016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Проаналізувати стан викладання та рівень навчальних досягнень учнів із правознавства;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рівень ефективності організації фізичного виховання в ліцеї.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776864" cy="115212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ПИТАННЯ ДЛЯ ОБГОВОРЕННЯ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marL="450850" indent="-363538" algn="just">
              <a:tabLst>
                <a:tab pos="450850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1.Про підсумки роботи ліцею за І семестр 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(Т.М.Шевчук, С.М.Сліпак)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23863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Про затвердження претендентів на нагородження Золотими та Срібними медалями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(Т.М.Шевчук)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0850" indent="-423863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Про стан викладання та вивчення рівня навчальних досягнень учнів із правознавства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(С.М.Сліпак)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23863" algn="just" defTabSz="450850">
              <a:tabLst>
                <a:tab pos="450850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 Про ефективність організації фізичного виховання в ліцеї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(Т.М.Котляр)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6615837" cy="474234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274320" algn="ctr">
              <a:buNone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70567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ВИКОРИСТАНІ ДЖЕРЕЛА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http://muzico.ru/music/%D0%BA%D0%BB%D0%B0%D1%81%D0%B8%D1%87%D0%BD%D0%B0+%D0%BC%D1%83%D0%B7%D0%B8%D0%BA%D0%B0/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http://publicdomainvectors.org/ru/%D0%B1%D0%B5%D1%81%D0%BF%D0%BB%D0%B0%D1%82%D0%BD%D1%8B%D0%B5-%D0%B2%D0%B5%D0%BA%D1%82%D0%BE%D1%80%D1%8B/%D0%91%D0%BB%D0%BE%D0%BA%D0%BD%D0%BE%D1%82-%D0%B8-%D1%80%D1%83%D1%87%D0%BA%D0%B0-%D0%B2%D0%B5%D0%BA%D1%82%D0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%BE%D1%80%D0%BD%D0%BE%D0%B5-%D0%B8%D0%B7%D0%BE%D0%B1%D1%80%D0%B0%D0%B6%D0%B5%D0%BD%D0%B8%D0%B5/7492.html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80920" cy="936104"/>
          </a:xfrm>
        </p:spPr>
        <p:txBody>
          <a:bodyPr>
            <a:noAutofit/>
          </a:bodyPr>
          <a:lstStyle/>
          <a:p>
            <a:pPr marL="0" lvl="1"/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ЗАВДАННЯ  </a:t>
            </a:r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ПЕДАГОГІЧНОЇ  РАДИ: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1986153"/>
            <a:ext cx="6984776" cy="487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Здійснити самоаналіз освітньої діяльності за              І семестр 2015-2016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Сприяти формуванню колективного мислення у прийнятті управлінських рішень;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основні напрями роботи закладу на         ІІ семестр 2015-2016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Проаналізувати стан викладання та рівень навчальних досягнень учнів із правознавства;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рівень ефективності організації фізичного виховання в ліцеї.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6064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Педагогічні читання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“Педагогічна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спадщина Софії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Русової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”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15719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Педагогічна рада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“Урахування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психологічних аспектів у процесі становлення успішної особистості ”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9697" name="Picture 1" descr="C:\Documents and Settings\Светлана\Рабочий стол\DSC_3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3663702" cy="24197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698" name="Picture 2" descr="C:\Documents and Settings\Светлана\Рабочий стол\SDC119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7554" y="188640"/>
            <a:ext cx="3546894" cy="26642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3" name="Picture 1" descr="F:\Фото тренінг\DSC_40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3949169" cy="26156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436096" y="299695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Психолого-педагогічний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тренінг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подолання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уникнення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конфліктів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 </a:t>
            </a:r>
            <a:endParaRPr lang="uk-UA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6064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Предметні тижні</a:t>
            </a:r>
            <a:endParaRPr lang="uk-UA" sz="3200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Documents and Settings\Светлана\Рабочий стол\DSC_10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2837513" cy="18722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331640" y="292494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Тиждень правознавства</a:t>
            </a:r>
            <a:endParaRPr lang="uk-UA" sz="2000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1747" name="Picture 3" descr="C:\Documents and Settings\Светлана\Рабочий стол\20151125_091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836712"/>
            <a:ext cx="4095750" cy="2886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748" name="Picture 4" descr="C:\Documents and Settings\Светлана\Рабочий стол\20151125_0916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2713755" cy="29346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7164288" y="4365104"/>
            <a:ext cx="18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Тиждень української мови</a:t>
            </a:r>
            <a:endParaRPr lang="uk-UA" sz="2000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1749" name="Picture 5" descr="C:\Documents and Settings\Светлана\Рабочий стол\DSC_0225-1024x71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3080900" cy="21602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26064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Виховна робота в закладі</a:t>
            </a:r>
            <a:endParaRPr lang="uk-UA" sz="2800" b="1" dirty="0">
              <a:solidFill>
                <a:schemeClr val="accent3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32771" name="Picture 3" descr="F:\Зорепад 2015\DSC0859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4261149" cy="23321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770" name="Picture 2" descr="F:\Зорепад 2015\DSC086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4660411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Documents and Settings\User\Рабочий стол\1ZC89hHMNC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3816424" cy="23233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 descr="C:\Documents and Settings\User\Рабочий стол\LawCgcg_B5U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052736"/>
            <a:ext cx="4283968" cy="22430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32656"/>
            <a:ext cx="7056784" cy="1224136"/>
          </a:xfrm>
        </p:spPr>
        <p:txBody>
          <a:bodyPr>
            <a:normAutofit fontScale="92500"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n"/>
                <a:ea typeface="+mj-ea"/>
                <a:cs typeface="Times New Roman" pitchFamily="18" charset="0"/>
              </a:rPr>
              <a:t>МІЖНАРОДНИЙ ФОРУМ “ІННОВАТИКА В СУЧАСНІЙ ОСВІТІ”</a:t>
            </a:r>
            <a:endParaRPr lang="uk-UA" sz="3200" dirty="0">
              <a:latin typeface="Book Antiquan"/>
              <a:cs typeface="Times New Roman" pitchFamily="18" charset="0"/>
            </a:endParaRP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5148064" y="1484784"/>
            <a:ext cx="3816424" cy="252028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uk-UA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n"/>
                <a:ea typeface="+mj-ea"/>
                <a:cs typeface="Times New Roman" pitchFamily="18" charset="0"/>
              </a:rPr>
              <a:t>конкурсна робота “ Інновації у підвищенні професійної компетентності педагога ліцею ” – Золота медаль (творча група учителів Т.І. </a:t>
            </a:r>
            <a:r>
              <a:rPr lang="uk-UA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n"/>
                <a:ea typeface="+mj-ea"/>
                <a:cs typeface="Times New Roman" pitchFamily="18" charset="0"/>
              </a:rPr>
              <a:t>Бутурлим</a:t>
            </a:r>
            <a:r>
              <a:rPr lang="uk-UA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n"/>
                <a:ea typeface="+mj-ea"/>
                <a:cs typeface="Times New Roman" pitchFamily="18" charset="0"/>
              </a:rPr>
              <a:t>, Т.М.Котляр, С.М.Сліпак, Л.М.Павлюк, Л.І.Петренко, С.О.Потебня,  Т.М.Шевчук)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ru-RU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n"/>
              <a:ea typeface="+mj-ea"/>
              <a:cs typeface="Times New Roman" pitchFamily="18" charset="0"/>
            </a:endParaRP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endParaRPr lang="uk-UA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n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F:\виставка 16\20.10.2015\SDC112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3816424" cy="2592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F:\виставка 16\20.10.2015\SDC112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3624402" cy="2304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 descr="F:\виставка 16\20.10.2015\SDC1122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508519" cy="24928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43608" y="5162128"/>
            <a:ext cx="30963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Учасник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міського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етапу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Всеукраїнського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конкурсу «Учитель року - 2016»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(Л.М.Павлюк, грудень, 2015).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404664"/>
            <a:ext cx="3707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Лауреат обласного туру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Всеукраїнського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 конкурсу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Класний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керівник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 року - 2015».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cs typeface="Times New Roman" pitchFamily="18" charset="0"/>
              </a:rPr>
              <a:t>(І.М.Терещенко, грудень, 2015);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Book Antiquan"/>
              <a:cs typeface="Times New Roman" pitchFamily="18" charset="0"/>
            </a:endParaRPr>
          </a:p>
        </p:txBody>
      </p:sp>
      <p:pic>
        <p:nvPicPr>
          <p:cNvPr id="26625" name="Picture 1" descr="C:\Documents and Settings\Светлана\Рабочий стол\tereshch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1592560" cy="23722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23928" y="2137792"/>
            <a:ext cx="30963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Учасник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міського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етапу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Всеукраїнського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конкурсу «Учитель року - 2016»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(О.М.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Рябцева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, грудень, 2015).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227168" y="4379912"/>
            <a:ext cx="29168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Учасник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міського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етапу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Всеукраїнського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 Antiquan"/>
                <a:ea typeface="Calibri" pitchFamily="34" charset="0"/>
                <a:cs typeface="Times New Roman" pitchFamily="18" charset="0"/>
              </a:rPr>
              <a:t> конкурсу «Учитель року - 2016»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(Т.М.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Шмаглій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 Antiquan"/>
                <a:ea typeface="Calibri" pitchFamily="34" charset="0"/>
                <a:cs typeface="Times New Roman" pitchFamily="18" charset="0"/>
              </a:rPr>
              <a:t>, грудень, 2015).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 Antiquan"/>
            </a:endParaRPr>
          </a:p>
        </p:txBody>
      </p:sp>
      <p:pic>
        <p:nvPicPr>
          <p:cNvPr id="26626" name="Picture 2" descr="C:\Documents and Settings\Светлана\Рабочий стол\pavly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24944"/>
            <a:ext cx="1440160" cy="2145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7" name="Picture 3" descr="C:\Documents and Settings\Светлана\Рабочий стол\ryabtse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124744"/>
            <a:ext cx="1690471" cy="24476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8" name="Picture 4" descr="C:\Documents and Settings\Светлана\Рабочий стол\Шмаглі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005064"/>
            <a:ext cx="1840806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043608" y="211117"/>
            <a:ext cx="7884368" cy="885692"/>
          </a:xfrm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400" b="1" dirty="0" smtClean="0">
                <a:solidFill>
                  <a:srgbClr val="B4936D">
                    <a:lumMod val="50000"/>
                  </a:srgbClr>
                </a:solidFill>
                <a:latin typeface="Book Antiqua" pitchFamily="18" charset="0"/>
                <a:cs typeface="Times New Roman" pitchFamily="18" charset="0"/>
              </a:rPr>
              <a:t>НАУКОВО-МЕТОДИЧНА ДІЯЛЬНІСТЬ ПЕДАГОГІВ</a:t>
            </a:r>
            <a:endParaRPr lang="uk-UA" sz="2400" b="1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980728"/>
          <a:ext cx="7556550" cy="5649414"/>
        </p:xfrm>
        <a:graphic>
          <a:graphicData uri="http://schemas.openxmlformats.org/drawingml/2006/table">
            <a:tbl>
              <a:tblPr/>
              <a:tblGrid>
                <a:gridCol w="2520279"/>
                <a:gridCol w="1440160"/>
                <a:gridCol w="1469480"/>
                <a:gridCol w="1058551"/>
                <a:gridCol w="1068080"/>
              </a:tblGrid>
              <a:tr h="668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Міжнародний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Всеукраїнський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Обласний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Міський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 практичні конференції, семінари  (учителі)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Публікації учителів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Науково-практичні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коференції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(учні)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Публікації учнів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Конкурси, творчі проекти, фестивалі (учителі)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8050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Конкурси, творчі проекти, фестивалі (учні)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 gridSpan="5"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посібників та 3 навчальні програми</a:t>
                      </a:r>
                      <a:endParaRPr kumimoji="0" lang="ru-RU" sz="1800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Видрукувано Науково-методичний вісник ліцею№2(8)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1487</TotalTime>
  <Words>911</Words>
  <Application>Microsoft Office PowerPoint</Application>
  <PresentationFormat>Екран (4:3)</PresentationFormat>
  <Paragraphs>218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Солнцестояние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НАУКОВО-МЕТОДИЧНА ДІЯЛЬНІСТЬ ПЕДАГОГІВ</vt:lpstr>
      <vt:lpstr>Презентація PowerPoint</vt:lpstr>
      <vt:lpstr>Презентація PowerPoint</vt:lpstr>
      <vt:lpstr>Зведений облік пропусків занять  за І семестр 2015-2016 н.р.</vt:lpstr>
      <vt:lpstr>Презентація PowerPoint</vt:lpstr>
      <vt:lpstr>Презентація PowerPoint</vt:lpstr>
      <vt:lpstr>Презентація PowerPoint</vt:lpstr>
      <vt:lpstr>ПРО СТАН ВИКЛАДАННЯ ТА ЯКІСТЬ НАВЧАЛЬНИХ ДОСЯГНЕНЬ УЧНІВ ІЗ ПРАВОЗНАВСТВА</vt:lpstr>
      <vt:lpstr>ПРОЕКТ УХВАЛИ: </vt:lpstr>
      <vt:lpstr>ПРОЕКТ УХВАЛИ: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</dc:creator>
  <cp:lastModifiedBy>Мария</cp:lastModifiedBy>
  <cp:revision>146</cp:revision>
  <dcterms:created xsi:type="dcterms:W3CDTF">2015-01-06T07:03:33Z</dcterms:created>
  <dcterms:modified xsi:type="dcterms:W3CDTF">2023-01-02T10:50:15Z</dcterms:modified>
</cp:coreProperties>
</file>