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07" r:id="rId3"/>
    <p:sldMasterId id="2147483719" r:id="rId4"/>
  </p:sldMasterIdLst>
  <p:notesMasterIdLst>
    <p:notesMasterId r:id="rId52"/>
  </p:notesMasterIdLst>
  <p:sldIdLst>
    <p:sldId id="350" r:id="rId5"/>
    <p:sldId id="365" r:id="rId6"/>
    <p:sldId id="367" r:id="rId7"/>
    <p:sldId id="356" r:id="rId8"/>
    <p:sldId id="394" r:id="rId9"/>
    <p:sldId id="392" r:id="rId10"/>
    <p:sldId id="372" r:id="rId11"/>
    <p:sldId id="364" r:id="rId12"/>
    <p:sldId id="363" r:id="rId13"/>
    <p:sldId id="380" r:id="rId14"/>
    <p:sldId id="301" r:id="rId15"/>
    <p:sldId id="368" r:id="rId16"/>
    <p:sldId id="361" r:id="rId17"/>
    <p:sldId id="306" r:id="rId18"/>
    <p:sldId id="381" r:id="rId19"/>
    <p:sldId id="370" r:id="rId20"/>
    <p:sldId id="362" r:id="rId21"/>
    <p:sldId id="397" r:id="rId22"/>
    <p:sldId id="298" r:id="rId23"/>
    <p:sldId id="359" r:id="rId24"/>
    <p:sldId id="369" r:id="rId25"/>
    <p:sldId id="391" r:id="rId26"/>
    <p:sldId id="360" r:id="rId27"/>
    <p:sldId id="393" r:id="rId28"/>
    <p:sldId id="385" r:id="rId29"/>
    <p:sldId id="384" r:id="rId30"/>
    <p:sldId id="333" r:id="rId31"/>
    <p:sldId id="386" r:id="rId32"/>
    <p:sldId id="366" r:id="rId33"/>
    <p:sldId id="373" r:id="rId34"/>
    <p:sldId id="374" r:id="rId35"/>
    <p:sldId id="398" r:id="rId36"/>
    <p:sldId id="405" r:id="rId37"/>
    <p:sldId id="399" r:id="rId38"/>
    <p:sldId id="376" r:id="rId39"/>
    <p:sldId id="390" r:id="rId40"/>
    <p:sldId id="388" r:id="rId41"/>
    <p:sldId id="389" r:id="rId42"/>
    <p:sldId id="404" r:id="rId43"/>
    <p:sldId id="403" r:id="rId44"/>
    <p:sldId id="400" r:id="rId45"/>
    <p:sldId id="401" r:id="rId46"/>
    <p:sldId id="402" r:id="rId47"/>
    <p:sldId id="379" r:id="rId48"/>
    <p:sldId id="327" r:id="rId49"/>
    <p:sldId id="396" r:id="rId50"/>
    <p:sldId id="387" r:id="rId51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11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90" d="100"/>
          <a:sy n="90" d="100"/>
        </p:scale>
        <p:origin x="-8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C6F7D5E-56BC-4A90-80DE-0725CF309A05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608" tIns="45304" rIns="90608" bIns="4530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7825" cy="4937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350" y="9374188"/>
            <a:ext cx="2917825" cy="4937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DACE5E6-F32B-474B-9DC9-87126BD91C9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05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3CAA-85BB-4BB9-90C6-AE746FB1A921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ABF07-36B4-489C-A7E0-243D8C6A93C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85927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0B01-FFA3-4AD2-B950-AFE30DDCA02D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97C9-3149-4F71-9317-04CABB1170F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77693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1A0C-E46A-4833-A7AC-4EED4326D765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F612-930D-41DC-9598-2DDE29CC1DF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08011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EC9C-E258-49F6-BB83-6436E6E454E9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CABE-7326-4927-9B2C-1673D637AD98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5612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2A9E-7C73-47F7-9B45-B7DC49932F78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51CD-52EF-47C5-BE02-48E5CE78527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1008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4FA1-2C61-4DDE-B347-36E1D072430C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BA32-70EB-4C84-8C47-C6615220F09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38767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50F5-81D2-4775-9470-6AC4E0D92DD9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52BA-503B-433D-86EB-5736C5A7E03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9133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9CE5-BCDB-4826-8423-908446B3CF4E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B7AF-4AB3-4776-AE32-BBE00BC9528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2015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F9CC-4385-4B33-ABD9-3EA5E836C4B1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828B-A74F-4327-9748-9334EBBC224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23642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D507-A519-458E-889E-813275B69472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5231-352A-46C3-AFAB-0AEFAC395D2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270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3CFA0-D646-416F-AB36-5C05107B4695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47CD-EE18-4075-9227-FBB994EBEF3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1766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9B8E-1078-4399-9E8E-1A4DEAB9CEF6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0595-1B14-4571-8ACD-D6EDEBC022B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03523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F18D-E097-4AEB-B3ED-81F8CE897C6F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C960-04E6-45FF-AAEA-CBAC9FC613A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82156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804E-9689-4F1F-B18C-D58493248594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7961-1CB6-48F4-B20C-32689859A9A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88151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D24E-F263-4AE7-B6E5-FDD1689B9059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79F9-3BCA-4A4F-8A80-43DD7B803AD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4680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8021-739F-46FB-BA22-94C3B07A5EFA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34D7-A32D-4DD3-908D-F0CAC5EF8D8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6770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E392-CFFF-4875-9CE9-8A2868981406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E6CA-00CD-4098-B7AA-260BD575E4A8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4247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D973-62B2-461D-B7D5-802AD1D82FF4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6D8-39D4-46FC-B752-3C812F7501F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36812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2637-68DD-444E-9E62-F5E4F8F3EFE5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E12F-BD25-4D3D-A34C-7714A6E68E3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7259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43E5-925D-4035-AC89-515830A5BAC9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0DD4-C660-484D-9166-D701672357C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27223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6F3F-F19C-44A6-929F-6FBFAE83DBC4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D52B-241A-4E82-A446-C7842CFFF6C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11731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1DB2-EEF3-4B09-8EFA-86E1A84C8152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6735-C57F-4C16-9CCA-999212587B8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5955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9F02-3165-4211-AF12-B5CF973F253B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C8B2-B8BE-4986-96C3-7D03286D612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23633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6AC2-8B34-4604-B89D-7BE65D0EEF93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1FF2-5107-4079-AA1C-E865BCF9699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0169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2EF8F-E927-46C2-877D-70B7AD3B35D5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8EF9-0284-44D3-BAC4-55B6E5CBFD1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4674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AB96-B556-4C0A-9D62-88EE170648DF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7A9B-4F1D-4468-AF12-5871710B22F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64484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F8B7-C60D-4EBC-B6A9-B5DBD7155A69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BC76-DE54-47AF-BD42-3F5B2047E4D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27010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21DE-5774-46B3-AA99-05598848B69B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FE4F-47C2-492B-8E8F-B2F72F23F1A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061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5799-864C-4907-AAA7-E05BA2D6064B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8E04-E325-4887-9667-F2C63143897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38053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ABA7-56DB-455F-BE40-4FF3368C2E21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2C8A0-C3D1-4920-8D2F-698AD63E694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19580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7393-6A00-42FF-821F-723C67E72258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32AA-5E37-41F3-BAB8-BA57009B269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68684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48CE-AC1B-4F5D-B69B-1CF7D55FE135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CB6E-7B21-4C59-B58A-4F73C12E6E5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50631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E497-5B69-49F6-A022-5D41579BD80A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3FCB-BCFD-400C-B53A-F4615242F62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0478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4DAFD-3DA5-4230-9C5D-5695D8C21C22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A5C1-ABEB-4EEC-AEA1-4BB716DEF4B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29573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87C7-08ED-469E-9EB7-2CFCB093D9F9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12B6-4FFF-426F-A52B-9E12438D6A1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00753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073B-2DE4-40F0-B782-BF1527BDE146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F96A-2EFB-4882-B17F-ADE613F83E4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26456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03F1-A1BE-45F6-A3F6-61DEDC39003D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12DB-FE0E-411D-85BC-500194A688B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70250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A5EC-5E2D-4DE9-8352-A9735D5F512F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E413-1B05-43F8-AE40-F95F3A17858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50494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DEB8-3E31-424E-8410-7457470DFE23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5517-D0CF-461E-87D7-65DF3BE06BD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984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8DAFD-6745-4343-BFD3-6202076BF56F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DC67-6F38-4031-9BA1-3B544513A33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6820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C2C8-82EE-4AA6-9E2F-FF105F8E3937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AACD-31DB-4019-AB48-29CD4440913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8640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52DF-41AC-4BBB-AFF7-38777B12AB97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9008-6FD0-4ABE-9901-1754AFA4CAD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2444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8C65-C125-43A0-94B5-68E1ADF3293D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75E7-04C7-483E-ACEF-FC7412DD1E3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73052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35E5-815E-4EED-A117-F10B22305452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143CA-A8F0-490A-B78B-09CAACCCD27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39311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3B87B0-8904-4FB1-987B-9B3100024B62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2FC5C-B2D4-49BC-B93E-CF7106913B1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80DCD2-85F0-4E51-9AFC-D4C315D4AC0F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3316B-091B-4B36-B45A-DBD94EA5CF7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380734-014E-4C4A-8C3A-E734525A5492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FFDBB-0A06-4D6A-A71D-6C0D4EE074A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D7029-FFF9-4EB2-8D6C-37EE2A3EDF37}" type="datetimeFigureOut">
              <a:rPr lang="ru-RU"/>
              <a:pPr>
                <a:defRPr/>
              </a:pPr>
              <a:t>02.01.2023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13989-AAC6-4D48-AF07-9018DF9BD66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roject%202.av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pedrada\13.11.2015%20(1)\08-the_rise_and_fall_of_loving_you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3;&#1077;&#1082;&#1089;&#1072;&#1085;&#1076;&#1088;%20&#1055;&#1086;&#1088;&#1103;&#1076;&#1080;&#1085;&#1089;&#1082;&#1080;&#1081;%20&#1475;%20&#1042;&#1095;&#1080;&#1090;&#1077;&#1083;&#1100;&#1082;&#1072;%20.%20&#1061;-&#1092;&#1072;&#1082;&#1090;&#1086;&#1088;%204%20(30.11.2013)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36.png"/><Relationship Id="rId4" Type="http://schemas.openxmlformats.org/officeDocument/2006/relationships/image" Target="../media/image42.jpe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738" y="1052513"/>
            <a:ext cx="4824412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ПЕДАГОГІЧНОЇ РАДИ №8</a:t>
            </a:r>
          </a:p>
          <a:p>
            <a:pPr algn="ctr">
              <a:defRPr/>
            </a:pPr>
            <a:endParaRPr lang="uk-UA" altLang="uk-UA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514350" indent="-514350" algn="just">
              <a:buFontTx/>
              <a:buAutoNum type="arabicPeriod"/>
              <a:defRPr/>
            </a:pPr>
            <a:r>
              <a:rPr lang="ru-RU" alt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 роботу </a:t>
            </a:r>
            <a:r>
              <a:rPr lang="ru-RU" altLang="uk-UA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</a:t>
            </a:r>
            <a:r>
              <a:rPr lang="ru-RU" alt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кадрами в 2014-2015 н.р. 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uk-UA" alt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Урахування психолого-педагогічних   аспектів у процесі становлення успішної  особистості</a:t>
            </a:r>
            <a:endParaRPr lang="ru-RU" altLang="uk-UA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defRPr/>
            </a:pPr>
            <a:endParaRPr lang="uk-UA" altLang="uk-UA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defRPr/>
            </a:pPr>
            <a:endParaRPr lang="ru-RU" altLang="uk-UA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defRPr/>
            </a:pPr>
            <a:endParaRPr lang="ru-RU" sz="4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ICE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3131840" cy="539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2" descr="E:\Герб Ліцею РГБ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429250"/>
            <a:ext cx="11160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4524375"/>
          </a:xfrm>
        </p:spPr>
        <p:txBody>
          <a:bodyPr/>
          <a:lstStyle/>
          <a:p>
            <a:pPr indent="-77788" algn="just">
              <a:buFont typeface="Arial" pitchFamily="34" charset="0"/>
              <a:buNone/>
              <a:defRPr/>
            </a:pPr>
            <a:r>
              <a:rPr lang="uk-UA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Тренувальне заняття на тему: </a:t>
            </a:r>
            <a:r>
              <a:rPr lang="uk-UA" alt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“Алгоритм</a:t>
            </a:r>
            <a:r>
              <a:rPr lang="uk-UA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дії при отриманні повідомлення про надзвичайні </a:t>
            </a:r>
            <a:r>
              <a:rPr lang="uk-UA" alt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ситуації”</a:t>
            </a:r>
            <a:r>
              <a:rPr lang="en-US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Чернишов</a:t>
            </a:r>
            <a:r>
              <a:rPr lang="ru-RU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Г.Г., начальник </a:t>
            </a:r>
            <a:r>
              <a:rPr lang="ru-RU" alt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НС та ЦЗ)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575" y="333375"/>
            <a:ext cx="835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uk-UA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ПО ОХОРОНІ  ПРАЦІ</a:t>
            </a:r>
            <a:endParaRPr lang="ru-RU" altLang="uk-UA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H:\19-02-2015_NS_Video.avi_snapshot_00.14_[2015.11.09_16.13.03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4149080" cy="295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:\19-02-2015_NS_Video.avi_snapshot_00.05_[2015.11.09_16.14.0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969060" cy="25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591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5521325"/>
            <a:ext cx="10429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322263" y="269875"/>
            <a:ext cx="79295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 РАДИ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50" y="981075"/>
            <a:ext cx="79930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науково-методичної роботи ліцею на період 2014 – 2019 рр. (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листопад, 2014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image-742c002064969f0871ca09336766a520061689d010382d8465e770178a792a5d-V_resiz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2060848"/>
            <a:ext cx="5328592" cy="433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304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516563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322263" y="269875"/>
            <a:ext cx="79295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 РАДИ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2988" y="981075"/>
            <a:ext cx="79216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Педагогіка успіху як взаємодія вчителя і учня в навчально-виховному процесі ліцею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(березень, 2015) </a:t>
            </a:r>
          </a:p>
          <a:p>
            <a:pPr algn="ctr">
              <a:buFontTx/>
              <a:buChar char="-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5" name="Picture 9" descr="C:\Documents and Settings\Светлана\Рабочий стол\DSC09472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096344" cy="321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DSC094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420888"/>
            <a:ext cx="409575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322263" y="269875"/>
            <a:ext cx="7929562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ПСИХОЛОГО-ПЕДАГОГІЧНІ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ТРЕНІНГИ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F:\Шумейко_Ж._М._(психолог)\Фото по тренінгу для педагогів\20141127_1350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3203848" cy="26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F:\Шумейко_Ж._М._(психолог)\Фото по тренінгу для педагогів\20141127_1339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508816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F:\Шумейко_Ж._М._(психолог)\Фото по тренінгу для педагогів\20141120_1335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52565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08-the_rise_and_fall_of_loving_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068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5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250825" y="260350"/>
            <a:ext cx="8642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 ЧИТАННЯ</a:t>
            </a:r>
            <a:endParaRPr lang="ru-RU" altLang="uk-UA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4284663" y="476250"/>
            <a:ext cx="40322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Tx/>
              <a:buChar char="-"/>
            </a:pPr>
            <a:endParaRPr lang="uk-UA" altLang="uk-UA" b="1" i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Дев’яті Всеукраїнські Читання із гуманної педагогіки  “ </a:t>
            </a:r>
            <a:r>
              <a:rPr lang="uk-UA" altLang="uk-UA" sz="2400" b="1" i="1">
                <a:latin typeface="Times New Roman" pitchFamily="18" charset="0"/>
                <a:cs typeface="Times New Roman" pitchFamily="18" charset="0"/>
              </a:rPr>
              <a:t>Учителю, вкажи шлях краси духу ”</a:t>
            </a:r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/>
            <a:r>
              <a:rPr lang="uk-UA" altLang="uk-UA">
                <a:latin typeface="Times New Roman" pitchFamily="18" charset="0"/>
                <a:cs typeface="Times New Roman" pitchFamily="18" charset="0"/>
              </a:rPr>
              <a:t>(листопад, 2014 р.)</a:t>
            </a:r>
            <a:endParaRPr lang="uk-UA" altLang="uk-UA" b="1" i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endParaRPr lang="uk-UA" altLang="uk-UA" b="1" i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uk-UA"/>
          </a:p>
        </p:txBody>
      </p:sp>
      <p:pic>
        <p:nvPicPr>
          <p:cNvPr id="40968" name="Picture 8" descr="C:\Documents and Settings\Светлана\Рабочий стол\image-c745a606c207b83eeedf9eaf297c78d1956cb5adaf62f942a8922b40d4190700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528392" cy="294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611188" y="3789363"/>
            <a:ext cx="345598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uk-UA" sz="2400" b="1" i="1">
                <a:latin typeface="Times New Roman" pitchFamily="18" charset="0"/>
                <a:cs typeface="Times New Roman" pitchFamily="18" charset="0"/>
              </a:rPr>
              <a:t>“ Успіх як життєвий пріоритет  особистості ”</a:t>
            </a:r>
            <a:r>
              <a:rPr lang="uk-UA" altLang="uk-UA" b="1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uk-UA" altLang="uk-UA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>
                <a:latin typeface="Times New Roman" pitchFamily="18" charset="0"/>
                <a:cs typeface="Times New Roman" pitchFamily="18" charset="0"/>
              </a:rPr>
              <a:t>листопад, 2014 р.) </a:t>
            </a:r>
          </a:p>
          <a:p>
            <a:pPr algn="ctr" eaLnBrk="1" hangingPunct="1"/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“Інновації у сучасній освіті”</a:t>
            </a:r>
          </a:p>
          <a:p>
            <a:pPr algn="ctr"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(березень, 2015)</a:t>
            </a:r>
            <a:endParaRPr lang="uk-UA" altLang="uk-UA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/>
          </a:p>
        </p:txBody>
      </p:sp>
      <p:pic>
        <p:nvPicPr>
          <p:cNvPr id="12" name="Рисунок 11" descr="20141106_135243_resiz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924944"/>
            <a:ext cx="4440493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E:\Герб Ліцею РГБ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175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501650" y="260350"/>
            <a:ext cx="8642350" cy="1262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ПЕДАГОГІЧНА МАЙСТЕРНІСТЬ – ПОХІДНА ПРОФЕСІОНАЛІЗМУ ВЧИТЕЛЯ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(калейдоскоп відкритих уроків)</a:t>
            </a:r>
            <a:endParaRPr lang="ru-RU" alt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650" y="5373688"/>
            <a:ext cx="7704138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проведено 26 відкритих уроків (І.М.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Гах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Л.М.Бойко, В.В.Боровик, Т.І.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Бутурлим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Т.Г.Ігнатенко, Н.В.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Карабуля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С.І.Карпенко, Н.П.Мазур, Т.М.Сидоренко, С.М.Сліпак, Л.М.Павлюк, Т.М.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Шмаглій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Т.М.Шевчук)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D:\Cліпак\фінансова грамотність\IMG_15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041915" cy="22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850" y="1484784"/>
            <a:ext cx="3613150" cy="21256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42" name="Picture 10" descr="D:\Cліпак\Downloads\P10604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637" y="3068960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Cліпак\Downloads\IMG_146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3456384" cy="248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798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250825" y="260350"/>
            <a:ext cx="8642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У СКЛАДІ ЖУРІ</a:t>
            </a:r>
            <a:endParaRPr lang="ru-RU" altLang="uk-UA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4284663" y="620713"/>
            <a:ext cx="4032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Tx/>
              <a:buChar char="-"/>
            </a:pPr>
            <a:endParaRPr lang="uk-UA" altLang="uk-UA" b="1" i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uk-UA"/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1042988" y="836613"/>
            <a:ext cx="759618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В.М.Харченко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Всеукраїнська учнівська олімпіада з інформатики, ІІ етап; </a:t>
            </a:r>
          </a:p>
          <a:p>
            <a:pPr algn="just"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Н.М.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Фесенко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Всеукраїнська учнівська олімпіада з німецької мови, ІІ етап; </a:t>
            </a:r>
          </a:p>
          <a:p>
            <a:pPr algn="just"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Т.І.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Бутурлим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конкурсу з української мови імені Петра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І етап; </a:t>
            </a:r>
          </a:p>
          <a:p>
            <a:pPr algn="just"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Т.М.Сидоренко,  К.А.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Готенко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мовно-літературного конкурсу учнівської та студентської молоді імені Тараса Шевченка, І етап;</a:t>
            </a:r>
          </a:p>
          <a:p>
            <a:pPr algn="just"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Н.М.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Фесенко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Л.М.Павлюк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Всеукраїнська учнівська олімпіада з іноземних мов, ІІІ етап;</a:t>
            </a:r>
          </a:p>
          <a:p>
            <a:pPr algn="just"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Л.М.Павлюк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член експертної групи з встановлення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порогового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балу «склав/не склав» ЗНО з англійської мови  Регіонального центру оцінювання якості освіти.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cs typeface="Arial" pitchFamily="34" charset="0"/>
            </a:endParaRPr>
          </a:p>
        </p:txBody>
      </p:sp>
      <p:pic>
        <p:nvPicPr>
          <p:cNvPr id="20486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328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250825" y="260350"/>
            <a:ext cx="8642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ТЕОРЕТИЧНИЙ  СЕМІНАР </a:t>
            </a:r>
            <a:endParaRPr lang="ru-RU" altLang="uk-UA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323850" y="3644900"/>
            <a:ext cx="813593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Tx/>
              <a:buChar char="-"/>
            </a:pPr>
            <a:endParaRPr lang="uk-UA" altLang="uk-UA" b="1" i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endParaRPr lang="uk-UA" altLang="uk-UA" b="1" i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uk-UA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“Педагогіка успіху та образ сучасного випускника”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uk-UA" sz="2400">
                <a:latin typeface="Times New Roman" pitchFamily="18" charset="0"/>
                <a:cs typeface="Times New Roman" pitchFamily="18" charset="0"/>
              </a:rPr>
              <a:t>(лютий, 2015 р.) </a:t>
            </a:r>
          </a:p>
        </p:txBody>
      </p:sp>
      <p:pic>
        <p:nvPicPr>
          <p:cNvPr id="8" name="Picture 5" descr="D:\педпгогічні читання\SDC1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1196752"/>
            <a:ext cx="3096344" cy="394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D:\педпгогічні читання\SDC11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77331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557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501650" y="260350"/>
            <a:ext cx="8642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НАУКОВО-МЕТОДИЧНА РАДА</a:t>
            </a:r>
            <a:endParaRPr lang="ru-RU" altLang="uk-UA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1008063" y="765175"/>
            <a:ext cx="7812087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 ДІЯЛЬНОСТІ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uk-UA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Забезпечити: 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гнучкість і оперативність науково-методичної роботи освітнього закладу,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удосконалення навчально-виховного процесу,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 педагогічних працівників, росту їх професійної майстерності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108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Cліпак\фото\FOTO\11.11.2011\SDC13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17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3" name="TextBox 16"/>
          <p:cNvSpPr txBox="1">
            <a:spLocks noChangeArrowheads="1"/>
          </p:cNvSpPr>
          <p:nvPr/>
        </p:nvSpPr>
        <p:spPr bwMode="auto">
          <a:xfrm>
            <a:off x="250825" y="620713"/>
            <a:ext cx="3492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uk-UA" sz="2000" dirty="0">
                <a:solidFill>
                  <a:srgbClr val="1A110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uk-UA" altLang="uk-UA" sz="2000" dirty="0">
                <a:solidFill>
                  <a:srgbClr val="1A1100"/>
                </a:solidFill>
                <a:latin typeface="Georgia" pitchFamily="18" charset="0"/>
              </a:rPr>
              <a:t>  </a:t>
            </a:r>
          </a:p>
          <a:p>
            <a:pPr algn="ctr"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«Українська та</a:t>
            </a:r>
          </a:p>
          <a:p>
            <a:pPr algn="ctr"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світова </a:t>
            </a:r>
          </a:p>
          <a:p>
            <a:pPr algn="ctr"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література </a:t>
            </a:r>
          </a:p>
          <a:p>
            <a:pPr algn="ctr"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сучасному </a:t>
            </a:r>
          </a:p>
          <a:p>
            <a:pPr algn="ctr"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контексті» </a:t>
            </a:r>
          </a:p>
          <a:p>
            <a:pPr algn="ctr"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(квітень, 2015 р.)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TextBox 17"/>
          <p:cNvSpPr txBox="1">
            <a:spLocks noChangeArrowheads="1"/>
          </p:cNvSpPr>
          <p:nvPr/>
        </p:nvSpPr>
        <p:spPr bwMode="auto">
          <a:xfrm>
            <a:off x="4643438" y="4508500"/>
            <a:ext cx="42497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uk-UA" altLang="uk-UA" dirty="0">
              <a:solidFill>
                <a:srgbClr val="1A11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«Права та обов'язки людини і </a:t>
            </a:r>
          </a:p>
          <a:p>
            <a:pPr algn="ctr"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громадянина в Україні»</a:t>
            </a:r>
          </a:p>
          <a:p>
            <a:pPr algn="ctr"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(листопад, 2014 р.)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Прямокутник 1"/>
          <p:cNvSpPr>
            <a:spLocks noChangeArrowheads="1"/>
          </p:cNvSpPr>
          <p:nvPr/>
        </p:nvSpPr>
        <p:spPr bwMode="auto">
          <a:xfrm>
            <a:off x="0" y="476250"/>
            <a:ext cx="9144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НАУКОВО-ПРАКТИЧНІ КОНФЕРЕНЦІЇ </a:t>
            </a:r>
            <a:endParaRPr lang="uk-UA" altLang="uk-UA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C:\Documents and Settings\Светлана\Рабочий стол\DSC094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222" y="1268760"/>
            <a:ext cx="606777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719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650" y="188913"/>
            <a:ext cx="8066088" cy="6246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 ПЕДАГОГІЧНОЇ  РАДИ:</a:t>
            </a:r>
          </a:p>
          <a:p>
            <a:pPr algn="ctr">
              <a:defRPr/>
            </a:pPr>
            <a:endParaRPr lang="uk-UA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Проаналізувати стан роботи з кадрами за 2014-2015 </a:t>
            </a:r>
            <a:r>
              <a:rPr lang="uk-UA" altLang="uk-UA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н.р</a:t>
            </a: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та визначити основні напрями роботи на 2015-2016 </a:t>
            </a:r>
            <a:r>
              <a:rPr lang="uk-UA" altLang="uk-UA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н.р</a:t>
            </a: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Продовжити ознайомлення з техніками педагогіки успіху.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Формувати навички з використання педагогіки успіху у практичній діяльності.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Сприяти формуванню:</a:t>
            </a:r>
          </a:p>
          <a:p>
            <a:pPr marL="514350" indent="-514350" algn="just">
              <a:defRPr/>
            </a:pP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Symbol"/>
              </a:rPr>
              <a:t> </a:t>
            </a: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позитивних орієнтирів в особистісному та професійному житті педагогів;</a:t>
            </a:r>
          </a:p>
          <a:p>
            <a:pPr marL="514350" indent="-514350" algn="just">
              <a:tabLst>
                <a:tab pos="530225" algn="l"/>
              </a:tabLst>
              <a:defRPr/>
            </a:pP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Symbol"/>
              </a:rPr>
              <a:t>  </a:t>
            </a:r>
            <a:r>
              <a:rPr lang="uk-UA" alt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колективного мислення у прийнятті управлінських рішень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E:\Герб Ліцею РГБ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705475"/>
            <a:ext cx="9001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322263" y="269875"/>
            <a:ext cx="79295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 ДОСВІДУ РОБОТИ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9" descr="G:\фото виставка 15\SDC111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980728"/>
            <a:ext cx="4669904" cy="27285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5435600" y="1557338"/>
            <a:ext cx="3384550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Міжнародна виставка «Сучасні заклади освіти - 2015» </a:t>
            </a:r>
          </a:p>
          <a:p>
            <a:pPr algn="just"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(срібна медаль у номінації «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Інноваційні форми підтримки розвитку обдарованих та здібних учнів Чернігівщини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березень, 2015 року);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2298" name="Picture 10" descr="H:\фото виставка 15\SDC112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4355976" cy="304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349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539750" y="260350"/>
            <a:ext cx="79295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 ДОСВІДУ РОБОТИ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738" y="908050"/>
            <a:ext cx="4968875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 algn="just">
              <a:buFont typeface="Times New Roman" pitchFamily="18" charset="0"/>
              <a:buChar char="*"/>
              <a:defRPr/>
            </a:pPr>
            <a:r>
              <a:rPr lang="uk-UA" altLang="uk-UA" sz="2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Спільне засідання обласного педагогічного клубу  </a:t>
            </a:r>
            <a:r>
              <a:rPr lang="uk-UA" altLang="uk-UA" sz="21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“На</a:t>
            </a:r>
            <a:r>
              <a:rPr lang="uk-UA" altLang="uk-UA" sz="2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крилах </a:t>
            </a:r>
            <a:r>
              <a:rPr lang="uk-UA" altLang="uk-UA" sz="21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творчості”</a:t>
            </a:r>
            <a:r>
              <a:rPr lang="uk-UA" altLang="uk-UA" sz="2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тему: </a:t>
            </a:r>
            <a:r>
              <a:rPr lang="uk-UA" altLang="uk-UA" sz="21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“Виховання</a:t>
            </a:r>
            <a:r>
              <a:rPr lang="uk-UA" altLang="uk-UA" sz="2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патріотизму школярів у сучасних </a:t>
            </a:r>
            <a:r>
              <a:rPr lang="uk-UA" altLang="uk-UA" sz="21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реаліях”</a:t>
            </a:r>
            <a:r>
              <a:rPr lang="uk-UA" altLang="uk-UA" sz="2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(Чернігів, </a:t>
            </a:r>
            <a:r>
              <a:rPr lang="uk-UA" altLang="uk-UA" sz="2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Т.Шевчук)</a:t>
            </a:r>
          </a:p>
          <a:p>
            <a:pPr marL="265113" indent="-265113" algn="just">
              <a:buFont typeface="Times New Roman" pitchFamily="18" charset="0"/>
              <a:buChar char="*"/>
              <a:defRPr/>
            </a:pPr>
            <a:r>
              <a:rPr lang="uk-UA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круглого столу </a:t>
            </a:r>
            <a:r>
              <a:rPr lang="uk-UA" sz="21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uk-UA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української мови та літератури в школах та ВНЗ”, </a:t>
            </a:r>
            <a:r>
              <a:rPr lang="uk-UA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презентація навчально-методичного посібника</a:t>
            </a:r>
            <a:r>
              <a:rPr lang="uk-UA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«Формування позитивного мислення  старшокласників у процесі вивчення сучасної української літератури»  (Київський славістичний університет, </a:t>
            </a:r>
            <a:r>
              <a:rPr lang="uk-UA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uk-UA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Бутурлим</a:t>
            </a:r>
            <a:r>
              <a:rPr lang="uk-UA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</a:t>
            </a:r>
            <a:r>
              <a:rPr lang="uk-UA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Бронзенко</a:t>
            </a:r>
            <a:r>
              <a:rPr lang="uk-UA" sz="2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uk-UA" sz="2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*"/>
              <a:defRPr/>
            </a:pPr>
            <a:endParaRPr lang="ru-RU" sz="2000" dirty="0"/>
          </a:p>
        </p:txBody>
      </p:sp>
      <p:pic>
        <p:nvPicPr>
          <p:cNvPr id="25605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DSC_59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1052736"/>
            <a:ext cx="2463290" cy="288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C:\Documents and Settings\Светлана\Рабочий стол\DSC_06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42" y="4005064"/>
            <a:ext cx="369643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652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539750" y="260350"/>
            <a:ext cx="79295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 ДОСВІДУ РОБОТИ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450" y="908050"/>
            <a:ext cx="7559675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 algn="just">
              <a:buFont typeface="Wingdings" pitchFamily="2" charset="2"/>
              <a:buChar char="q"/>
              <a:defRPr/>
            </a:pPr>
            <a:endParaRPr lang="uk-UA" altLang="uk-UA" sz="2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buFont typeface="Wingdings" pitchFamily="2" charset="2"/>
              <a:buChar char="q"/>
              <a:defRPr/>
            </a:pPr>
            <a:endParaRPr lang="ru-RU" altLang="uk-UA" sz="2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/>
          </a:p>
        </p:txBody>
      </p:sp>
      <p:pic>
        <p:nvPicPr>
          <p:cNvPr id="2662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16013" y="1341438"/>
          <a:ext cx="7345362" cy="430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454"/>
                <a:gridCol w="2448454"/>
                <a:gridCol w="2448454"/>
              </a:tblGrid>
              <a:tr h="370785">
                <a:tc>
                  <a:txBody>
                    <a:bodyPr/>
                    <a:lstStyle/>
                    <a:p>
                      <a:endParaRPr lang="uk-UA" sz="1800" noProof="0" dirty="0"/>
                    </a:p>
                  </a:txBody>
                  <a:tcPr marL="91447" marR="91447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Штатні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Сумісники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uk-UA" sz="20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Публікації педагогів ліцею за 2014-2015 навчальний рік</a:t>
                      </a:r>
                    </a:p>
                    <a:p>
                      <a:endParaRPr lang="uk-UA" sz="2000" noProof="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/>
                </a:tc>
              </a:tr>
              <a:tr h="1919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Участь педагогів у роботі науково - практичних конференцій та семінарів</a:t>
                      </a:r>
                    </a:p>
                    <a:p>
                      <a:endParaRPr lang="ru-RU" sz="20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/>
                </a:tc>
              </a:tr>
              <a:tr h="700937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Фахові конкурси , проекти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3" marB="45713"/>
                </a:tc>
              </a:tr>
            </a:tbl>
          </a:graphicData>
        </a:graphic>
      </p:graphicFrame>
    </p:spTree>
  </p:cSld>
  <p:clrMapOvr>
    <a:masterClrMapping/>
  </p:clrMapOvr>
  <p:transition spd="slow" advTm="365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E:\2013-11-12\SDC10738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4176464" cy="343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250825" y="77788"/>
            <a:ext cx="864235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ДРУКОВАНІ ЗАСОБИ МАСОВОЇ ІНФОРМАЦІЇ</a:t>
            </a:r>
            <a:endParaRPr lang="ru-RU" altLang="uk-UA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H:\фото збірок\DSC_04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081189" cy="27031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5148263" y="1196975"/>
            <a:ext cx="374491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видрукувано: “ Науково-методичний вісник Ніжинського обласного педагогічного ліцею ” №2(6), №1(7)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088" y="4868863"/>
            <a:ext cx="3457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 збірка поезій </a:t>
            </a:r>
          </a:p>
          <a:p>
            <a:pPr algn="ctr"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Стежка до Шевченка ” </a:t>
            </a:r>
          </a:p>
          <a:p>
            <a:pPr algn="ctr"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6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367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77311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14313" y="936625"/>
            <a:ext cx="8832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uk-UA" altLang="uk-UA" sz="260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alt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429250"/>
            <a:ext cx="11160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3575" y="260350"/>
            <a:ext cx="496728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ЛІЦЕЮ</a:t>
            </a:r>
            <a:endParaRPr lang="ru-RU" altLang="uk-UA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46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1"/>
          <p:cNvSpPr txBox="1">
            <a:spLocks noChangeArrowheads="1"/>
          </p:cNvSpPr>
          <p:nvPr/>
        </p:nvSpPr>
        <p:spPr bwMode="auto">
          <a:xfrm>
            <a:off x="1131888" y="188913"/>
            <a:ext cx="8012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uk-UA" sz="28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МАТЕРІАЛЬНО-ТЕХНІЧНЕ ЗАБЕЗПЕЧЕННЯ</a:t>
            </a:r>
            <a:endParaRPr lang="ru-RU" altLang="uk-UA" sz="2800" b="1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413" y="5711825"/>
            <a:ext cx="89058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342582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458628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4094162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4663" y="765175"/>
            <a:ext cx="46624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Times New Roman" pitchFamily="18" charset="0"/>
              <a:buChar char="*"/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на базі НДУ імені Миколи Гоголя;</a:t>
            </a:r>
          </a:p>
          <a:p>
            <a:pPr marL="285750" indent="-285750">
              <a:buFont typeface="Times New Roman" pitchFamily="18" charset="0"/>
              <a:buChar char="*"/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навчальних аудиторій мультимедійними комплексами;</a:t>
            </a:r>
          </a:p>
          <a:p>
            <a:pPr marL="285750" indent="-285750">
              <a:buFont typeface="Times New Roman" pitchFamily="18" charset="0"/>
              <a:buChar char="*"/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 до мережі Інтернет, повне покриття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Vi-Fi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Times New Roman" pitchFamily="18" charset="0"/>
              <a:buChar char="*"/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 інформаційних технологій</a:t>
            </a:r>
          </a:p>
          <a:p>
            <a:pPr marL="285750" indent="-285750">
              <a:buFont typeface="Times New Roman" pitchFamily="18" charset="0"/>
              <a:buChar char="*"/>
              <a:defRPr/>
            </a:pPr>
            <a:endParaRPr lang="uk-UA" dirty="0"/>
          </a:p>
        </p:txBody>
      </p:sp>
      <p:pic>
        <p:nvPicPr>
          <p:cNvPr id="2970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17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7056784" cy="108012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МАТЕРІАЛЬНО -ТЕХНІЧНА БАЗА </a:t>
            </a:r>
          </a:p>
        </p:txBody>
      </p:sp>
      <p:pic>
        <p:nvPicPr>
          <p:cNvPr id="29700" name="Picture 4" descr="C:\Documents and Settings\Светлана\Рабочий стол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3124200" cy="146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29701" name="Picture 5" descr="C:\Documents and Settings\Светлана\Рабочий стол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0658">
            <a:off x="6467608" y="1469710"/>
            <a:ext cx="2543175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29703" name="Picture 7" descr="C:\Documents and Settings\Светлана\Рабочий стол\скачанные файлы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7480">
            <a:off x="673796" y="1962530"/>
            <a:ext cx="2682615" cy="2215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29704" name="Picture 8" descr="C:\Documents and Settings\Светлана\Рабочий стол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187220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29705" name="Picture 9" descr="C:\Documents and Settings\Светлана\Рабочий стол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0113">
            <a:off x="1070257" y="4832168"/>
            <a:ext cx="2628900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29706" name="Picture 10" descr="C:\Documents and Settings\Светлана\Рабочий стол\скачанные файлы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501008"/>
            <a:ext cx="200025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29707" name="Picture 11" descr="C:\Documents and Settings\Светлана\Рабочий стол\скачанные файлы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82236">
            <a:off x="6827777" y="3639536"/>
            <a:ext cx="1809750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3073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413" y="5711825"/>
            <a:ext cx="89058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777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052513"/>
            <a:ext cx="7704137" cy="1143000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 РЕЗУЛЬТАТИ ОПИТУВАЛЬНИКА ДО ПЕДРАДИ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З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аходи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ятал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endParaRPr lang="uk-UA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088" y="2349500"/>
            <a:ext cx="774065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9263" indent="-449263" algn="just">
              <a:buFont typeface="Times New Roman" pitchFamily="18" charset="0"/>
              <a:buChar char="*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педрада про формування успішного ліцеїста;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Times New Roman" pitchFamily="18" charset="0"/>
              <a:buChar char="*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тренінг для членів кафедри суспільно-гуманітарних дисциплін:  «Формування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акмеологічної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позиції вчителя»,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«Формування особистості учня в контексті впровадження педагогіки успіху в навчально-виховний процес ліцею»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(Бутурлим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Т.І.);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Times New Roman" pitchFamily="18" charset="0"/>
              <a:buChar char="*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тренінг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педагогічного колективу  “ Гуманний педагог ” (Шумейко Ж.М.);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Times New Roman" pitchFamily="18" charset="0"/>
              <a:buChar char="*"/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видача розрахункових листів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174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59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6013" y="1125538"/>
            <a:ext cx="7343775" cy="4522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11113" algn="ctr"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УСЕ ЗРОБЛЕНЕ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СВІДЧИТЬ ПРО СПЛАНОВАНУ, СИСТЕМНУ ТА ПОТЕНЦІЙНУ РОБОТУ ПЕДАГОГІЧНОГО КОЛЕКТИВУ ЛІЦЕЮ</a:t>
            </a:r>
            <a:endParaRPr lang="uk-UA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2772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29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410325" cy="1143000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ПРОЕКТ    УХВАЛИ ДО ПИТАННЯ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: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endParaRPr lang="uk-UA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755650" y="1196975"/>
            <a:ext cx="8208963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Визначити делегатів для участі у роботі </a:t>
            </a:r>
            <a:r>
              <a:rPr lang="en-US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Міжнародної виставки        “ Сучасні заклади освіти  -  2016 ” (до 10.03.2016, голови п/к).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Провести практичний семінар</a:t>
            </a:r>
            <a:r>
              <a:rPr lang="uk-UA" sz="2000">
                <a:solidFill>
                  <a:srgbClr val="254061"/>
                </a:solidFill>
              </a:rPr>
              <a:t> 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Застосування методик педагогіки успіху на уроках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ru-RU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(18.02.2016, С.М.Сліпак).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Підготувати до друку “Науково-методичний вісник Ніжинського обласного педагогічного ліцею” №2 (8) та № 1 (9) (Т.М.Котляр, Л.М.Павлюк, С.М.Сліпак).</a:t>
            </a:r>
            <a:r>
              <a:rPr lang="uk-UA" sz="2000">
                <a:solidFill>
                  <a:srgbClr val="454545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Визначити членів творчої групи з підготовки педагогічної ради-уроку на тему: “ Модель уроку як форми організації навчально-виховної діяльності для  розвитку успішної  особистості (до 25.12.2015, Л.М.Павлюк ).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Підготувати інформацію для сайту про педагогічні читання по творчості Софії Русової (листопад, 2015 р, Л.М.Павлюк).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Активізувати роботу по створенню власних електронних ресурсів (С.М.Сліпак) 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Надіслати інформаційну довідку про роботу з кадрами за 2014-2015 н.р. до Управління освіти і науки ЧОДА (листопад, 2015 р., Т.М.Шевчук).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endParaRPr lang="uk-UA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28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3379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214313" y="936625"/>
            <a:ext cx="8832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uk-UA" altLang="uk-UA" sz="260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alt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1"/>
          <p:cNvSpPr>
            <a:spLocks noChangeArrowheads="1"/>
          </p:cNvSpPr>
          <p:nvPr/>
        </p:nvSpPr>
        <p:spPr bwMode="auto">
          <a:xfrm>
            <a:off x="755650" y="476250"/>
            <a:ext cx="7704138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uk-UA" alt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 КОЛЕКТИВ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(21-штатні, 31-сумісники),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із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них:</a:t>
            </a:r>
          </a:p>
          <a:p>
            <a:pPr marL="355600" indent="-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 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доктори наук, професори кафедр НДУ імені Миколи Гоголя;</a:t>
            </a:r>
          </a:p>
          <a:p>
            <a:pPr marL="355600" indent="-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14 кандидатів наук, доцентів </a:t>
            </a:r>
            <a:b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кафедр НДУ імені Миколи Гоголя ;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 старших учителів ;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5 відмінників освіти;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6 вчителів-методистів ;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 лауреати премії Софії </a:t>
            </a:r>
            <a:r>
              <a:rPr lang="uk-UA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Русової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;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24 вчителів вищої категорії;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6 вчителі І категорії ;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5 вчителів ІІ категорії ;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*"/>
              <a:defRPr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17 спеціалістів</a:t>
            </a:r>
            <a:endParaRPr lang="ru-RU" dirty="0"/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3" y="2276475"/>
            <a:ext cx="45989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2500" y="404813"/>
            <a:ext cx="686276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alt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 роботу </a:t>
            </a:r>
            <a:r>
              <a:rPr lang="ru-RU" altLang="uk-UA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</a:t>
            </a:r>
            <a:r>
              <a:rPr lang="ru-RU" alt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кадрами в 2014-2015 н.р. </a:t>
            </a:r>
          </a:p>
        </p:txBody>
      </p:sp>
    </p:spTree>
  </p:cSld>
  <p:clrMapOvr>
    <a:masterClrMapping/>
  </p:clrMapOvr>
  <p:transition spd="slow" advTm="14742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71550" y="2205038"/>
            <a:ext cx="77771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11113" algn="just">
              <a:defRPr/>
            </a:pPr>
            <a:r>
              <a:rPr lang="uk-UA" sz="28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УСПІШНІСТЬ – це внутрішній стан особистості, до якого людина приходить поступово, за допомогою регулярної концентрації своїх ключових бажань, активних зусиль (дій) щодо їх втілення з метою досягнення рівноваги та гармонії</a:t>
            </a:r>
            <a:endParaRPr lang="uk-UA" sz="32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11113" algn="just">
              <a:defRPr/>
            </a:pPr>
            <a:r>
              <a:rPr lang="uk-UA" sz="36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uk-UA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uk-UA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cs typeface="Arial" pitchFamily="34" charset="0"/>
            </a:endParaRPr>
          </a:p>
        </p:txBody>
      </p:sp>
      <p:pic>
        <p:nvPicPr>
          <p:cNvPr id="3482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113" y="404813"/>
            <a:ext cx="79930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defRPr/>
            </a:pPr>
            <a:r>
              <a:rPr lang="uk-UA" alt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2. Урахування психолого-педагогічних аспектів у процесі становлення успішної  особистості</a:t>
            </a:r>
            <a:r>
              <a:rPr lang="ru-RU" alt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00113" y="1268413"/>
            <a:ext cx="79200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Font typeface="Times New Roman" pitchFamily="18" charset="0"/>
              <a:buChar char="*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баланс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65113" indent="-265113" algn="just">
              <a:buFont typeface="Times New Roman" pitchFamily="18" charset="0"/>
              <a:buChar char="*"/>
              <a:defRPr/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досяжної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мети, яка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довготривалої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265113" indent="-265113" algn="just">
              <a:buFont typeface="Times New Roman" pitchFamily="18" charset="0"/>
              <a:buChar char="*"/>
              <a:defRPr/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емоційної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родинної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“силу Я”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65113" indent="-265113" algn="just">
              <a:buFont typeface="Times New Roman" pitchFamily="18" charset="0"/>
              <a:buChar char="*"/>
              <a:defRPr/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оточуючими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контакт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виходити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65113" indent="-265113" algn="just">
              <a:buFont typeface="Times New Roman" pitchFamily="18" charset="0"/>
              <a:buChar char="*"/>
              <a:defRPr/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психічне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defRPr/>
            </a:pPr>
            <a:endParaRPr lang="uk-UA" sz="20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cs typeface="Arial" pitchFamily="34" charset="0"/>
            </a:endParaRPr>
          </a:p>
        </p:txBody>
      </p:sp>
      <p:pic>
        <p:nvPicPr>
          <p:cNvPr id="3584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113" y="404813"/>
            <a:ext cx="79930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uk-UA" altLang="uk-UA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uk-UA" alt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УМОВИ УСПІШНОСТІ:</a:t>
            </a:r>
            <a:endParaRPr lang="ru-RU" altLang="uk-UA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00113" y="836613"/>
            <a:ext cx="79200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Font typeface="Wingdings" pitchFamily="2" charset="2"/>
              <a:buChar char="q"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uk-UA" sz="20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cs typeface="Arial" pitchFamily="34" charset="0"/>
            </a:endParaRPr>
          </a:p>
        </p:txBody>
      </p:sp>
      <p:pic>
        <p:nvPicPr>
          <p:cNvPr id="3686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113" y="404813"/>
            <a:ext cx="79930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uk-UA" alt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altLang="uk-UA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549275"/>
            <a:ext cx="7561263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Times New Roman" pitchFamily="18" charset="0"/>
              <a:buChar char="*"/>
              <a:defRPr/>
            </a:pP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(не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блокувати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захисними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реакціями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не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приємну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негативну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вироблення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стійкого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обраного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предмету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розвиненість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просторової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цілеспрямованість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мотивування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потреби в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нестандартних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поставлених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інтенсивній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міжособистісній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пошукова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незафіксованість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минулих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подіях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71550" y="1557338"/>
            <a:ext cx="77771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11113" algn="just">
              <a:defRPr/>
            </a:pPr>
            <a:r>
              <a:rPr lang="uk-UA" sz="28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uk-UA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uk-UA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cs typeface="Arial" pitchFamily="34" charset="0"/>
            </a:endParaRPr>
          </a:p>
        </p:txBody>
      </p:sp>
      <p:pic>
        <p:nvPicPr>
          <p:cNvPr id="37892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187450" y="1436688"/>
            <a:ext cx="75612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3200" b="1">
                <a:solidFill>
                  <a:srgbClr val="254061"/>
                </a:solidFill>
                <a:latin typeface="Times New Roman" pitchFamily="18" charset="0"/>
              </a:rPr>
              <a:t>СТВОРЕННЯ СИТУАЦІЇ УСПІХУ</a:t>
            </a:r>
            <a:r>
              <a:rPr lang="uk-UA" sz="3200">
                <a:solidFill>
                  <a:srgbClr val="254061"/>
                </a:solidFill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254061"/>
                </a:solidFill>
              </a:rPr>
              <a:t>–</a:t>
            </a:r>
            <a:r>
              <a:rPr lang="uk-UA" sz="3200">
                <a:solidFill>
                  <a:srgbClr val="254061"/>
                </a:solidFill>
                <a:latin typeface="Times New Roman" pitchFamily="18" charset="0"/>
              </a:rPr>
              <a:t> це педагогічна технологія, що допомагає дитині зрости успішною, відчути радість від подолання труднощів, формує переконання, що все в житті дається завдяки докладеним зусиллям</a:t>
            </a:r>
            <a:endParaRPr lang="uk-UA" sz="320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00113" y="836613"/>
            <a:ext cx="79200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Font typeface="Wingdings" pitchFamily="2" charset="2"/>
              <a:buChar char="q"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uk-UA" sz="20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cs typeface="Arial" pitchFamily="34" charset="0"/>
            </a:endParaRPr>
          </a:p>
        </p:txBody>
      </p:sp>
      <p:pic>
        <p:nvPicPr>
          <p:cNvPr id="38916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113" y="404813"/>
            <a:ext cx="79930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uk-UA" alt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altLang="uk-UA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549275"/>
            <a:ext cx="756126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2988" y="549275"/>
            <a:ext cx="7561262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 успіху: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6013" y="1268413"/>
            <a:ext cx="77771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неочікувана радість – 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діяльності учня перевершує його 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сподівання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uk-UA" sz="3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спільна радість 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учень досягає бажаної реакції колективу, тобто емоційного відгуку оточення;</a:t>
            </a:r>
          </a:p>
          <a:p>
            <a:pPr algn="just">
              <a:defRPr/>
            </a:pPr>
            <a:r>
              <a:rPr lang="uk-UA" sz="3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радість пізнання 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спирається на самоосвіту й самопізнання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71550" y="1628775"/>
            <a:ext cx="7921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створення ситуації успіху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Зняття страху («Люди вчаться на своїх помилках і знаходять інші шляхи вирішення проблем».)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Авансування успішного результату («У тебе обов'язково вийде; я навіть не сумніваюсь у позитивному резуль­таті».)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Прихований інструктаж про способи розв'язання завдання («Можливо, краще почати з...; виконуючи роботу, не забудьте про...».)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Унесення мотиву («Без твоєї допомоги твоїм друзям не впоратися...».)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Персональна винятковість («Тільки ти міг би...; лише тобі й можу доручити...».)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Мобілізація активності («Ми дуже хочемо розпочати роботу...».)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Схвалення деталі («Найбільше мені сподобалось у твоїй роботі...; найбільше тобі вдалося...».)</a:t>
            </a:r>
          </a:p>
        </p:txBody>
      </p:sp>
      <p:pic>
        <p:nvPicPr>
          <p:cNvPr id="3994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113" y="404813"/>
            <a:ext cx="79930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АЛГОРИТМ  </a:t>
            </a: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СТВОРЕННЯ </a:t>
            </a:r>
          </a:p>
          <a:p>
            <a:pPr marL="514350" indent="-514350" algn="ctr">
              <a:defRPr/>
            </a:pP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СИТУАЦІЇ </a:t>
            </a: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УСПІХУ</a:t>
            </a:r>
            <a:endParaRPr lang="ru-RU" alt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113" y="188913"/>
            <a:ext cx="7993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СЕКРЕТИ УСПІХУ НАВЧАННЯ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Rectangle 1"/>
          <p:cNvSpPr>
            <a:spLocks noChangeArrowheads="1"/>
          </p:cNvSpPr>
          <p:nvPr/>
        </p:nvSpPr>
        <p:spPr bwMode="auto">
          <a:xfrm>
            <a:off x="900113" y="1052513"/>
            <a:ext cx="80279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0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Перша таємниця </a:t>
            </a:r>
            <a:r>
              <a:rPr lang="uk-UA" sz="2000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 конспекті уроку,</a:t>
            </a:r>
            <a:r>
              <a:rPr lang="uk-UA" sz="20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точніше в підготовці до нього, неповторного, єдиного, як прожите життя, як неповторне свято єднання</a:t>
            </a:r>
            <a:endParaRPr lang="ru-RU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учительської душі з душами вихованців.</a:t>
            </a:r>
            <a:endParaRPr lang="ru-RU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Друга таємниця </a:t>
            </a:r>
            <a:r>
              <a:rPr lang="uk-UA" sz="2000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 його відмові йти то­рованою стежкою,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uk-UA" sz="20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його звичці знаходити нестандартні рішення будь-якої проблеми. Кого люблять діти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? Того, хто не такий, як усі, хто щодня їх радує новиною, хто не буденно сіра, а святкова, творча особистість. Це не лише Божий Дар, цього треба вчитися.</a:t>
            </a:r>
            <a:endParaRPr lang="ru-RU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Третя таємниця </a:t>
            </a:r>
            <a:r>
              <a:rPr lang="uk-UA" sz="2000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 повній свободі вибору форм і методів навчання.</a:t>
            </a:r>
            <a:endParaRPr lang="ru-RU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Четверта таємниця </a:t>
            </a:r>
            <a:r>
              <a:rPr lang="uk-UA" sz="2000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 поєднанні з високою вимогливістю турботи про здоров’я дитини.</a:t>
            </a:r>
            <a:endParaRPr lang="ru-RU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П’ята таємниця </a:t>
            </a:r>
            <a:r>
              <a:rPr lang="uk-UA" sz="2000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— пробудження й розпізна­вання в дітей природної обдарованості,</a:t>
            </a:r>
            <a:r>
              <a:rPr lang="uk-UA" sz="20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яку треба всіма силами і вміннями педагога підтрима­ти, розвинути, щоб досягти найвищого рівня творчості у вибраній галузі.</a:t>
            </a:r>
            <a:endParaRPr lang="ru-RU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Шоста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таємниця 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стимул</a:t>
            </a:r>
            <a:r>
              <a:rPr lang="uk-UA" sz="20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і ще раз стимул.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71550" y="1700213"/>
            <a:ext cx="73088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скільки Ви оптиміст ”</a:t>
            </a:r>
          </a:p>
          <a:p>
            <a:pPr marL="1076325" indent="-1076325" algn="just">
              <a:defRPr/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визначити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рівень оптимізму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 песимізму</a:t>
            </a:r>
            <a:endParaRPr lang="uk-UA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Мої ресурси ” </a:t>
            </a:r>
          </a:p>
          <a:p>
            <a:pPr marL="987425" indent="-987425" algn="just">
              <a:defRPr/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відкрити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 зовнішні та внутрішні приховані ресурси, активізувати запас енергії, необхідний для здійснення того, що заплановано, спробувати вийти за рамки стандартного сприйняття</a:t>
            </a:r>
            <a:endParaRPr lang="uk-UA" sz="2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113" y="404813"/>
            <a:ext cx="7993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ПСИХОЛОГІЧНИЙ МІНІ-ТРЕНІНГ</a:t>
            </a:r>
            <a:endParaRPr lang="ru-RU" alt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250" y="981075"/>
            <a:ext cx="62880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“СТВОРЕННЯ СИТУАЦІЇ УСПІХУ”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71550" y="476250"/>
            <a:ext cx="71659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2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Сходинки досягнення ”</a:t>
            </a:r>
          </a:p>
          <a:p>
            <a:pPr marL="1165225" indent="-1165225" algn="just">
              <a:defRPr/>
            </a:pP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скласти послідовний план досягнень, мобілізувати зусилля, попередити або нейтралізувати можливі ускладнення</a:t>
            </a:r>
          </a:p>
          <a:p>
            <a:pPr marL="1165225" indent="-1165225" algn="just">
              <a:defRPr/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виконання: домашнє завдання</a:t>
            </a:r>
          </a:p>
          <a:p>
            <a:pPr marL="457200" indent="-457200" algn="just">
              <a:defRPr/>
            </a:pP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113" y="404813"/>
            <a:ext cx="7993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alt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3015" name="TextBox 23"/>
          <p:cNvSpPr txBox="1">
            <a:spLocks noChangeArrowheads="1"/>
          </p:cNvSpPr>
          <p:nvPr/>
        </p:nvSpPr>
        <p:spPr bwMode="auto">
          <a:xfrm>
            <a:off x="1042988" y="2997200"/>
            <a:ext cx="72009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endParaRPr lang="uk-UA"/>
          </a:p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27088" y="6092825"/>
            <a:ext cx="1512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339975" y="5661025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339975" y="566102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635375" y="5229225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35375" y="5229225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787900" y="4797425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87900" y="4797425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227763" y="4365625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300788" y="4292600"/>
            <a:ext cx="1871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5" name="TextBox 48"/>
          <p:cNvSpPr txBox="1">
            <a:spLocks noChangeArrowheads="1"/>
          </p:cNvSpPr>
          <p:nvPr/>
        </p:nvSpPr>
        <p:spPr bwMode="auto">
          <a:xfrm>
            <a:off x="2484438" y="5732463"/>
            <a:ext cx="30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6" name="TextBox 49"/>
          <p:cNvSpPr txBox="1">
            <a:spLocks noChangeArrowheads="1"/>
          </p:cNvSpPr>
          <p:nvPr/>
        </p:nvSpPr>
        <p:spPr bwMode="auto">
          <a:xfrm>
            <a:off x="3779838" y="5373688"/>
            <a:ext cx="30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7" name="TextBox 50"/>
          <p:cNvSpPr txBox="1">
            <a:spLocks noChangeArrowheads="1"/>
          </p:cNvSpPr>
          <p:nvPr/>
        </p:nvSpPr>
        <p:spPr bwMode="auto">
          <a:xfrm>
            <a:off x="5003800" y="4941888"/>
            <a:ext cx="30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8" name="TextBox 51"/>
          <p:cNvSpPr txBox="1">
            <a:spLocks noChangeArrowheads="1"/>
          </p:cNvSpPr>
          <p:nvPr/>
        </p:nvSpPr>
        <p:spPr bwMode="auto">
          <a:xfrm>
            <a:off x="6443663" y="4437063"/>
            <a:ext cx="30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2988" y="5445125"/>
            <a:ext cx="10096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11413" y="4868863"/>
            <a:ext cx="1296987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</a:p>
          <a:p>
            <a:pPr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тиждень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8400" y="4365625"/>
            <a:ext cx="11255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</a:p>
          <a:p>
            <a:pPr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місяць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48263" y="3789363"/>
            <a:ext cx="8921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</a:p>
          <a:p>
            <a:pPr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рік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72225" y="3573463"/>
            <a:ext cx="18875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5 років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1150938" y="404813"/>
            <a:ext cx="79930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СУЧАСНИЙ УЧИТЕЛЬ – </a:t>
            </a: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ГАРНИЙ ПСИХОЛОГ </a:t>
            </a:r>
            <a:endParaRPr lang="uk-UA" sz="2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defRPr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113" y="333375"/>
            <a:ext cx="7993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alt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39" name="Rectangle 1"/>
          <p:cNvSpPr>
            <a:spLocks noChangeArrowheads="1"/>
          </p:cNvSpPr>
          <p:nvPr/>
        </p:nvSpPr>
        <p:spPr bwMode="auto">
          <a:xfrm>
            <a:off x="1116013" y="2349500"/>
            <a:ext cx="76327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2800">
                <a:solidFill>
                  <a:srgbClr val="254061"/>
                </a:solidFill>
                <a:latin typeface="Times New Roman" pitchFamily="18" charset="0"/>
              </a:rPr>
              <a:t>Наш душевний спокій і радість буття залежать не від того, де ми перебуваємо, що маємо, яке становище займаємо в суспільстві, а лише від нашого умонастрою </a:t>
            </a:r>
            <a:endParaRPr lang="ru-RU" sz="2800">
              <a:solidFill>
                <a:srgbClr val="254061"/>
              </a:solidFill>
            </a:endParaRPr>
          </a:p>
          <a:p>
            <a:pPr algn="r" eaLnBrk="0" hangingPunct="0"/>
            <a:r>
              <a:rPr lang="uk-UA" sz="2800">
                <a:solidFill>
                  <a:srgbClr val="254061"/>
                </a:solidFill>
                <a:latin typeface="Times New Roman" pitchFamily="18" charset="0"/>
              </a:rPr>
              <a:t>У.Джеймс</a:t>
            </a:r>
            <a:endParaRPr lang="uk-UA" sz="280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214313" y="936625"/>
            <a:ext cx="8832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uk-UA" altLang="uk-UA" sz="260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alt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429250"/>
            <a:ext cx="11160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1"/>
          <p:cNvSpPr>
            <a:spLocks noChangeArrowheads="1"/>
          </p:cNvSpPr>
          <p:nvPr/>
        </p:nvSpPr>
        <p:spPr bwMode="auto">
          <a:xfrm>
            <a:off x="1150938" y="1196975"/>
            <a:ext cx="7993062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на ІІІ етапі Всеукраїнського конкурсу-захисту науково-дослідницьких робіт МАНУ;</a:t>
            </a:r>
          </a:p>
          <a:p>
            <a:pPr marL="354013" indent="-354013"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  </a:t>
            </a: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дипломів  на ІІІ етапі Всеукраїнського конкурсу-захисту науково-дослідницьких робіт МАНУ;</a:t>
            </a:r>
          </a:p>
          <a:p>
            <a:pPr marL="354013" indent="-354013"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дипломів на ІІІ етапі Всеукраїнських учнівських олімпіад із базових дисциплін;</a:t>
            </a:r>
          </a:p>
          <a:p>
            <a:pPr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 отримали 200 балів на ЗНО з математики;</a:t>
            </a:r>
          </a:p>
          <a:p>
            <a:pPr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 </a:t>
            </a: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Золотих  медалей;</a:t>
            </a:r>
          </a:p>
          <a:p>
            <a:pPr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Срібні медалі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</p:txBody>
      </p:sp>
      <p:pic>
        <p:nvPicPr>
          <p:cNvPr id="819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975" y="476250"/>
            <a:ext cx="4968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ДОСЯГНЕННЯ УЧНІВ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405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НЕАДЕКВАТНІ ПЕДАГОГІЧНІ УСТАНОВКИ</a:t>
            </a:r>
            <a:endParaRPr lang="ru-RU" altLang="uk-UA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1700213"/>
            <a:ext cx="7885112" cy="4525962"/>
          </a:xfrm>
        </p:spPr>
        <p:txBody>
          <a:bodyPr/>
          <a:lstStyle/>
          <a:p>
            <a:pPr>
              <a:buFont typeface="Times New Roman" pitchFamily="18" charset="0"/>
              <a:buChar char="*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Не робити помилок ”</a:t>
            </a:r>
          </a:p>
          <a:p>
            <a:pPr>
              <a:buFont typeface="Times New Roman" pitchFamily="18" charset="0"/>
              <a:buChar char="*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Намагаєтесь робити вигляд, що ви все знаєте “</a:t>
            </a:r>
          </a:p>
          <a:p>
            <a:pPr>
              <a:buFont typeface="Times New Roman" pitchFamily="18" charset="0"/>
              <a:buChar char="*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Нічого страшного, ну просто не витримала “</a:t>
            </a:r>
          </a:p>
          <a:p>
            <a:pPr>
              <a:buFont typeface="Times New Roman" pitchFamily="18" charset="0"/>
              <a:buChar char="*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Знову двійка?! “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Рекомендації вчителям щодо визнання (оцінювання) успіхів учнів</a:t>
            </a:r>
            <a:endParaRPr lang="ru-RU" alt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341438"/>
            <a:ext cx="7848600" cy="4525962"/>
          </a:xfrm>
        </p:spPr>
        <p:txBody>
          <a:bodyPr/>
          <a:lstStyle/>
          <a:p>
            <a:pPr algn="just">
              <a:buFont typeface="Times New Roman" pitchFamily="18" charset="0"/>
              <a:buChar char="*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Визнавайте (підкріплюйте) результат діяльності, а не особистість учня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Визнання має бути коректним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Визнання має робитись за принципом “ тут і тепер ”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Розкривайте сильні сторони учнів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Висловлюйте віру в своїх учнів та їхню спроможність виконати завдання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Визнавайте складність завдань, які ви пропонуєте учням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Спробуйте висловити віру в своїх учнів і спонукати їх на досягнення мети. Будьте відвертими й емоційними. Запишіть три варіанти, які застосовуватимете щодо своїх учнів</a:t>
            </a:r>
          </a:p>
        </p:txBody>
      </p:sp>
      <p:pic>
        <p:nvPicPr>
          <p:cNvPr id="4608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uk-UA" alt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Вправа “ Позитивне </a:t>
            </a:r>
            <a:br>
              <a:rPr lang="uk-UA" alt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uk-UA" alt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ставлення до помилок ”</a:t>
            </a:r>
            <a:endParaRPr lang="ru-RU" altLang="uk-UA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1557338"/>
            <a:ext cx="7931150" cy="4525962"/>
          </a:xfrm>
        </p:spPr>
        <p:txBody>
          <a:bodyPr/>
          <a:lstStyle/>
          <a:p>
            <a:pPr marL="1079500" indent="-1079500" algn="just"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Відпрацювати практичні навички позитивного реагування й оцінювання помилок учнів</a:t>
            </a:r>
            <a:endParaRPr lang="uk-UA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помиляється лише той, хто нічого не робить</a:t>
            </a:r>
          </a:p>
          <a:p>
            <a:pPr algn="just">
              <a:buFont typeface="Arial" charset="0"/>
              <a:buNone/>
              <a:defRPr/>
            </a:pP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pPr marL="0" indent="360363" algn="just">
              <a:buFont typeface="Arial" charset="0"/>
              <a:buNone/>
              <a:defRPr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Поміркуйте та запишіть свої висловлювання, які б виражали позитивне ставлення до невдач і помилок та перспективу їх подолання. Ви можете застосовувати  їх  для підтримки як своєї мотивації, так і мотивації інших людей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710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666750"/>
            <a:ext cx="7870825" cy="619125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 помилився? Але це не так вже й погано, адже є над чим працювати.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 помилки є корисними для твого розвитку, адже ти тепер знаєш, в якому напрямі слід працювати і що саме необхідно вдосконалювати.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Ця спроба є не дуже вдалою,але вона тебе багато чого навчить. Скористайся на майбутнє досвідом своїх помилок, і я впевнений, що ти досягнеш успіху.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Невдача і помилка – це чудова наука для того, хто хоче розвиватись.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Нехай помилок ще досить багато, але не таких, яких ти припускався часто раніше.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Нехай складнощів ще існує чимало, але ж у цьому компоненті ти просунувся далеко вперед.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Нехай не все ще вдається, але зверни увагу: де ти добряче попрацював, відчутні зміни на краще. Отже, існують можливості розвитку і в інших аспектах діяльності.</a:t>
            </a:r>
          </a:p>
        </p:txBody>
      </p:sp>
      <p:pic>
        <p:nvPicPr>
          <p:cNvPr id="48131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050" y="188913"/>
            <a:ext cx="5842000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ВАРІАНТИ  ВИСЛОВЛЮВАНЬ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410325" cy="1143000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ПРОЕКТ    УХВАЛИ ДО ПИТАННЯ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</a:br>
            <a:endParaRPr lang="uk-UA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72175"/>
            <a:ext cx="6873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755650" y="1196975"/>
            <a:ext cx="82089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Trebuchet MS" pitchFamily="34" charset="0"/>
              <a:buAutoNum type="arabicPeriod"/>
            </a:pPr>
            <a:r>
              <a:rPr lang="ru-RU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Провести психолого-педагогічні тренінги для педагогів (листопад, 2015; січень, 2016 р., Ж.М.Шумейко).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Застосовувати педагогічні технології у практичній діяльності (постійно, педколектив).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Залучати психолога для проведення діагностик, міні-тренінгів під час проведення засідань предметних кафедр (згідно графіка, голови п/к).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Розмістити рекомендації учням із розвитку позитивного самопідкріплення на сайті ліцею (до 18.11.2015,           Ж.М. Шумейко).</a:t>
            </a:r>
          </a:p>
          <a:p>
            <a:pPr algn="just" eaLnBrk="1" hangingPunct="1">
              <a:buFont typeface="Trebuchet MS" pitchFamily="34" charset="0"/>
              <a:buAutoNum type="arabicPeriod"/>
            </a:pPr>
            <a:r>
              <a:rPr lang="uk-UA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Розмістити презентацію до засідання педагогічної ради на сайті ліцею на закладці “ Методична робота ” (до 18.11.2015 р., А.В. Компанець</a:t>
            </a:r>
            <a:r>
              <a:rPr lang="uk-UA" sz="28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/>
            <a:r>
              <a:rPr lang="uk-UA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4915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Герб Ліцею РГ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2988" y="260350"/>
            <a:ext cx="7667625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ПЕДАГОГІЧНОЇ РАДИ ПІДГОТУВАЛИ:</a:t>
            </a:r>
          </a:p>
          <a:p>
            <a:pPr>
              <a:defRPr/>
            </a:pPr>
            <a:endParaRPr lang="uk-UA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cs typeface="Arial" pitchFamily="34" charset="0"/>
            </a:endParaRPr>
          </a:p>
        </p:txBody>
      </p:sp>
      <p:sp>
        <p:nvSpPr>
          <p:cNvPr id="50182" name="Содержимое 7"/>
          <p:cNvSpPr>
            <a:spLocks noGrp="1"/>
          </p:cNvSpPr>
          <p:nvPr>
            <p:ph idx="1"/>
          </p:nvPr>
        </p:nvSpPr>
        <p:spPr>
          <a:xfrm>
            <a:off x="914400" y="1557338"/>
            <a:ext cx="8229600" cy="4525962"/>
          </a:xfrm>
        </p:spPr>
        <p:txBody>
          <a:bodyPr/>
          <a:lstStyle/>
          <a:p>
            <a:pPr>
              <a:buFont typeface="Times New Roman" pitchFamily="18" charset="0"/>
              <a:buChar char="*"/>
            </a:pPr>
            <a:r>
              <a:rPr lang="uk-UA" sz="280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Компанець А.В. </a:t>
            </a:r>
            <a:endParaRPr lang="ru-RU" sz="280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*"/>
            </a:pPr>
            <a:r>
              <a:rPr lang="uk-UA" sz="280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Котляр Т.М. </a:t>
            </a:r>
            <a:endParaRPr lang="ru-RU" sz="280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*"/>
            </a:pPr>
            <a:r>
              <a:rPr lang="uk-UA" sz="280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Павлюк Л.М. </a:t>
            </a:r>
            <a:endParaRPr lang="ru-RU" sz="280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*"/>
            </a:pPr>
            <a:r>
              <a:rPr lang="uk-UA" sz="280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Сліпак С.М. </a:t>
            </a:r>
            <a:endParaRPr lang="ru-RU" sz="280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*"/>
            </a:pPr>
            <a:r>
              <a:rPr lang="uk-UA" sz="280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Терещенко І.М. </a:t>
            </a:r>
            <a:endParaRPr lang="ru-RU" sz="280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*"/>
            </a:pPr>
            <a:r>
              <a:rPr lang="uk-UA" sz="280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Шевчук Т.М. </a:t>
            </a:r>
            <a:endParaRPr lang="ru-RU" sz="280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*"/>
            </a:pPr>
            <a:r>
              <a:rPr lang="uk-UA" sz="280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Шумейко Ж.М.</a:t>
            </a:r>
            <a:endParaRPr lang="ru-RU" sz="280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Герб Ліцею РГ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713" y="4868863"/>
            <a:ext cx="72009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uk-UA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4400" dirty="0"/>
          </a:p>
        </p:txBody>
      </p:sp>
      <p:pic>
        <p:nvPicPr>
          <p:cNvPr id="5120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Содержимое 7"/>
          <p:cNvSpPr>
            <a:spLocks noGrp="1"/>
          </p:cNvSpPr>
          <p:nvPr>
            <p:ph idx="1"/>
          </p:nvPr>
        </p:nvSpPr>
        <p:spPr>
          <a:xfrm>
            <a:off x="1692275" y="692150"/>
            <a:ext cx="6321425" cy="4525963"/>
          </a:xfrm>
        </p:spPr>
        <p:txBody>
          <a:bodyPr/>
          <a:lstStyle/>
          <a:p>
            <a:pPr indent="-77788" algn="just">
              <a:buFont typeface="Arial" charset="0"/>
              <a:buNone/>
              <a:defRPr/>
            </a:pPr>
            <a:r>
              <a:rPr lang="uk-UA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 КОЖНІЙ ЛЮДИНІ </a:t>
            </a:r>
          </a:p>
          <a:p>
            <a:pPr indent="-77788" algn="just">
              <a:buFont typeface="Arial" charset="0"/>
              <a:buNone/>
              <a:defRPr/>
            </a:pPr>
            <a:r>
              <a:rPr lang="uk-UA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Є СОНЦЕ. ТІЛЬКИ </a:t>
            </a:r>
          </a:p>
          <a:p>
            <a:pPr indent="-77788" algn="just">
              <a:buFont typeface="Arial" charset="0"/>
              <a:buNone/>
              <a:defRPr/>
            </a:pPr>
            <a:r>
              <a:rPr lang="uk-UA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ДАЙТЕ ЙОМУ СВІТИТИ…</a:t>
            </a:r>
          </a:p>
          <a:p>
            <a:pPr marL="4837113" indent="-795338" algn="just">
              <a:buFont typeface="Arial" charset="0"/>
              <a:buNone/>
              <a:defRPr/>
            </a:pPr>
            <a:r>
              <a:rPr lang="uk-UA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b="1" dirty="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Використані джерела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413"/>
            <a:ext cx="8229600" cy="5373687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Калошин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В.Ф. Педагогіка успіху: Стратегія радісного навчання. Частина 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Управління школою / В.Ф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Калошин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2013. – №33 (403). – с. 12-57.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Кирильчук Л. Сформованість успішності учнів і педагогів у межах навчально-виховного процесу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Директор школи / Л. Кирильчук. – 2015. – № 15-16 (759-760). – с. 62-68.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http://www.prezentacii-angliyskiy.ru/</a:t>
            </a: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http://www.liveinternet.ru/users/3178004/rubric/4470514/</a:t>
            </a: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5222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214313" y="936625"/>
            <a:ext cx="8832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uk-UA" altLang="uk-UA" sz="260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alt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3713" y="476250"/>
            <a:ext cx="705643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 ВИПУСКНИКІВ 2015 РОКУ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429250"/>
            <a:ext cx="11160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2988" y="1196975"/>
            <a:ext cx="7489825" cy="3767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Times New Roman" pitchFamily="18" charset="0"/>
              <a:buChar char="*"/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 випускників – 89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Times New Roman" pitchFamily="18" charset="0"/>
              <a:buChar char="*"/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Вступили до ВНЗ ІІІ-  рівнів акредитації – 78 (88 %)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Times New Roman" pitchFamily="18" charset="0"/>
              <a:buChar char="*"/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Вступили до ВНЗ І-ІІ  рівнів акредитації – 10 (11%)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Times New Roman" pitchFamily="18" charset="0"/>
              <a:buChar char="*"/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Усього продовжують навчання – 88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Times New Roman" pitchFamily="18" charset="0"/>
              <a:buChar char="*"/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вступив – 1 (1%)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Times New Roman" pitchFamily="18" charset="0"/>
              <a:buChar char="*"/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Вступили до ВНЗ на державне замовлення – 69 (78 %) 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Times New Roman" pitchFamily="18" charset="0"/>
              <a:buChar char="*"/>
              <a:defRPr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Вступили на навчання за контрактом – 19 (22 %)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 advTm="886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214313" y="936625"/>
            <a:ext cx="8832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uk-UA" altLang="uk-UA" sz="260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uk-UA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altLang="uk-UA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altLang="uk-U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429250"/>
            <a:ext cx="11160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1"/>
          <p:cNvSpPr>
            <a:spLocks noChangeArrowheads="1"/>
          </p:cNvSpPr>
          <p:nvPr/>
        </p:nvSpPr>
        <p:spPr bwMode="auto">
          <a:xfrm>
            <a:off x="827088" y="1196975"/>
            <a:ext cx="34559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“УПРОВАДЖЕННЯ</a:t>
            </a:r>
          </a:p>
          <a:p>
            <a:pPr algn="just"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ПЕДАГОГІКИ УСПІХУ</a:t>
            </a:r>
          </a:p>
          <a:p>
            <a:pPr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НАВЧАЛЬНО-ВИХОВНИЙ ПРОЦЕС ЛІЦЕЮ”</a:t>
            </a:r>
          </a:p>
          <a:p>
            <a:pPr>
              <a:lnSpc>
                <a:spcPct val="150000"/>
              </a:lnSpc>
              <a:defRPr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(перспективний план на 2014-2019 рр.)</a:t>
            </a:r>
          </a:p>
          <a:p>
            <a:pPr indent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</p:txBody>
      </p:sp>
      <p:pic>
        <p:nvPicPr>
          <p:cNvPr id="10245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25" y="1341438"/>
            <a:ext cx="49688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450" y="476250"/>
            <a:ext cx="5807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НАУКОВО-МЕТОДИЧНА ТЕМА: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836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3851275" y="2205038"/>
            <a:ext cx="2160588" cy="16573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КАДРАМИ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1839012">
            <a:off x="1216025" y="1162050"/>
            <a:ext cx="2938463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МОЛОДОГО ПЕДАГОГА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5400000">
            <a:off x="3798094" y="746919"/>
            <a:ext cx="2030412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МЕТОДИЧНИЙ КАБІНЕТ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0425" y="2565400"/>
            <a:ext cx="3024188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ПЕРЕВІРКА ШКІЛЬНОЇ ДОКУМЕНТАЦІЇ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5650" y="2636838"/>
            <a:ext cx="3114675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ОРГАНАЙЗЕР САМООСВІТНЬОЇ ДІЯЛЬНОСТІ ВЧИТЕЛЯ</a:t>
            </a:r>
          </a:p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5400000">
            <a:off x="3552825" y="4808538"/>
            <a:ext cx="2663825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НАСТАВНИЦТВО, КОНСУЛЬТАЦІЇ ДЛЯ ПЕДАГОГІВ</a:t>
            </a:r>
          </a:p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19059427">
            <a:off x="5237163" y="877888"/>
            <a:ext cx="2786062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ПЕДКОНСИЛІУМИ</a:t>
            </a:r>
            <a:endParaRPr lang="uk-UA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20208293">
            <a:off x="1074738" y="4103688"/>
            <a:ext cx="32512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УРОЧИСТЕ НАГОРОРДЖЕННЯ</a:t>
            </a:r>
          </a:p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1770177">
            <a:off x="5530850" y="4138613"/>
            <a:ext cx="31242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НАРАДИ ПРИ ДИРЕКТОРОВІ, ОПЕРАТИВКИ</a:t>
            </a:r>
          </a:p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427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ПРЕДМЕТНІ КАФЕДРИ ЛІЦЕЮ</a:t>
            </a:r>
            <a:endParaRPr lang="ru-RU" altLang="uk-UA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00113" y="1484313"/>
            <a:ext cx="5457825" cy="4525962"/>
          </a:xfrm>
        </p:spPr>
        <p:txBody>
          <a:bodyPr/>
          <a:lstStyle/>
          <a:p>
            <a:pPr algn="just">
              <a:buFont typeface="Times New Roman" pitchFamily="18" charset="0"/>
              <a:buChar char="*"/>
              <a:defRPr/>
            </a:pPr>
            <a:r>
              <a:rPr lang="ru-RU" alt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суспільно-гуманітарних</a:t>
            </a:r>
            <a:r>
              <a:rPr lang="ru-RU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(Т.І. </a:t>
            </a:r>
            <a:r>
              <a:rPr lang="ru-RU" alt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Бутурлим</a:t>
            </a:r>
            <a:r>
              <a:rPr lang="ru-RU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ru-RU" alt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художньо-естетичного розвитку, фізичної культури, захисту Вітчизни, технологій та вихователів (Т.М. Котляр);</a:t>
            </a:r>
            <a:endParaRPr lang="ru-RU" altLang="uk-UA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вчителів іноземних мов </a:t>
            </a:r>
            <a:r>
              <a:rPr lang="en-US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(С.О. Потебня);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ru-RU" alt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природничо-математичних дисциплін (С.М. Сліпак)</a:t>
            </a:r>
          </a:p>
        </p:txBody>
      </p:sp>
      <p:pic>
        <p:nvPicPr>
          <p:cNvPr id="12292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429250"/>
            <a:ext cx="11160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5400000" flipV="1">
            <a:off x="5244307" y="2972594"/>
            <a:ext cx="446405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Планування роботи  на основі аналізу за поточний </a:t>
            </a:r>
          </a:p>
          <a:p>
            <a:pPr algn="ctr"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навчальний рік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49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4213" y="1916113"/>
            <a:ext cx="8229600" cy="4525962"/>
          </a:xfrm>
        </p:spPr>
        <p:txBody>
          <a:bodyPr/>
          <a:lstStyle/>
          <a:p>
            <a:pPr algn="just">
              <a:buFont typeface="Times New Roman" pitchFamily="18" charset="0"/>
              <a:buChar char="*"/>
              <a:defRPr/>
            </a:pPr>
            <a:r>
              <a:rPr lang="uk-UA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працівники пройшли навчання з державних закупівель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педагогів – курси підвищення кваліфікації при ЧОІППО імені К.Д.Ушинського</a:t>
            </a:r>
          </a:p>
          <a:p>
            <a:pPr algn="just">
              <a:buFont typeface="Times New Roman" pitchFamily="18" charset="0"/>
              <a:buChar char="*"/>
              <a:defRPr/>
            </a:pPr>
            <a:r>
              <a:rPr lang="uk-UA" alt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11 педагогічних працівників успішно пройшли атестацію</a:t>
            </a:r>
            <a:endParaRPr lang="ru-RU" altLang="uk-UA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575" y="333375"/>
            <a:ext cx="835342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uk-UA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АТЕСТАЦІЯ ТА КУРСИ ПІДВИЩЕННЯ КВАЛІФІКАЦІЇ</a:t>
            </a:r>
            <a:endParaRPr lang="ru-RU" altLang="uk-UA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825" y="5715000"/>
            <a:ext cx="892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1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Documents and Settings\Светлана\Рабочий стол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44888"/>
            <a:ext cx="619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437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2262</Words>
  <Application>Microsoft Office PowerPoint</Application>
  <PresentationFormat>Екран (4:3)</PresentationFormat>
  <Paragraphs>360</Paragraphs>
  <Slides>47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47</vt:i4>
      </vt:variant>
    </vt:vector>
  </HeadingPairs>
  <TitlesOfParts>
    <vt:vector size="59" baseType="lpstr">
      <vt:lpstr>Calibri</vt:lpstr>
      <vt:lpstr>Arial</vt:lpstr>
      <vt:lpstr>Trebuchet MS</vt:lpstr>
      <vt:lpstr>Times New Roman</vt:lpstr>
      <vt:lpstr>Batang</vt:lpstr>
      <vt:lpstr>Symbol</vt:lpstr>
      <vt:lpstr>Georgia</vt:lpstr>
      <vt:lpstr>Wingdings</vt:lpstr>
      <vt:lpstr>Тема1</vt:lpstr>
      <vt:lpstr>2_Тема Office</vt:lpstr>
      <vt:lpstr>1_Тема Office</vt:lpstr>
      <vt:lpstr>3_Тема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ПРЕДМЕТНІ КАФЕДРИ ЛІЦЕЮ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РЕЗУЛЬТАТИ ОПИТУВАЛЬНИКА ДО ПЕДРАДИ  Заходи, що запам’ятались найбільше:       </vt:lpstr>
      <vt:lpstr>Презентація PowerPoint</vt:lpstr>
      <vt:lpstr>     ПРОЕКТ    УХВАЛИ ДО ПИТАННЯ 1:  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НЕАДЕКВАТНІ ПЕДАГОГІЧНІ УСТАНОВКИ</vt:lpstr>
      <vt:lpstr>Рекомендації вчителям щодо визнання (оцінювання) успіхів учнів</vt:lpstr>
      <vt:lpstr>Вправа “ Позитивне  ставлення до помилок ”</vt:lpstr>
      <vt:lpstr>Презентація PowerPoint</vt:lpstr>
      <vt:lpstr>     ПРОЕКТ    УХВАЛИ ДО ПИТАННЯ 2:      </vt:lpstr>
      <vt:lpstr>Презентація PowerPoint</vt:lpstr>
      <vt:lpstr>Презентація PowerPoint</vt:lpstr>
      <vt:lpstr>Використані 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Мария</cp:lastModifiedBy>
  <cp:revision>528</cp:revision>
  <dcterms:created xsi:type="dcterms:W3CDTF">2010-11-06T16:44:08Z</dcterms:created>
  <dcterms:modified xsi:type="dcterms:W3CDTF">2023-01-02T09:58:23Z</dcterms:modified>
</cp:coreProperties>
</file>